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316103-34DB-C7B7-FBA2-0A7A00A915D4}" v="58" dt="2018-12-10T10:56:37.6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ala Titta" userId="S::titta.hietala@vesanto.fi::048f7f73-cb5a-4ce2-9194-ac03a49fb27d" providerId="AD" clId="Web-{B8E6B8B8-3660-410C-87F4-5AEDD89A34C6}"/>
    <pc:docChg chg="modSld">
      <pc:chgData name="Hietala Titta" userId="S::titta.hietala@vesanto.fi::048f7f73-cb5a-4ce2-9194-ac03a49fb27d" providerId="AD" clId="Web-{B8E6B8B8-3660-410C-87F4-5AEDD89A34C6}" dt="2018-12-10T11:18:11.444" v="18" actId="20577"/>
      <pc:docMkLst>
        <pc:docMk/>
      </pc:docMkLst>
      <pc:sldChg chg="modSp">
        <pc:chgData name="Hietala Titta" userId="S::titta.hietala@vesanto.fi::048f7f73-cb5a-4ce2-9194-ac03a49fb27d" providerId="AD" clId="Web-{B8E6B8B8-3660-410C-87F4-5AEDD89A34C6}" dt="2018-12-10T11:17:59.069" v="16" actId="20577"/>
        <pc:sldMkLst>
          <pc:docMk/>
          <pc:sldMk cId="682973317" sldId="259"/>
        </pc:sldMkLst>
        <pc:spChg chg="mod">
          <ac:chgData name="Hietala Titta" userId="S::titta.hietala@vesanto.fi::048f7f73-cb5a-4ce2-9194-ac03a49fb27d" providerId="AD" clId="Web-{B8E6B8B8-3660-410C-87F4-5AEDD89A34C6}" dt="2018-12-10T11:17:59.069" v="16" actId="20577"/>
          <ac:spMkLst>
            <pc:docMk/>
            <pc:sldMk cId="682973317" sldId="259"/>
            <ac:spMk id="3" creationId="{6D71ACCB-E410-49BC-97EC-A82D7DA55F7D}"/>
          </ac:spMkLst>
        </pc:spChg>
      </pc:sldChg>
    </pc:docChg>
  </pc:docChgLst>
  <pc:docChgLst>
    <pc:chgData name="Hietala Titta" userId="S::titta.hietala@vesanto.fi::048f7f73-cb5a-4ce2-9194-ac03a49fb27d" providerId="AD" clId="Web-{25316103-34DB-C7B7-FBA2-0A7A00A915D4}"/>
    <pc:docChg chg="addSld modSld">
      <pc:chgData name="Hietala Titta" userId="S::titta.hietala@vesanto.fi::048f7f73-cb5a-4ce2-9194-ac03a49fb27d" providerId="AD" clId="Web-{25316103-34DB-C7B7-FBA2-0A7A00A915D4}" dt="2018-12-10T10:56:37.653" v="119" actId="20577"/>
      <pc:docMkLst>
        <pc:docMk/>
      </pc:docMkLst>
      <pc:sldChg chg="modSp new">
        <pc:chgData name="Hietala Titta" userId="S::titta.hietala@vesanto.fi::048f7f73-cb5a-4ce2-9194-ac03a49fb27d" providerId="AD" clId="Web-{25316103-34DB-C7B7-FBA2-0A7A00A915D4}" dt="2018-12-10T10:56:37.653" v="118" actId="20577"/>
        <pc:sldMkLst>
          <pc:docMk/>
          <pc:sldMk cId="682973317" sldId="259"/>
        </pc:sldMkLst>
        <pc:spChg chg="mod">
          <ac:chgData name="Hietala Titta" userId="S::titta.hietala@vesanto.fi::048f7f73-cb5a-4ce2-9194-ac03a49fb27d" providerId="AD" clId="Web-{25316103-34DB-C7B7-FBA2-0A7A00A915D4}" dt="2018-12-10T10:55:30.840" v="55" actId="20577"/>
          <ac:spMkLst>
            <pc:docMk/>
            <pc:sldMk cId="682973317" sldId="259"/>
            <ac:spMk id="2" creationId="{DDFA1180-2FB8-4AFF-88F0-B3720109FF87}"/>
          </ac:spMkLst>
        </pc:spChg>
        <pc:spChg chg="mod">
          <ac:chgData name="Hietala Titta" userId="S::titta.hietala@vesanto.fi::048f7f73-cb5a-4ce2-9194-ac03a49fb27d" providerId="AD" clId="Web-{25316103-34DB-C7B7-FBA2-0A7A00A915D4}" dt="2018-12-10T10:56:37.653" v="118" actId="20577"/>
          <ac:spMkLst>
            <pc:docMk/>
            <pc:sldMk cId="682973317" sldId="259"/>
            <ac:spMk id="3" creationId="{6D71ACCB-E410-49BC-97EC-A82D7DA55F7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10.12.2018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10.12.2018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10.12.2018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10.12.2018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3. Laki, tapa ja moraali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77579"/>
            <a:ext cx="10515600" cy="5999384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fi-FI"/>
          </a:p>
          <a:p>
            <a:r>
              <a:rPr lang="fi-FI"/>
              <a:t>moraali eri asia kuin tavat tai lait</a:t>
            </a:r>
            <a:br>
              <a:rPr lang="en-US">
                <a:latin typeface="+mn-ea"/>
                <a:cs typeface="+mn-ea"/>
              </a:rPr>
            </a:br>
            <a:endParaRPr lang="fi-FI"/>
          </a:p>
          <a:p>
            <a:r>
              <a:rPr lang="fi-FI"/>
              <a:t>ihanteelliset lait kuitenkin perustuvat moraalille ja edistävät arvojen toteutumista</a:t>
            </a:r>
            <a:br>
              <a:rPr lang="en-US">
                <a:latin typeface="+mn-ea"/>
                <a:cs typeface="+mn-ea"/>
              </a:rPr>
            </a:br>
            <a:endParaRPr lang="fi-FI"/>
          </a:p>
          <a:p>
            <a:pPr marL="0" indent="0">
              <a:buNone/>
            </a:pPr>
            <a:r>
              <a:rPr lang="fi-FI" b="1"/>
              <a:t>Moraalinormien luonne: </a:t>
            </a:r>
            <a:br>
              <a:rPr lang="en-US">
                <a:latin typeface="+mn-ea"/>
                <a:cs typeface="+mn-ea"/>
              </a:rPr>
            </a:br>
            <a:endParaRPr lang="fi-FI"/>
          </a:p>
          <a:p>
            <a:pPr>
              <a:buAutoNum type="arabicPeriod"/>
            </a:pPr>
            <a:r>
              <a:rPr lang="fi-FI"/>
              <a:t> universaaleja eli yleispäteviä</a:t>
            </a:r>
            <a:br>
              <a:rPr lang="en-US">
                <a:latin typeface="+mn-ea"/>
                <a:cs typeface="+mn-ea"/>
              </a:rPr>
            </a:br>
            <a:endParaRPr lang="fi-FI"/>
          </a:p>
          <a:p>
            <a:pPr>
              <a:buAutoNum type="arabicPeriod"/>
            </a:pPr>
            <a:r>
              <a:rPr lang="fi-FI"/>
              <a:t> autonomisia eli itsenäisiä</a:t>
            </a:r>
            <a:endParaRPr/>
          </a:p>
          <a:p>
            <a:pPr marL="0" indent="0">
              <a:buNone/>
            </a:pPr>
            <a:endParaRPr lang="fi-FI"/>
          </a:p>
          <a:p>
            <a:pPr marL="0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39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514277"/>
            <a:ext cx="10515600" cy="566268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b="1"/>
              <a:t>Teon moraalisuus edellyttää:</a:t>
            </a:r>
            <a:br>
              <a:rPr lang="en-US">
                <a:latin typeface="+mn-ea"/>
                <a:cs typeface="+mn-ea"/>
              </a:rPr>
            </a:br>
            <a:endParaRPr lang="fi-FI"/>
          </a:p>
          <a:p>
            <a:pPr>
              <a:buAutoNum type="arabicPeriod"/>
            </a:pPr>
            <a:r>
              <a:rPr lang="fi-FI"/>
              <a:t> vaihtoehtojen olemassaoloa</a:t>
            </a:r>
          </a:p>
          <a:p>
            <a:pPr>
              <a:buAutoNum type="arabicPeriod"/>
            </a:pPr>
            <a:r>
              <a:rPr lang="fi-FI"/>
              <a:t> vapautta valita</a:t>
            </a:r>
            <a:endParaRPr lang="en-US"/>
          </a:p>
          <a:p>
            <a:pPr>
              <a:buAutoNum type="arabicPeriod"/>
            </a:pPr>
            <a:r>
              <a:rPr lang="fi-FI"/>
              <a:t> tekoon liittyy arvoulottuvuus</a:t>
            </a:r>
            <a:endParaRPr lang="en-US"/>
          </a:p>
          <a:p>
            <a:pPr>
              <a:buAutoNum type="arabicPeriod"/>
            </a:pPr>
            <a:r>
              <a:rPr lang="fi-FI"/>
              <a:t> teko vaikuttaa omaan ja toisten elämään</a:t>
            </a:r>
            <a:endParaRPr lang="en-US"/>
          </a:p>
          <a:p>
            <a:pPr>
              <a:buAutoNum type="arabicPeriod"/>
            </a:pPr>
            <a:r>
              <a:rPr lang="fi-FI"/>
              <a:t> kyse ei ole makuasioista, tavoista tai taidoista</a:t>
            </a:r>
            <a:endParaRPr lang="en-US"/>
          </a:p>
          <a:p>
            <a:endParaRPr lang="fi-FI"/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382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FA1180-2FB8-4AFF-88F0-B3720109F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Pohdi ja kirjaa ylös (yksin tai parin kanssa):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71ACCB-E410-49BC-97EC-A82D7DA55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fi-FI">
                <a:cs typeface="Calibri"/>
              </a:rPr>
              <a:t>1. Mikä on oikeudenmukainen rangaistus alla oleviin rikoksiin? Miksi? </a:t>
            </a:r>
            <a:endParaRPr lang="fi-FI"/>
          </a:p>
          <a:p>
            <a:pPr marL="0" indent="0">
              <a:buNone/>
            </a:pPr>
            <a:r>
              <a:rPr lang="fi-FI">
                <a:cs typeface="Calibri"/>
              </a:rPr>
              <a:t>a) 16-vuotias tyttö maalaa graffitin Korson rautatieaseman seinään. </a:t>
            </a:r>
          </a:p>
          <a:p>
            <a:pPr marL="0" indent="0">
              <a:buNone/>
            </a:pPr>
            <a:r>
              <a:rPr lang="fi-FI">
                <a:cs typeface="Calibri"/>
              </a:rPr>
              <a:t>b) Mies ajaa 1,8 promillen humalassa autolla R-kioskille. </a:t>
            </a:r>
          </a:p>
          <a:p>
            <a:pPr marL="0" indent="0">
              <a:buNone/>
            </a:pPr>
            <a:r>
              <a:rPr lang="fi-FI">
                <a:cs typeface="Calibri"/>
              </a:rPr>
              <a:t>c) Isäpuoli hyväksikäyttää 10-vuotiasta lasta seksuaalisesti. </a:t>
            </a:r>
          </a:p>
          <a:p>
            <a:pPr marL="0" indent="0">
              <a:buNone/>
            </a:pPr>
            <a:r>
              <a:rPr lang="fi-FI">
                <a:cs typeface="Calibri"/>
              </a:rPr>
              <a:t>d) Huumekauppias puukottaa asiakkaansa tämän huumevelkojen takia.</a:t>
            </a:r>
          </a:p>
          <a:p>
            <a:pPr marL="0" indent="0">
              <a:buNone/>
            </a:pPr>
            <a:endParaRPr lang="fi-FI">
              <a:cs typeface="Calibri"/>
            </a:endParaRPr>
          </a:p>
          <a:p>
            <a:pPr marL="0" indent="0">
              <a:buNone/>
            </a:pPr>
            <a:r>
              <a:rPr lang="fi-FI">
                <a:cs typeface="Calibri"/>
              </a:rPr>
              <a:t>2. Keksikää kaksi erilaista asiaa, joiden vuoksi saa ja pitää olla kansalaistottelematon</a:t>
            </a:r>
          </a:p>
          <a:p>
            <a:pPr marL="0" indent="0">
              <a:buNone/>
            </a:pPr>
            <a:r>
              <a:rPr lang="fi-FI">
                <a:cs typeface="Calibri"/>
              </a:rPr>
              <a:t>+kotiin tehtävät 2 , 4 sivulta 37</a:t>
            </a: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2973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4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Office-teema</vt:lpstr>
      <vt:lpstr>3. Laki, tapa ja moraali</vt:lpstr>
      <vt:lpstr>PowerPoint-esitys</vt:lpstr>
      <vt:lpstr>PowerPoint-esitys</vt:lpstr>
      <vt:lpstr>Pohdi ja kirjaa ylös (yksin tai parin kanssa):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Laki, tapa ja moraali</dc:title>
  <cp:revision>6</cp:revision>
  <dcterms:modified xsi:type="dcterms:W3CDTF">2018-12-10T11:18:11Z</dcterms:modified>
</cp:coreProperties>
</file>