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80" r:id="rId24"/>
    <p:sldId id="281" r:id="rId25"/>
    <p:sldId id="279"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9" autoAdjust="0"/>
    <p:restoredTop sz="94660"/>
  </p:normalViewPr>
  <p:slideViewPr>
    <p:cSldViewPr snapToGrid="0">
      <p:cViewPr varScale="1">
        <p:scale>
          <a:sx n="74" d="100"/>
          <a:sy n="74"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11B15B-C13C-45F4-87F6-51475F2D2BB5}" type="datetimeFigureOut">
              <a:rPr lang="en-GB" smtClean="0"/>
              <a:t>23/10/2015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77DE7-C56E-4DFA-8CDB-0FE945E56E29}" type="slidenum">
              <a:rPr lang="en-GB" smtClean="0"/>
              <a:t>‹#›</a:t>
            </a:fld>
            <a:endParaRPr lang="en-GB"/>
          </a:p>
        </p:txBody>
      </p:sp>
    </p:spTree>
    <p:extLst>
      <p:ext uri="{BB962C8B-B14F-4D97-AF65-F5344CB8AC3E}">
        <p14:creationId xmlns:p14="http://schemas.microsoft.com/office/powerpoint/2010/main" val="47005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11B15B-C13C-45F4-87F6-51475F2D2BB5}" type="datetimeFigureOut">
              <a:rPr lang="en-GB" smtClean="0"/>
              <a:t>23/10/2015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77DE7-C56E-4DFA-8CDB-0FE945E56E29}" type="slidenum">
              <a:rPr lang="en-GB" smtClean="0"/>
              <a:t>‹#›</a:t>
            </a:fld>
            <a:endParaRPr lang="en-GB"/>
          </a:p>
        </p:txBody>
      </p:sp>
    </p:spTree>
    <p:extLst>
      <p:ext uri="{BB962C8B-B14F-4D97-AF65-F5344CB8AC3E}">
        <p14:creationId xmlns:p14="http://schemas.microsoft.com/office/powerpoint/2010/main" val="417150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11B15B-C13C-45F4-87F6-51475F2D2BB5}" type="datetimeFigureOut">
              <a:rPr lang="en-GB" smtClean="0"/>
              <a:t>23/10/2015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77DE7-C56E-4DFA-8CDB-0FE945E56E29}" type="slidenum">
              <a:rPr lang="en-GB" smtClean="0"/>
              <a:t>‹#›</a:t>
            </a:fld>
            <a:endParaRPr lang="en-GB"/>
          </a:p>
        </p:txBody>
      </p:sp>
    </p:spTree>
    <p:extLst>
      <p:ext uri="{BB962C8B-B14F-4D97-AF65-F5344CB8AC3E}">
        <p14:creationId xmlns:p14="http://schemas.microsoft.com/office/powerpoint/2010/main" val="13047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11B15B-C13C-45F4-87F6-51475F2D2BB5}" type="datetimeFigureOut">
              <a:rPr lang="en-GB" smtClean="0"/>
              <a:t>23/10/2015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77DE7-C56E-4DFA-8CDB-0FE945E56E29}" type="slidenum">
              <a:rPr lang="en-GB" smtClean="0"/>
              <a:t>‹#›</a:t>
            </a:fld>
            <a:endParaRPr lang="en-GB"/>
          </a:p>
        </p:txBody>
      </p:sp>
    </p:spTree>
    <p:extLst>
      <p:ext uri="{BB962C8B-B14F-4D97-AF65-F5344CB8AC3E}">
        <p14:creationId xmlns:p14="http://schemas.microsoft.com/office/powerpoint/2010/main" val="4139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11B15B-C13C-45F4-87F6-51475F2D2BB5}" type="datetimeFigureOut">
              <a:rPr lang="en-GB" smtClean="0"/>
              <a:t>23/10/2015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77DE7-C56E-4DFA-8CDB-0FE945E56E29}" type="slidenum">
              <a:rPr lang="en-GB" smtClean="0"/>
              <a:t>‹#›</a:t>
            </a:fld>
            <a:endParaRPr lang="en-GB"/>
          </a:p>
        </p:txBody>
      </p:sp>
    </p:spTree>
    <p:extLst>
      <p:ext uri="{BB962C8B-B14F-4D97-AF65-F5344CB8AC3E}">
        <p14:creationId xmlns:p14="http://schemas.microsoft.com/office/powerpoint/2010/main" val="136773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11B15B-C13C-45F4-87F6-51475F2D2BB5}" type="datetimeFigureOut">
              <a:rPr lang="en-GB" smtClean="0"/>
              <a:t>23/10/2015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77DE7-C56E-4DFA-8CDB-0FE945E56E29}" type="slidenum">
              <a:rPr lang="en-GB" smtClean="0"/>
              <a:t>‹#›</a:t>
            </a:fld>
            <a:endParaRPr lang="en-GB"/>
          </a:p>
        </p:txBody>
      </p:sp>
    </p:spTree>
    <p:extLst>
      <p:ext uri="{BB962C8B-B14F-4D97-AF65-F5344CB8AC3E}">
        <p14:creationId xmlns:p14="http://schemas.microsoft.com/office/powerpoint/2010/main" val="17120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11B15B-C13C-45F4-87F6-51475F2D2BB5}" type="datetimeFigureOut">
              <a:rPr lang="en-GB" smtClean="0"/>
              <a:t>23/10/2015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D77DE7-C56E-4DFA-8CDB-0FE945E56E29}" type="slidenum">
              <a:rPr lang="en-GB" smtClean="0"/>
              <a:t>‹#›</a:t>
            </a:fld>
            <a:endParaRPr lang="en-GB"/>
          </a:p>
        </p:txBody>
      </p:sp>
    </p:spTree>
    <p:extLst>
      <p:ext uri="{BB962C8B-B14F-4D97-AF65-F5344CB8AC3E}">
        <p14:creationId xmlns:p14="http://schemas.microsoft.com/office/powerpoint/2010/main" val="281888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11B15B-C13C-45F4-87F6-51475F2D2BB5}" type="datetimeFigureOut">
              <a:rPr lang="en-GB" smtClean="0"/>
              <a:t>23/10/2015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D77DE7-C56E-4DFA-8CDB-0FE945E56E29}" type="slidenum">
              <a:rPr lang="en-GB" smtClean="0"/>
              <a:t>‹#›</a:t>
            </a:fld>
            <a:endParaRPr lang="en-GB"/>
          </a:p>
        </p:txBody>
      </p:sp>
    </p:spTree>
    <p:extLst>
      <p:ext uri="{BB962C8B-B14F-4D97-AF65-F5344CB8AC3E}">
        <p14:creationId xmlns:p14="http://schemas.microsoft.com/office/powerpoint/2010/main" val="162749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1B15B-C13C-45F4-87F6-51475F2D2BB5}" type="datetimeFigureOut">
              <a:rPr lang="en-GB" smtClean="0"/>
              <a:t>23/10/2015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D77DE7-C56E-4DFA-8CDB-0FE945E56E29}" type="slidenum">
              <a:rPr lang="en-GB" smtClean="0"/>
              <a:t>‹#›</a:t>
            </a:fld>
            <a:endParaRPr lang="en-GB"/>
          </a:p>
        </p:txBody>
      </p:sp>
    </p:spTree>
    <p:extLst>
      <p:ext uri="{BB962C8B-B14F-4D97-AF65-F5344CB8AC3E}">
        <p14:creationId xmlns:p14="http://schemas.microsoft.com/office/powerpoint/2010/main" val="233428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1B15B-C13C-45F4-87F6-51475F2D2BB5}" type="datetimeFigureOut">
              <a:rPr lang="en-GB" smtClean="0"/>
              <a:t>23/10/2015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77DE7-C56E-4DFA-8CDB-0FE945E56E29}" type="slidenum">
              <a:rPr lang="en-GB" smtClean="0"/>
              <a:t>‹#›</a:t>
            </a:fld>
            <a:endParaRPr lang="en-GB"/>
          </a:p>
        </p:txBody>
      </p:sp>
    </p:spTree>
    <p:extLst>
      <p:ext uri="{BB962C8B-B14F-4D97-AF65-F5344CB8AC3E}">
        <p14:creationId xmlns:p14="http://schemas.microsoft.com/office/powerpoint/2010/main" val="268076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1B15B-C13C-45F4-87F6-51475F2D2BB5}" type="datetimeFigureOut">
              <a:rPr lang="en-GB" smtClean="0"/>
              <a:t>23/10/2015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77DE7-C56E-4DFA-8CDB-0FE945E56E29}" type="slidenum">
              <a:rPr lang="en-GB" smtClean="0"/>
              <a:t>‹#›</a:t>
            </a:fld>
            <a:endParaRPr lang="en-GB"/>
          </a:p>
        </p:txBody>
      </p:sp>
    </p:spTree>
    <p:extLst>
      <p:ext uri="{BB962C8B-B14F-4D97-AF65-F5344CB8AC3E}">
        <p14:creationId xmlns:p14="http://schemas.microsoft.com/office/powerpoint/2010/main" val="76458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1B15B-C13C-45F4-87F6-51475F2D2BB5}" type="datetimeFigureOut">
              <a:rPr lang="en-GB" smtClean="0"/>
              <a:t>23/10/2015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77DE7-C56E-4DFA-8CDB-0FE945E56E29}" type="slidenum">
              <a:rPr lang="en-GB" smtClean="0"/>
              <a:t>‹#›</a:t>
            </a:fld>
            <a:endParaRPr lang="en-GB"/>
          </a:p>
        </p:txBody>
      </p:sp>
    </p:spTree>
    <p:extLst>
      <p:ext uri="{BB962C8B-B14F-4D97-AF65-F5344CB8AC3E}">
        <p14:creationId xmlns:p14="http://schemas.microsoft.com/office/powerpoint/2010/main" val="2910577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943475" cy="2202728"/>
          </a:xfrm>
          <a:solidFill>
            <a:schemeClr val="accent1">
              <a:lumMod val="60000"/>
              <a:lumOff val="40000"/>
            </a:schemeClr>
          </a:solidFill>
        </p:spPr>
        <p:txBody>
          <a:bodyPr>
            <a:normAutofit fontScale="90000"/>
          </a:bodyPr>
          <a:lstStyle/>
          <a:p>
            <a:r>
              <a:rPr lang="en-GB" b="1" u="sng" dirty="0" smtClean="0">
                <a:solidFill>
                  <a:srgbClr val="00B050"/>
                </a:solidFill>
              </a:rPr>
              <a:t>Whitchurch</a:t>
            </a:r>
            <a:r>
              <a:rPr lang="en-GB" b="1" u="sng" dirty="0" smtClean="0"/>
              <a:t>, </a:t>
            </a:r>
            <a:r>
              <a:rPr lang="en-GB" b="1" u="sng" dirty="0" smtClean="0">
                <a:solidFill>
                  <a:srgbClr val="0000FF"/>
                </a:solidFill>
              </a:rPr>
              <a:t>Cardiff</a:t>
            </a:r>
            <a:r>
              <a:rPr lang="en-GB" b="1" u="sng" dirty="0" smtClean="0"/>
              <a:t> and </a:t>
            </a:r>
            <a:r>
              <a:rPr lang="en-GB" b="1" u="sng" dirty="0" smtClean="0">
                <a:solidFill>
                  <a:srgbClr val="FF0000"/>
                </a:solidFill>
              </a:rPr>
              <a:t>Wales</a:t>
            </a:r>
            <a:endParaRPr lang="en-GB" b="1" u="sng" dirty="0">
              <a:solidFill>
                <a:srgbClr val="FF0000"/>
              </a:solidFill>
            </a:endParaRPr>
          </a:p>
        </p:txBody>
      </p:sp>
    </p:spTree>
    <p:extLst>
      <p:ext uri="{BB962C8B-B14F-4D97-AF65-F5344CB8AC3E}">
        <p14:creationId xmlns:p14="http://schemas.microsoft.com/office/powerpoint/2010/main" val="1877887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8679" y="5399204"/>
            <a:ext cx="9873729" cy="769441"/>
          </a:xfrm>
          <a:prstGeom prst="rect">
            <a:avLst/>
          </a:prstGeom>
        </p:spPr>
        <p:txBody>
          <a:bodyPr wrap="none">
            <a:spAutoFit/>
          </a:bodyPr>
          <a:lstStyle/>
          <a:p>
            <a:r>
              <a:rPr lang="en-GB" sz="4400" dirty="0" smtClean="0">
                <a:solidFill>
                  <a:srgbClr val="FF0000"/>
                </a:solidFill>
              </a:rPr>
              <a:t>We have held our Christmas concerts here</a:t>
            </a:r>
            <a:endParaRPr lang="en-GB" sz="4400" dirty="0">
              <a:solidFill>
                <a:srgbClr val="FF0000"/>
              </a:solidFill>
            </a:endParaRPr>
          </a:p>
        </p:txBody>
      </p:sp>
      <p:sp>
        <p:nvSpPr>
          <p:cNvPr id="5" name="Rectangle 4"/>
          <p:cNvSpPr/>
          <p:nvPr/>
        </p:nvSpPr>
        <p:spPr>
          <a:xfrm>
            <a:off x="215719" y="667389"/>
            <a:ext cx="6172202" cy="2308324"/>
          </a:xfrm>
          <a:prstGeom prst="rect">
            <a:avLst/>
          </a:prstGeom>
        </p:spPr>
        <p:txBody>
          <a:bodyPr wrap="none">
            <a:spAutoFit/>
          </a:bodyPr>
          <a:lstStyle/>
          <a:p>
            <a:r>
              <a:rPr lang="en-GB" sz="7200" dirty="0" smtClean="0">
                <a:solidFill>
                  <a:srgbClr val="FF0000"/>
                </a:solidFill>
              </a:rPr>
              <a:t>St </a:t>
            </a:r>
            <a:r>
              <a:rPr lang="en-GB" sz="7200" dirty="0" err="1" smtClean="0">
                <a:solidFill>
                  <a:srgbClr val="FF0000"/>
                </a:solidFill>
              </a:rPr>
              <a:t>Teilos</a:t>
            </a:r>
            <a:endParaRPr lang="en-GB" sz="7200" dirty="0" smtClean="0">
              <a:solidFill>
                <a:srgbClr val="FF0000"/>
              </a:solidFill>
            </a:endParaRPr>
          </a:p>
          <a:p>
            <a:r>
              <a:rPr lang="en-GB" sz="7200" dirty="0" smtClean="0">
                <a:solidFill>
                  <a:srgbClr val="FF0000"/>
                </a:solidFill>
              </a:rPr>
              <a:t>Catholic church </a:t>
            </a:r>
            <a:endParaRPr lang="en-GB" sz="7200" dirty="0"/>
          </a:p>
        </p:txBody>
      </p:sp>
      <p:pic>
        <p:nvPicPr>
          <p:cNvPr id="1026" name="Picture 2" descr="http://tse1.mm.bing.net/th?&amp;id=OIP.Md8cd3d4d620b165410ea09eeee0b00cfo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921" y="0"/>
            <a:ext cx="5804079" cy="435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51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5738"/>
            <a:ext cx="5427950" cy="1588077"/>
          </a:xfrm>
        </p:spPr>
        <p:txBody>
          <a:bodyPr>
            <a:noAutofit/>
          </a:bodyPr>
          <a:lstStyle/>
          <a:p>
            <a:r>
              <a:rPr lang="en-GB" sz="7200" b="1" u="sng" dirty="0" smtClean="0">
                <a:solidFill>
                  <a:srgbClr val="0000FF"/>
                </a:solidFill>
              </a:rPr>
              <a:t>PARKS IN CARDIFF</a:t>
            </a:r>
            <a:endParaRPr lang="en-GB" sz="7200" b="1" u="sng" dirty="0">
              <a:solidFill>
                <a:srgbClr val="0000FF"/>
              </a:solidFill>
            </a:endParaRPr>
          </a:p>
        </p:txBody>
      </p:sp>
    </p:spTree>
    <p:extLst>
      <p:ext uri="{BB962C8B-B14F-4D97-AF65-F5344CB8AC3E}">
        <p14:creationId xmlns:p14="http://schemas.microsoft.com/office/powerpoint/2010/main" val="345570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138" y="0"/>
            <a:ext cx="8797837"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010400" cy="6858000"/>
          </a:xfrm>
          <a:prstGeom prst="rect">
            <a:avLst/>
          </a:prstGeom>
        </p:spPr>
      </p:pic>
    </p:spTree>
    <p:extLst>
      <p:ext uri="{BB962C8B-B14F-4D97-AF65-F5344CB8AC3E}">
        <p14:creationId xmlns:p14="http://schemas.microsoft.com/office/powerpoint/2010/main" val="3641921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6000">
              <a:srgbClr val="92D050"/>
            </a:gs>
            <a:gs pos="8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2564" y="3131377"/>
            <a:ext cx="4149436" cy="1325563"/>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VICTORIA PARK</a:t>
            </a:r>
            <a:br>
              <a:rPr lang="en-GB" dirty="0" smtClean="0"/>
            </a:br>
            <a:r>
              <a:rPr lang="en-GB" dirty="0" smtClean="0"/>
              <a:t>is in an area of Cardiff called Canton. It has a swimming pool and a famous statue of a seal called Billy!</a:t>
            </a:r>
            <a:br>
              <a:rPr lang="en-GB" dirty="0" smtClean="0"/>
            </a:br>
            <a:r>
              <a:rPr lang="en-GB" dirty="0"/>
              <a:t/>
            </a:r>
            <a:br>
              <a:rPr lang="en-GB" dirty="0"/>
            </a:br>
            <a:r>
              <a:rPr lang="en-GB" dirty="0"/>
              <a:t/>
            </a:r>
            <a:br>
              <a:rPr lang="en-GB" dirty="0"/>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35577" cy="6858001"/>
          </a:xfrm>
          <a:prstGeom prst="rect">
            <a:avLst/>
          </a:prstGeom>
        </p:spPr>
      </p:pic>
    </p:spTree>
    <p:extLst>
      <p:ext uri="{BB962C8B-B14F-4D97-AF65-F5344CB8AC3E}">
        <p14:creationId xmlns:p14="http://schemas.microsoft.com/office/powerpoint/2010/main" val="2174380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2459" y="500062"/>
            <a:ext cx="5279265" cy="1325563"/>
          </a:xfrm>
        </p:spPr>
        <p:txBody>
          <a:bodyPr/>
          <a:lstStyle/>
          <a:p>
            <a:r>
              <a:rPr lang="en-GB" dirty="0" smtClean="0"/>
              <a:t>Schools in Whitchurch</a:t>
            </a:r>
            <a:endParaRPr lang="en-GB" dirty="0"/>
          </a:p>
        </p:txBody>
      </p:sp>
    </p:spTree>
    <p:extLst>
      <p:ext uri="{BB962C8B-B14F-4D97-AF65-F5344CB8AC3E}">
        <p14:creationId xmlns:p14="http://schemas.microsoft.com/office/powerpoint/2010/main" val="4293910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905125" cy="2566491"/>
          </a:xfrm>
        </p:spPr>
      </p:pic>
      <p:sp>
        <p:nvSpPr>
          <p:cNvPr id="5" name="Rectangle 4"/>
          <p:cNvSpPr/>
          <p:nvPr/>
        </p:nvSpPr>
        <p:spPr>
          <a:xfrm>
            <a:off x="128588" y="5071646"/>
            <a:ext cx="12192000" cy="1446550"/>
          </a:xfrm>
          <a:prstGeom prst="rect">
            <a:avLst/>
          </a:prstGeom>
        </p:spPr>
        <p:txBody>
          <a:bodyPr wrap="square">
            <a:spAutoFit/>
          </a:bodyPr>
          <a:lstStyle/>
          <a:p>
            <a:r>
              <a:rPr lang="en-GB" sz="4400" dirty="0" err="1" smtClean="0"/>
              <a:t>Coryton</a:t>
            </a:r>
            <a:r>
              <a:rPr lang="en-GB" sz="4400" dirty="0" smtClean="0"/>
              <a:t> primary is one of the best schools in Whitchurch. This is our school</a:t>
            </a:r>
            <a:endParaRPr lang="en-GB"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956" y="0"/>
            <a:ext cx="7495044" cy="5071646"/>
          </a:xfrm>
          <a:prstGeom prst="rect">
            <a:avLst/>
          </a:prstGeom>
        </p:spPr>
      </p:pic>
    </p:spTree>
    <p:extLst>
      <p:ext uri="{BB962C8B-B14F-4D97-AF65-F5344CB8AC3E}">
        <p14:creationId xmlns:p14="http://schemas.microsoft.com/office/powerpoint/2010/main" val="2324865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515600" cy="4351338"/>
          </a:xfrm>
        </p:spPr>
        <p:txBody>
          <a:bodyPr/>
          <a:lstStyle/>
          <a:p>
            <a:pPr marL="0" indent="0">
              <a:buNone/>
            </a:pPr>
            <a:r>
              <a:rPr lang="en-GB" sz="4000" dirty="0" smtClean="0"/>
              <a:t>Whitchurch </a:t>
            </a:r>
            <a:r>
              <a:rPr lang="en-GB" sz="4000" dirty="0" smtClean="0"/>
              <a:t>High</a:t>
            </a:r>
            <a:r>
              <a:rPr lang="en-GB" sz="4000" dirty="0" smtClean="0"/>
              <a:t> </a:t>
            </a:r>
            <a:r>
              <a:rPr lang="en-GB" sz="4000" dirty="0"/>
              <a:t>S</a:t>
            </a:r>
            <a:r>
              <a:rPr lang="en-GB" sz="4000" dirty="0" smtClean="0"/>
              <a:t>chool </a:t>
            </a:r>
            <a:r>
              <a:rPr lang="en-GB" sz="4000" dirty="0" smtClean="0"/>
              <a:t>is one of the biggest </a:t>
            </a:r>
            <a:r>
              <a:rPr lang="en-GB" sz="4000" dirty="0" smtClean="0"/>
              <a:t>schools in the country. </a:t>
            </a:r>
            <a:r>
              <a:rPr lang="en-GB" sz="4000" dirty="0"/>
              <a:t>I</a:t>
            </a:r>
            <a:r>
              <a:rPr lang="en-GB" sz="4000" dirty="0" smtClean="0"/>
              <a:t>t’s </a:t>
            </a:r>
            <a:r>
              <a:rPr lang="en-GB" sz="4000" dirty="0" smtClean="0"/>
              <a:t>a secondary </a:t>
            </a:r>
            <a:r>
              <a:rPr lang="en-GB" sz="4000" dirty="0" smtClean="0"/>
              <a:t>school, </a:t>
            </a:r>
            <a:r>
              <a:rPr lang="en-GB" sz="4000" dirty="0" smtClean="0"/>
              <a:t>we go down there </a:t>
            </a:r>
            <a:r>
              <a:rPr lang="en-GB" sz="4000" dirty="0" smtClean="0"/>
              <a:t>for lessons every </a:t>
            </a:r>
            <a:r>
              <a:rPr lang="en-GB" sz="4000" dirty="0" smtClean="0"/>
              <a:t>2 weeks.  </a:t>
            </a:r>
          </a:p>
          <a:p>
            <a:endParaRPr lang="en-GB"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8809" y="4660900"/>
            <a:ext cx="2351652" cy="2197100"/>
          </a:xfrm>
          <a:prstGeom prst="rect">
            <a:avLst/>
          </a:prstGeom>
        </p:spPr>
      </p:pic>
    </p:spTree>
    <p:extLst>
      <p:ext uri="{BB962C8B-B14F-4D97-AF65-F5344CB8AC3E}">
        <p14:creationId xmlns:p14="http://schemas.microsoft.com/office/powerpoint/2010/main" val="3142906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Famous Whitchurch People</a:t>
            </a:r>
            <a:endParaRPr lang="en-GB" dirty="0"/>
          </a:p>
        </p:txBody>
      </p:sp>
      <p:sp>
        <p:nvSpPr>
          <p:cNvPr id="3" name="Content Placeholder 2"/>
          <p:cNvSpPr>
            <a:spLocks noGrp="1"/>
          </p:cNvSpPr>
          <p:nvPr>
            <p:ph idx="1"/>
          </p:nvPr>
        </p:nvSpPr>
        <p:spPr>
          <a:xfrm>
            <a:off x="0" y="2483123"/>
            <a:ext cx="10515600" cy="4351338"/>
          </a:xfrm>
        </p:spPr>
        <p:txBody>
          <a:bodyPr/>
          <a:lstStyle/>
          <a:p>
            <a:r>
              <a:rPr lang="en-GB" dirty="0" smtClean="0"/>
              <a:t>This is Gareth Bale. He is the worlds most expensive football player. He currently plays for Real Madrid and the </a:t>
            </a:r>
            <a:r>
              <a:rPr lang="en-GB" dirty="0" smtClean="0"/>
              <a:t>Welsh </a:t>
            </a:r>
            <a:r>
              <a:rPr lang="en-GB" dirty="0" smtClean="0"/>
              <a:t>national football team. Gareth grew up </a:t>
            </a:r>
            <a:r>
              <a:rPr lang="en-GB" dirty="0" smtClean="0"/>
              <a:t>attending </a:t>
            </a:r>
            <a:r>
              <a:rPr lang="en-GB" dirty="0" err="1"/>
              <a:t>E</a:t>
            </a:r>
            <a:r>
              <a:rPr lang="en-GB" dirty="0" err="1" smtClean="0"/>
              <a:t>glwys</a:t>
            </a:r>
            <a:r>
              <a:rPr lang="en-GB" dirty="0" smtClean="0"/>
              <a:t> </a:t>
            </a:r>
            <a:r>
              <a:rPr lang="en-GB" dirty="0" err="1" smtClean="0"/>
              <a:t>N</a:t>
            </a:r>
            <a:r>
              <a:rPr lang="en-GB" dirty="0" err="1" smtClean="0"/>
              <a:t>ewydd</a:t>
            </a:r>
            <a:r>
              <a:rPr lang="en-GB" dirty="0" smtClean="0"/>
              <a:t> school in Whitchurch. </a:t>
            </a:r>
            <a:r>
              <a:rPr lang="en-GB" dirty="0" smtClean="0"/>
              <a:t>After his primary school years Gareth moved up to Whitchurch high school where he continued  to excel in his sports. Gareth was always playing football at </a:t>
            </a:r>
            <a:r>
              <a:rPr lang="en-GB" dirty="0" smtClean="0"/>
              <a:t>Whitchurch </a:t>
            </a:r>
            <a:r>
              <a:rPr lang="en-GB" dirty="0" smtClean="0"/>
              <a:t>high (he also played hockey and rugby), after growing up and moving from Southampton to Tottenham Gareth opened a five a side </a:t>
            </a:r>
            <a:r>
              <a:rPr lang="en-GB" dirty="0" err="1" smtClean="0"/>
              <a:t>astro</a:t>
            </a:r>
            <a:r>
              <a:rPr lang="en-GB" dirty="0" smtClean="0"/>
              <a:t>-turf football centre just outside Whitchurch high school. He is now 26 and having very good season.</a:t>
            </a:r>
          </a:p>
          <a:p>
            <a:endParaRPr lang="en-GB"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08951">
            <a:off x="9443521" y="19393"/>
            <a:ext cx="2768437" cy="25145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perspectiveHeroicExtremeLeftFacing"/>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97768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rot="557579">
            <a:off x="9603601" y="188140"/>
            <a:ext cx="2581040" cy="3087006"/>
          </a:xfrm>
          <a:prstGeom prst="ellipse">
            <a:avLst/>
          </a:prstGeom>
          <a:solidFill>
            <a:srgbClr val="00B050">
              <a:alpha val="21000"/>
            </a:srgbClr>
          </a:solidFill>
          <a:ln w="63500" cap="rnd">
            <a:solidFill>
              <a:srgbClr val="333333"/>
            </a:solidFill>
          </a:ln>
          <a:effectLst>
            <a:outerShdw blurRad="381000" dist="292100" dir="5400000" sx="-80000" sy="-18000" rotWithShape="0">
              <a:srgbClr val="000000">
                <a:alpha val="22000"/>
              </a:srgbClr>
            </a:outerShdw>
          </a:effectLst>
          <a:scene3d>
            <a:camera prst="perspectiveHeroicExtremeLeftFacing"/>
            <a:lightRig rig="contrasting" dir="t">
              <a:rot lat="0" lon="0" rev="3000000"/>
            </a:lightRig>
          </a:scene3d>
          <a:sp3d contourW="7620">
            <a:bevelT w="95250" h="31750"/>
            <a:contourClr>
              <a:srgbClr val="333333"/>
            </a:contourClr>
          </a:sp3d>
        </p:spPr>
      </p:pic>
      <p:sp>
        <p:nvSpPr>
          <p:cNvPr id="3" name="TextBox 2"/>
          <p:cNvSpPr txBox="1"/>
          <p:nvPr/>
        </p:nvSpPr>
        <p:spPr>
          <a:xfrm>
            <a:off x="0" y="0"/>
            <a:ext cx="5972175" cy="4154984"/>
          </a:xfrm>
          <a:prstGeom prst="rect">
            <a:avLst/>
          </a:prstGeom>
          <a:noFill/>
        </p:spPr>
        <p:txBody>
          <a:bodyPr wrap="square" rtlCol="0">
            <a:spAutoFit/>
          </a:bodyPr>
          <a:lstStyle/>
          <a:p>
            <a:r>
              <a:rPr lang="en-GB" sz="2400" dirty="0">
                <a:solidFill>
                  <a:schemeClr val="tx1">
                    <a:lumMod val="95000"/>
                    <a:lumOff val="5000"/>
                  </a:schemeClr>
                </a:solidFill>
              </a:rPr>
              <a:t>Sam </a:t>
            </a:r>
            <a:r>
              <a:rPr lang="en-GB" sz="2400" dirty="0" smtClean="0">
                <a:solidFill>
                  <a:schemeClr val="tx1">
                    <a:lumMod val="95000"/>
                    <a:lumOff val="5000"/>
                  </a:schemeClr>
                </a:solidFill>
              </a:rPr>
              <a:t>Kennedy-Warburton </a:t>
            </a:r>
            <a:r>
              <a:rPr lang="en-GB" sz="2400" dirty="0">
                <a:solidFill>
                  <a:schemeClr val="tx1">
                    <a:lumMod val="95000"/>
                    <a:lumOff val="5000"/>
                  </a:schemeClr>
                </a:solidFill>
              </a:rPr>
              <a:t>is a Welsh international rugby union player. </a:t>
            </a:r>
            <a:r>
              <a:rPr lang="en-GB" sz="2400" dirty="0" smtClean="0">
                <a:solidFill>
                  <a:schemeClr val="tx1">
                    <a:lumMod val="95000"/>
                    <a:lumOff val="5000"/>
                  </a:schemeClr>
                </a:solidFill>
              </a:rPr>
              <a:t>He </a:t>
            </a:r>
            <a:r>
              <a:rPr lang="en-GB" sz="2400" dirty="0">
                <a:solidFill>
                  <a:schemeClr val="tx1">
                    <a:lumMod val="95000"/>
                    <a:lumOff val="5000"/>
                  </a:schemeClr>
                </a:solidFill>
              </a:rPr>
              <a:t>plays regional rugby for the Cardiff Blues and was first capped for Wales in 2009</a:t>
            </a:r>
            <a:r>
              <a:rPr lang="en-GB" sz="2400" dirty="0" smtClean="0">
                <a:solidFill>
                  <a:schemeClr val="tx1">
                    <a:lumMod val="95000"/>
                    <a:lumOff val="5000"/>
                  </a:schemeClr>
                </a:solidFill>
              </a:rPr>
              <a:t>. </a:t>
            </a:r>
            <a:r>
              <a:rPr lang="en-GB" sz="2400" dirty="0">
                <a:solidFill>
                  <a:schemeClr val="tx1">
                    <a:lumMod val="95000"/>
                    <a:lumOff val="5000"/>
                  </a:schemeClr>
                </a:solidFill>
              </a:rPr>
              <a:t>In June 2011 he was named as Wales captain versus the Barbarians and subsequently in August 2011 he was named as the Wales captain for the 2011 Rugby World Cup. </a:t>
            </a:r>
            <a:endParaRPr lang="en-GB" sz="2400" dirty="0" smtClean="0">
              <a:solidFill>
                <a:schemeClr val="tx1">
                  <a:lumMod val="95000"/>
                  <a:lumOff val="5000"/>
                </a:schemeClr>
              </a:solidFill>
            </a:endParaRPr>
          </a:p>
          <a:p>
            <a:r>
              <a:rPr lang="en-GB" sz="2400" dirty="0" smtClean="0">
                <a:solidFill>
                  <a:schemeClr val="tx1">
                    <a:lumMod val="95000"/>
                    <a:lumOff val="5000"/>
                  </a:schemeClr>
                </a:solidFill>
              </a:rPr>
              <a:t>Sam grew up in Whitchurch and went to Whitchurch High School aw well.</a:t>
            </a:r>
          </a:p>
          <a:p>
            <a:r>
              <a:rPr lang="en-GB" sz="2400" dirty="0" smtClean="0">
                <a:solidFill>
                  <a:schemeClr val="tx1">
                    <a:lumMod val="95000"/>
                    <a:lumOff val="5000"/>
                  </a:schemeClr>
                </a:solidFill>
              </a:rPr>
              <a:t>He came to raise our Eco flag a few years ago!</a:t>
            </a:r>
            <a:endParaRPr lang="en-GB" sz="2400" dirty="0">
              <a:solidFill>
                <a:schemeClr val="tx1">
                  <a:lumMod val="95000"/>
                  <a:lumOff val="5000"/>
                </a:schemeClr>
              </a:solidFill>
            </a:endParaRPr>
          </a:p>
        </p:txBody>
      </p:sp>
      <p:pic>
        <p:nvPicPr>
          <p:cNvPr id="1026" name="Picture 2" descr="http://tse1.mm.bing.net/th?&amp;id=OIP.M95b73651b8562275e098bbbb30ba0ebbH2&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3977628"/>
            <a:ext cx="3943350" cy="261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68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34" y="300731"/>
            <a:ext cx="4970172" cy="1325563"/>
          </a:xfrm>
        </p:spPr>
        <p:txBody>
          <a:bodyPr/>
          <a:lstStyle/>
          <a:p>
            <a:r>
              <a:rPr lang="en-GB" dirty="0" smtClean="0"/>
              <a:t>Sports in Whitchurch</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71718" y="4906738"/>
            <a:ext cx="1133475" cy="11334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773" y="431572"/>
            <a:ext cx="1694006" cy="16940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378" y="5286395"/>
            <a:ext cx="2010181" cy="15076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1513" y="2640788"/>
            <a:ext cx="1672281" cy="155695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6889" y="3816367"/>
            <a:ext cx="1598140" cy="109037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834" y="2640788"/>
            <a:ext cx="1648726" cy="1631112"/>
          </a:xfrm>
          <a:prstGeom prst="rect">
            <a:avLst/>
          </a:prstGeom>
        </p:spPr>
      </p:pic>
    </p:spTree>
    <p:extLst>
      <p:ext uri="{BB962C8B-B14F-4D97-AF65-F5344CB8AC3E}">
        <p14:creationId xmlns:p14="http://schemas.microsoft.com/office/powerpoint/2010/main" val="2028152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529" y="1"/>
            <a:ext cx="12221529" cy="6841470"/>
          </a:xfrm>
          <a:prstGeom prst="rect">
            <a:avLst/>
          </a:prstGeom>
        </p:spPr>
      </p:pic>
    </p:spTree>
    <p:extLst>
      <p:ext uri="{BB962C8B-B14F-4D97-AF65-F5344CB8AC3E}">
        <p14:creationId xmlns:p14="http://schemas.microsoft.com/office/powerpoint/2010/main" val="1743272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6000">
              <a:srgbClr val="FF0000"/>
            </a:gs>
            <a:gs pos="8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Whitchurch rugby club is located just behind </a:t>
            </a:r>
            <a:r>
              <a:rPr lang="en-GB" dirty="0" err="1" smtClean="0"/>
              <a:t>Llandaff</a:t>
            </a:r>
            <a:r>
              <a:rPr lang="en-GB" dirty="0" smtClean="0"/>
              <a:t> north playing fields also known as </a:t>
            </a:r>
            <a:r>
              <a:rPr lang="en-GB" dirty="0" smtClean="0"/>
              <a:t>Hailey </a:t>
            </a:r>
            <a:r>
              <a:rPr lang="en-GB" dirty="0" smtClean="0"/>
              <a:t>park. They have the exact same kit as the proud welsh </a:t>
            </a:r>
            <a:r>
              <a:rPr lang="en-GB" dirty="0" smtClean="0"/>
              <a:t>team - my </a:t>
            </a:r>
            <a:r>
              <a:rPr lang="en-GB" dirty="0" smtClean="0"/>
              <a:t>country. Most ages can play tag rugby or proper rugby. They also play against teams in different places, like </a:t>
            </a:r>
            <a:r>
              <a:rPr lang="en-GB" dirty="0" smtClean="0"/>
              <a:t>Penarth, </a:t>
            </a:r>
            <a:r>
              <a:rPr lang="en-GB" dirty="0" smtClean="0"/>
              <a:t>Taff swell, Barry and lots more. Rugby is the most popular sport in Wales!!!!!!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2324" y="4596832"/>
            <a:ext cx="2759676" cy="22611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2" y="4823476"/>
            <a:ext cx="1694006" cy="1694006"/>
          </a:xfrm>
          <a:prstGeom prst="rect">
            <a:avLst/>
          </a:prstGeom>
        </p:spPr>
      </p:pic>
    </p:spTree>
    <p:extLst>
      <p:ext uri="{BB962C8B-B14F-4D97-AF65-F5344CB8AC3E}">
        <p14:creationId xmlns:p14="http://schemas.microsoft.com/office/powerpoint/2010/main" val="1876845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rgbClr val="0000FF"/>
            </a:gs>
            <a:gs pos="82000">
              <a:schemeClr val="accent1">
                <a:lumMod val="45000"/>
                <a:lumOff val="55000"/>
              </a:schemeClr>
            </a:gs>
            <a:gs pos="77000">
              <a:schemeClr val="accent1">
                <a:lumMod val="45000"/>
                <a:lumOff val="55000"/>
              </a:schemeClr>
            </a:gs>
            <a:gs pos="100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FF99"/>
                </a:solidFill>
              </a:rPr>
              <a:t>Taekwondo</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Taekwondo is one of the many known martial arts. The inventor is president </a:t>
            </a:r>
            <a:r>
              <a:rPr lang="en-GB" dirty="0" err="1" smtClean="0"/>
              <a:t>Chio</a:t>
            </a:r>
            <a:r>
              <a:rPr lang="en-GB" dirty="0" smtClean="0"/>
              <a:t> Hong Ha. It is one of the most dangerous self defences. As you speed through the belts, the first weapons you get is a </a:t>
            </a:r>
            <a:r>
              <a:rPr lang="en-GB" dirty="0" err="1" smtClean="0"/>
              <a:t>darbon</a:t>
            </a:r>
            <a:r>
              <a:rPr lang="en-GB" dirty="0" smtClean="0"/>
              <a:t> (</a:t>
            </a:r>
            <a:r>
              <a:rPr lang="en-GB" dirty="0" smtClean="0"/>
              <a:t>rope attached to a stick) </a:t>
            </a:r>
            <a:r>
              <a:rPr lang="en-GB" dirty="0" err="1" smtClean="0"/>
              <a:t>Khatana</a:t>
            </a:r>
            <a:r>
              <a:rPr lang="en-GB" dirty="0" smtClean="0"/>
              <a:t> (Large knife) and a  </a:t>
            </a:r>
            <a:r>
              <a:rPr lang="en-GB" dirty="0" err="1" smtClean="0"/>
              <a:t>jahn</a:t>
            </a:r>
            <a:r>
              <a:rPr lang="en-GB" dirty="0" smtClean="0"/>
              <a:t> bong ( Massive stick.) Taekwondo training also includes a comprehensive system of blocks, Punches, open-handed strikes, various take-down or sweeps, throws, and some joined locks like Brazilian Jiu </a:t>
            </a:r>
            <a:r>
              <a:rPr lang="en-GB" dirty="0" err="1" smtClean="0"/>
              <a:t>Jitsu</a:t>
            </a:r>
            <a:r>
              <a:rPr lang="en-GB"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16" y="5221529"/>
            <a:ext cx="1598140" cy="109037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106" y="363118"/>
            <a:ext cx="1598140" cy="1090371"/>
          </a:xfrm>
          <a:prstGeom prst="rect">
            <a:avLst/>
          </a:prstGeom>
        </p:spPr>
      </p:pic>
    </p:spTree>
    <p:extLst>
      <p:ext uri="{BB962C8B-B14F-4D97-AF65-F5344CB8AC3E}">
        <p14:creationId xmlns:p14="http://schemas.microsoft.com/office/powerpoint/2010/main" val="3827530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pattFill prst="pct5">
            <a:fgClr>
              <a:schemeClr val="accent1"/>
            </a:fgClr>
            <a:bgClr>
              <a:schemeClr val="bg1"/>
            </a:bgClr>
          </a:pattFill>
        </p:spPr>
        <p:txBody>
          <a:bodyPr/>
          <a:lstStyle/>
          <a:p>
            <a:r>
              <a:rPr lang="en-GB" dirty="0" smtClean="0"/>
              <a:t>Football is the worlds most watched and played sport. Football was originated in China, the maximum number of goals scored in a match was 16 scored by Stephan </a:t>
            </a:r>
            <a:r>
              <a:rPr lang="en-GB" dirty="0" err="1" smtClean="0"/>
              <a:t>Stanis</a:t>
            </a:r>
            <a:r>
              <a:rPr lang="en-GB" dirty="0" smtClean="0"/>
              <a:t> (France) playing for the racing club de lens in December 1942!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317989"/>
            <a:ext cx="2010181" cy="1507636"/>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125" y="274088"/>
            <a:ext cx="2010181" cy="1507636"/>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4647751"/>
            <a:ext cx="2010181" cy="150763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125" y="4804264"/>
            <a:ext cx="2010181" cy="1507636"/>
          </a:xfrm>
          <a:prstGeom prst="rect">
            <a:avLst/>
          </a:prstGeom>
        </p:spPr>
      </p:pic>
    </p:spTree>
    <p:extLst>
      <p:ext uri="{BB962C8B-B14F-4D97-AF65-F5344CB8AC3E}">
        <p14:creationId xmlns:p14="http://schemas.microsoft.com/office/powerpoint/2010/main" val="2567116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6295" y="-103410"/>
            <a:ext cx="10707129" cy="1600438"/>
          </a:xfrm>
          <a:prstGeom prst="rect">
            <a:avLst/>
          </a:prstGeom>
          <a:noFill/>
        </p:spPr>
        <p:txBody>
          <a:bodyPr wrap="square" rtlCol="0">
            <a:spAutoFit/>
          </a:bodyPr>
          <a:lstStyle/>
          <a:p>
            <a:endParaRPr lang="en-GB" dirty="0" smtClean="0"/>
          </a:p>
          <a:p>
            <a:pPr algn="ctr"/>
            <a:r>
              <a:rPr lang="en-GB" sz="4400" dirty="0" smtClean="0"/>
              <a:t>CASTLES</a:t>
            </a:r>
          </a:p>
          <a:p>
            <a:r>
              <a:rPr lang="en-GB" dirty="0" smtClean="0"/>
              <a:t>Cardiff </a:t>
            </a:r>
            <a:r>
              <a:rPr lang="en-GB" dirty="0" smtClean="0"/>
              <a:t>has a variety  of castles, some are huge some are small, here is some information on some of the castles in Cardiff.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95" y="1680104"/>
            <a:ext cx="2807042" cy="1999542"/>
          </a:xfrm>
          <a:prstGeom prst="rect">
            <a:avLst/>
          </a:prstGeom>
        </p:spPr>
      </p:pic>
      <p:sp>
        <p:nvSpPr>
          <p:cNvPr id="6" name="TextBox 5"/>
          <p:cNvSpPr txBox="1"/>
          <p:nvPr/>
        </p:nvSpPr>
        <p:spPr>
          <a:xfrm>
            <a:off x="404984" y="3854184"/>
            <a:ext cx="3129663" cy="1754326"/>
          </a:xfrm>
          <a:prstGeom prst="rect">
            <a:avLst/>
          </a:prstGeom>
          <a:noFill/>
        </p:spPr>
        <p:txBody>
          <a:bodyPr wrap="square" rtlCol="0">
            <a:spAutoFit/>
          </a:bodyPr>
          <a:lstStyle/>
          <a:p>
            <a:r>
              <a:rPr lang="en-GB" dirty="0" smtClean="0"/>
              <a:t>Cardiff  Castle is an immense castle in the heart of town, you can go there for lots of things like ice-cream, junior sports events and a peaceful walk around the castle grounds. </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634" y="1769722"/>
            <a:ext cx="2427073" cy="1820305"/>
          </a:xfrm>
          <a:prstGeom prst="rect">
            <a:avLst/>
          </a:prstGeom>
        </p:spPr>
      </p:pic>
      <p:sp>
        <p:nvSpPr>
          <p:cNvPr id="8" name="TextBox 7"/>
          <p:cNvSpPr txBox="1"/>
          <p:nvPr/>
        </p:nvSpPr>
        <p:spPr>
          <a:xfrm>
            <a:off x="4330346" y="3992683"/>
            <a:ext cx="2814251" cy="1477328"/>
          </a:xfrm>
          <a:prstGeom prst="rect">
            <a:avLst/>
          </a:prstGeom>
          <a:noFill/>
        </p:spPr>
        <p:txBody>
          <a:bodyPr wrap="square" rtlCol="0">
            <a:spAutoFit/>
          </a:bodyPr>
          <a:lstStyle/>
          <a:p>
            <a:r>
              <a:rPr lang="en-GB" dirty="0" smtClean="0"/>
              <a:t>Castle Coch is welsh for red castle and it is a lovely family day out, it also has a lovely wood around it with colossal oak trees in it. </a:t>
            </a:r>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627" y="1769722"/>
            <a:ext cx="2503679" cy="1788342"/>
          </a:xfrm>
          <a:prstGeom prst="rect">
            <a:avLst/>
          </a:prstGeom>
        </p:spPr>
      </p:pic>
      <p:sp>
        <p:nvSpPr>
          <p:cNvPr id="10" name="TextBox 9"/>
          <p:cNvSpPr txBox="1"/>
          <p:nvPr/>
        </p:nvSpPr>
        <p:spPr>
          <a:xfrm>
            <a:off x="7947107" y="3866190"/>
            <a:ext cx="3179036" cy="1477328"/>
          </a:xfrm>
          <a:prstGeom prst="rect">
            <a:avLst/>
          </a:prstGeom>
          <a:noFill/>
        </p:spPr>
        <p:txBody>
          <a:bodyPr wrap="square" rtlCol="0">
            <a:spAutoFit/>
          </a:bodyPr>
          <a:lstStyle/>
          <a:p>
            <a:r>
              <a:rPr lang="en-GB" dirty="0" smtClean="0"/>
              <a:t>Caerphilly castle is a castle near Cardiff which has a wide moat around which was used in the olden days to protect them from enemies.</a:t>
            </a:r>
            <a:endParaRPr lang="en-GB" dirty="0"/>
          </a:p>
        </p:txBody>
      </p:sp>
    </p:spTree>
    <p:extLst>
      <p:ext uri="{BB962C8B-B14F-4D97-AF65-F5344CB8AC3E}">
        <p14:creationId xmlns:p14="http://schemas.microsoft.com/office/powerpoint/2010/main" val="4008936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GB" dirty="0" smtClean="0"/>
              <a:t>Stadiums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249" y="2039102"/>
            <a:ext cx="3959590" cy="2461367"/>
          </a:xfrm>
          <a:prstGeom prst="rect">
            <a:avLst/>
          </a:prstGeom>
        </p:spPr>
      </p:pic>
      <p:sp>
        <p:nvSpPr>
          <p:cNvPr id="6" name="TextBox 5"/>
          <p:cNvSpPr txBox="1"/>
          <p:nvPr/>
        </p:nvSpPr>
        <p:spPr>
          <a:xfrm>
            <a:off x="6024785" y="3398236"/>
            <a:ext cx="45719" cy="369332"/>
          </a:xfrm>
          <a:prstGeom prst="rect">
            <a:avLst/>
          </a:prstGeom>
          <a:noFill/>
        </p:spPr>
        <p:txBody>
          <a:bodyPr wrap="square" rtlCol="0">
            <a:spAutoFit/>
          </a:bodyPr>
          <a:lstStyle/>
          <a:p>
            <a:endParaRPr lang="en-GB" dirty="0"/>
          </a:p>
        </p:txBody>
      </p:sp>
      <p:sp>
        <p:nvSpPr>
          <p:cNvPr id="7" name="TextBox 6"/>
          <p:cNvSpPr txBox="1"/>
          <p:nvPr/>
        </p:nvSpPr>
        <p:spPr>
          <a:xfrm>
            <a:off x="982766" y="4751462"/>
            <a:ext cx="3905428" cy="1754326"/>
          </a:xfrm>
          <a:prstGeom prst="rect">
            <a:avLst/>
          </a:prstGeom>
          <a:noFill/>
        </p:spPr>
        <p:txBody>
          <a:bodyPr wrap="square" rtlCol="0">
            <a:spAutoFit/>
          </a:bodyPr>
          <a:lstStyle/>
          <a:p>
            <a:r>
              <a:rPr lang="en-GB" dirty="0" smtClean="0"/>
              <a:t>Millennium stadium is the heart of welsh rugby, it always has an electric atmosphere on match day and always has an accumulation of passion and enjoyment, it also offers a place to eat and a cinema.</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241" y="2039102"/>
            <a:ext cx="3569526" cy="2379684"/>
          </a:xfrm>
          <a:prstGeom prst="rect">
            <a:avLst/>
          </a:prstGeom>
        </p:spPr>
      </p:pic>
      <p:sp>
        <p:nvSpPr>
          <p:cNvPr id="9" name="TextBox 8"/>
          <p:cNvSpPr txBox="1"/>
          <p:nvPr/>
        </p:nvSpPr>
        <p:spPr>
          <a:xfrm>
            <a:off x="5983364" y="4854012"/>
            <a:ext cx="4717279" cy="1477328"/>
          </a:xfrm>
          <a:prstGeom prst="rect">
            <a:avLst/>
          </a:prstGeom>
          <a:noFill/>
        </p:spPr>
        <p:txBody>
          <a:bodyPr wrap="square" rtlCol="0">
            <a:spAutoFit/>
          </a:bodyPr>
          <a:lstStyle/>
          <a:p>
            <a:r>
              <a:rPr lang="en-GB" dirty="0" smtClean="0"/>
              <a:t>This is </a:t>
            </a:r>
            <a:r>
              <a:rPr lang="en-GB" dirty="0"/>
              <a:t>t</a:t>
            </a:r>
            <a:r>
              <a:rPr lang="en-GB" dirty="0" smtClean="0"/>
              <a:t>he Cardiff </a:t>
            </a:r>
            <a:r>
              <a:rPr lang="en-GB" dirty="0"/>
              <a:t>C</a:t>
            </a:r>
            <a:r>
              <a:rPr lang="en-GB" dirty="0" smtClean="0"/>
              <a:t>ity stadium,  its capacity is 33,280  so on match day the stadium is bursting with pride, there is also a giant megastore that offers everything to do with Cardiff city football clubs. It is located in </a:t>
            </a:r>
            <a:r>
              <a:rPr lang="en-GB" dirty="0" err="1" smtClean="0"/>
              <a:t>Leckwith</a:t>
            </a:r>
            <a:r>
              <a:rPr lang="en-GB" dirty="0" smtClean="0"/>
              <a:t>.</a:t>
            </a:r>
            <a:endParaRPr lang="en-GB" dirty="0"/>
          </a:p>
        </p:txBody>
      </p:sp>
    </p:spTree>
    <p:extLst>
      <p:ext uri="{BB962C8B-B14F-4D97-AF65-F5344CB8AC3E}">
        <p14:creationId xmlns:p14="http://schemas.microsoft.com/office/powerpoint/2010/main" val="3648903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08025"/>
            <a:ext cx="10515600" cy="1325563"/>
          </a:xfrm>
        </p:spPr>
        <p:txBody>
          <a:bodyPr>
            <a:noAutofit/>
          </a:bodyPr>
          <a:lstStyle/>
          <a:p>
            <a:pPr algn="ctr"/>
            <a:r>
              <a:rPr lang="en-GB" sz="5400" dirty="0" smtClean="0">
                <a:solidFill>
                  <a:srgbClr val="FF0000"/>
                </a:solidFill>
              </a:rPr>
              <a:t>ATTRACTIONS </a:t>
            </a:r>
            <a:r>
              <a:rPr lang="en-GB" sz="5400" dirty="0" smtClean="0">
                <a:solidFill>
                  <a:srgbClr val="FF0000"/>
                </a:solidFill>
              </a:rPr>
              <a:t>IN Cardiff</a:t>
            </a:r>
            <a:br>
              <a:rPr lang="en-GB" sz="5400" dirty="0" smtClean="0">
                <a:solidFill>
                  <a:srgbClr val="FF0000"/>
                </a:solidFill>
              </a:rPr>
            </a:br>
            <a:r>
              <a:rPr lang="en-GB" sz="5400" dirty="0" smtClean="0">
                <a:solidFill>
                  <a:srgbClr val="FF0000"/>
                </a:solidFill>
              </a:rPr>
              <a:t/>
            </a:r>
            <a:br>
              <a:rPr lang="en-GB" sz="5400" dirty="0" smtClean="0">
                <a:solidFill>
                  <a:srgbClr val="FF0000"/>
                </a:solidFill>
              </a:rPr>
            </a:br>
            <a:endParaRPr lang="en-GB" sz="5400" dirty="0">
              <a:solidFill>
                <a:srgbClr val="FF0000"/>
              </a:solidFill>
            </a:endParaRPr>
          </a:p>
        </p:txBody>
      </p:sp>
      <p:sp>
        <p:nvSpPr>
          <p:cNvPr id="3" name="Content Placeholder 2"/>
          <p:cNvSpPr>
            <a:spLocks noGrp="1"/>
          </p:cNvSpPr>
          <p:nvPr>
            <p:ph idx="1"/>
          </p:nvPr>
        </p:nvSpPr>
        <p:spPr>
          <a:xfrm>
            <a:off x="942975" y="1714501"/>
            <a:ext cx="10515600" cy="4351338"/>
          </a:xfrm>
        </p:spPr>
        <p:txBody>
          <a:bodyPr/>
          <a:lstStyle/>
          <a:p>
            <a:pPr marL="0" indent="0">
              <a:buNone/>
            </a:pPr>
            <a:r>
              <a:rPr lang="en-GB" dirty="0" smtClean="0">
                <a:solidFill>
                  <a:srgbClr val="0000FF"/>
                </a:solidFill>
              </a:rPr>
              <a:t>In this power point we will show you all of our eminent attractions here in Cardiff, we hope you have a pleasant time going to some of these places, we’ll show you that Cardiff is </a:t>
            </a:r>
            <a:r>
              <a:rPr lang="en-GB" dirty="0" smtClean="0">
                <a:solidFill>
                  <a:srgbClr val="0000FF"/>
                </a:solidFill>
              </a:rPr>
              <a:t>a </a:t>
            </a:r>
            <a:r>
              <a:rPr lang="en-GB" dirty="0" smtClean="0">
                <a:solidFill>
                  <a:srgbClr val="0000FF"/>
                </a:solidFill>
              </a:rPr>
              <a:t>amusing place to live. </a:t>
            </a:r>
            <a:r>
              <a:rPr lang="en-GB" dirty="0" smtClean="0">
                <a:solidFill>
                  <a:srgbClr val="0000FF"/>
                </a:solidFill>
              </a:rPr>
              <a:t>                                                                                                                                                                   </a:t>
            </a:r>
            <a:endParaRPr lang="en-GB" dirty="0" smtClean="0">
              <a:solidFill>
                <a:srgbClr val="0000FF"/>
              </a:solidFill>
            </a:endParaRPr>
          </a:p>
          <a:p>
            <a:endParaRPr lang="en-GB" dirty="0"/>
          </a:p>
        </p:txBody>
      </p:sp>
      <p:sp>
        <p:nvSpPr>
          <p:cNvPr id="4" name="Rectangle 3"/>
          <p:cNvSpPr/>
          <p:nvPr/>
        </p:nvSpPr>
        <p:spPr>
          <a:xfrm>
            <a:off x="1243012" y="4249957"/>
            <a:ext cx="10215563" cy="1815882"/>
          </a:xfrm>
          <a:prstGeom prst="rect">
            <a:avLst/>
          </a:prstGeom>
        </p:spPr>
        <p:txBody>
          <a:bodyPr wrap="square">
            <a:spAutoFit/>
          </a:bodyPr>
          <a:lstStyle/>
          <a:p>
            <a:r>
              <a:rPr lang="en-GB" sz="2800" dirty="0" smtClean="0">
                <a:solidFill>
                  <a:srgbClr val="7030A0"/>
                </a:solidFill>
              </a:rPr>
              <a:t>Cardiff has lots of wonderful shops, Sports shops, food shops, outdoor shops, jewellery shops and lots more. Cardiff has three main shopping centres these are Saint David's one, Saint David's two and capital. Here are the most visited shops in Cardiff  </a:t>
            </a:r>
          </a:p>
        </p:txBody>
      </p:sp>
    </p:spTree>
    <p:extLst>
      <p:ext uri="{BB962C8B-B14F-4D97-AF65-F5344CB8AC3E}">
        <p14:creationId xmlns:p14="http://schemas.microsoft.com/office/powerpoint/2010/main" val="4167727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Title 1"/>
          <p:cNvSpPr>
            <a:spLocks noGrp="1"/>
          </p:cNvSpPr>
          <p:nvPr>
            <p:ph type="title"/>
          </p:nvPr>
        </p:nvSpPr>
        <p:spPr/>
        <p:txBody>
          <a:bodyPr>
            <a:normAutofit/>
          </a:bodyPr>
          <a:lstStyle/>
          <a:p>
            <a:pPr algn="ctr"/>
            <a:r>
              <a:rPr lang="en-GB" sz="4400" dirty="0" smtClean="0"/>
              <a:t>Shops</a:t>
            </a:r>
            <a:endParaRPr lang="en-GB"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492" y="1548271"/>
            <a:ext cx="1766501" cy="1719461"/>
          </a:xfrm>
          <a:prstGeom prst="rect">
            <a:avLst/>
          </a:prstGeom>
        </p:spPr>
      </p:pic>
      <p:sp>
        <p:nvSpPr>
          <p:cNvPr id="6" name="TextBox 5"/>
          <p:cNvSpPr txBox="1"/>
          <p:nvPr/>
        </p:nvSpPr>
        <p:spPr>
          <a:xfrm>
            <a:off x="1092492" y="3622650"/>
            <a:ext cx="1700599" cy="1285103"/>
          </a:xfrm>
          <a:prstGeom prst="rect">
            <a:avLst/>
          </a:prstGeom>
          <a:noFill/>
        </p:spPr>
        <p:txBody>
          <a:bodyPr wrap="square" rtlCol="0">
            <a:spAutoFit/>
          </a:bodyPr>
          <a:lstStyle/>
          <a:p>
            <a:endParaRPr lang="en-GB" dirty="0"/>
          </a:p>
        </p:txBody>
      </p:sp>
      <p:sp>
        <p:nvSpPr>
          <p:cNvPr id="7" name="TextBox 6"/>
          <p:cNvSpPr txBox="1"/>
          <p:nvPr/>
        </p:nvSpPr>
        <p:spPr>
          <a:xfrm>
            <a:off x="1153762" y="3492634"/>
            <a:ext cx="2346676" cy="1200329"/>
          </a:xfrm>
          <a:prstGeom prst="rect">
            <a:avLst/>
          </a:prstGeom>
          <a:noFill/>
        </p:spPr>
        <p:txBody>
          <a:bodyPr wrap="square" rtlCol="0">
            <a:spAutoFit/>
          </a:bodyPr>
          <a:lstStyle/>
          <a:p>
            <a:r>
              <a:rPr lang="en-GB" dirty="0" smtClean="0"/>
              <a:t>Hollister is a unisex clothing's shop which has over 500,000 visitors since 2014 .</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098" y="1436451"/>
            <a:ext cx="2857500" cy="1943100"/>
          </a:xfrm>
          <a:prstGeom prst="rect">
            <a:avLst/>
          </a:prstGeom>
        </p:spPr>
      </p:pic>
      <p:sp>
        <p:nvSpPr>
          <p:cNvPr id="9" name="TextBox 8"/>
          <p:cNvSpPr txBox="1"/>
          <p:nvPr/>
        </p:nvSpPr>
        <p:spPr>
          <a:xfrm>
            <a:off x="4577098" y="3715961"/>
            <a:ext cx="2857500" cy="1200329"/>
          </a:xfrm>
          <a:prstGeom prst="rect">
            <a:avLst/>
          </a:prstGeom>
          <a:noFill/>
        </p:spPr>
        <p:txBody>
          <a:bodyPr wrap="square" rtlCol="0">
            <a:spAutoFit/>
          </a:bodyPr>
          <a:lstStyle/>
          <a:p>
            <a:r>
              <a:rPr lang="en-GB" dirty="0" smtClean="0"/>
              <a:t>Game is a shop which sells computer games and consoles, game is favoured by older kids and teenagers.</a:t>
            </a:r>
            <a:endParaRPr lang="en-GB"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1303" y="1548271"/>
            <a:ext cx="2857500" cy="1285875"/>
          </a:xfrm>
          <a:prstGeom prst="rect">
            <a:avLst/>
          </a:prstGeom>
        </p:spPr>
      </p:pic>
      <p:sp>
        <p:nvSpPr>
          <p:cNvPr id="11" name="TextBox 10"/>
          <p:cNvSpPr txBox="1"/>
          <p:nvPr/>
        </p:nvSpPr>
        <p:spPr>
          <a:xfrm>
            <a:off x="8880853" y="3492634"/>
            <a:ext cx="2558364" cy="1200329"/>
          </a:xfrm>
          <a:prstGeom prst="rect">
            <a:avLst/>
          </a:prstGeom>
          <a:noFill/>
        </p:spPr>
        <p:txBody>
          <a:bodyPr wrap="square" rtlCol="0">
            <a:spAutoFit/>
          </a:bodyPr>
          <a:lstStyle/>
          <a:p>
            <a:r>
              <a:rPr lang="en-GB" dirty="0" smtClean="0"/>
              <a:t>Asda is a colossal supermarket located in north Cardiff which sells almost everything.</a:t>
            </a:r>
            <a:endParaRPr lang="en-GB" dirty="0"/>
          </a:p>
        </p:txBody>
      </p:sp>
    </p:spTree>
    <p:extLst>
      <p:ext uri="{BB962C8B-B14F-4D97-AF65-F5344CB8AC3E}">
        <p14:creationId xmlns:p14="http://schemas.microsoft.com/office/powerpoint/2010/main" val="2798158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Title 1"/>
          <p:cNvSpPr>
            <a:spLocks noGrp="1"/>
          </p:cNvSpPr>
          <p:nvPr>
            <p:ph type="title"/>
          </p:nvPr>
        </p:nvSpPr>
        <p:spPr/>
        <p:txBody>
          <a:bodyPr/>
          <a:lstStyle/>
          <a:p>
            <a:pPr algn="ctr"/>
            <a:r>
              <a:rPr lang="en-GB" dirty="0" smtClean="0"/>
              <a:t>Restaurants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6" y="2339397"/>
            <a:ext cx="3063342" cy="2277870"/>
          </a:xfrm>
          <a:prstGeom prst="rect">
            <a:avLst/>
          </a:prstGeom>
        </p:spPr>
      </p:pic>
      <p:sp>
        <p:nvSpPr>
          <p:cNvPr id="6" name="TextBox 5"/>
          <p:cNvSpPr txBox="1"/>
          <p:nvPr/>
        </p:nvSpPr>
        <p:spPr>
          <a:xfrm>
            <a:off x="851026" y="4890795"/>
            <a:ext cx="3322622" cy="1200329"/>
          </a:xfrm>
          <a:prstGeom prst="rect">
            <a:avLst/>
          </a:prstGeom>
          <a:noFill/>
        </p:spPr>
        <p:txBody>
          <a:bodyPr wrap="square" rtlCol="0">
            <a:spAutoFit/>
          </a:bodyPr>
          <a:lstStyle/>
          <a:p>
            <a:r>
              <a:rPr lang="en-GB" dirty="0" smtClean="0"/>
              <a:t>Red Hot is located in town, this restaurant is a popular attraction for people who love their food, their moto is ‘all you can eat’</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765" y="2404342"/>
            <a:ext cx="2945536" cy="2131443"/>
          </a:xfrm>
          <a:prstGeom prst="rect">
            <a:avLst/>
          </a:prstGeom>
        </p:spPr>
      </p:pic>
      <p:sp>
        <p:nvSpPr>
          <p:cNvPr id="8" name="TextBox 7"/>
          <p:cNvSpPr txBox="1"/>
          <p:nvPr/>
        </p:nvSpPr>
        <p:spPr>
          <a:xfrm>
            <a:off x="4671588" y="4798337"/>
            <a:ext cx="3322622" cy="1200329"/>
          </a:xfrm>
          <a:prstGeom prst="rect">
            <a:avLst/>
          </a:prstGeom>
          <a:noFill/>
        </p:spPr>
        <p:txBody>
          <a:bodyPr wrap="square" rtlCol="0">
            <a:spAutoFit/>
          </a:bodyPr>
          <a:lstStyle/>
          <a:p>
            <a:r>
              <a:rPr lang="en-GB" dirty="0" smtClean="0"/>
              <a:t>Frankie &amp; Benny’s is an Italian restaurant that you can book parties in. It has great food and drink and is enjoyable for all ages</a:t>
            </a:r>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1309" y="2791862"/>
            <a:ext cx="2857500" cy="1600200"/>
          </a:xfrm>
          <a:prstGeom prst="rect">
            <a:avLst/>
          </a:prstGeom>
        </p:spPr>
      </p:pic>
      <p:sp>
        <p:nvSpPr>
          <p:cNvPr id="10" name="TextBox 9"/>
          <p:cNvSpPr txBox="1"/>
          <p:nvPr/>
        </p:nvSpPr>
        <p:spPr>
          <a:xfrm>
            <a:off x="8329188" y="4617267"/>
            <a:ext cx="3739081" cy="1477328"/>
          </a:xfrm>
          <a:prstGeom prst="rect">
            <a:avLst/>
          </a:prstGeom>
          <a:noFill/>
        </p:spPr>
        <p:txBody>
          <a:bodyPr wrap="square" rtlCol="0">
            <a:spAutoFit/>
          </a:bodyPr>
          <a:lstStyle/>
          <a:p>
            <a:r>
              <a:rPr lang="en-GB" dirty="0" smtClean="0"/>
              <a:t>Pizza Express is a pleasant restaurant in lots of places in Cardiff. It offers perfect pizza and pleasant pasta, it also has very well mannered waiters and waitresses.</a:t>
            </a:r>
            <a:endParaRPr lang="en-GB" dirty="0"/>
          </a:p>
        </p:txBody>
      </p:sp>
    </p:spTree>
    <p:extLst>
      <p:ext uri="{BB962C8B-B14F-4D97-AF65-F5344CB8AC3E}">
        <p14:creationId xmlns:p14="http://schemas.microsoft.com/office/powerpoint/2010/main" val="3338026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23451" cy="6858000"/>
          </a:xfrm>
        </p:spPr>
      </p:pic>
    </p:spTree>
    <p:extLst>
      <p:ext uri="{BB962C8B-B14F-4D97-AF65-F5344CB8AC3E}">
        <p14:creationId xmlns:p14="http://schemas.microsoft.com/office/powerpoint/2010/main" val="350585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014663"/>
            <a:ext cx="10515600" cy="6048375"/>
          </a:xfrm>
        </p:spPr>
        <p:txBody>
          <a:bodyPr/>
          <a:lstStyle/>
          <a:p>
            <a:r>
              <a:rPr lang="en-GB" dirty="0" smtClean="0">
                <a:solidFill>
                  <a:schemeClr val="bg1"/>
                </a:solidFill>
              </a:rPr>
              <a:t>FAMOUS WELSH FOODS ARE</a:t>
            </a:r>
          </a:p>
          <a:p>
            <a:r>
              <a:rPr lang="en-GB" dirty="0" smtClean="0">
                <a:solidFill>
                  <a:schemeClr val="bg1"/>
                </a:solidFill>
              </a:rPr>
              <a:t>Welsh Cakes</a:t>
            </a:r>
          </a:p>
          <a:p>
            <a:r>
              <a:rPr lang="en-GB" dirty="0" smtClean="0">
                <a:solidFill>
                  <a:schemeClr val="bg1"/>
                </a:solidFill>
              </a:rPr>
              <a:t>Bara </a:t>
            </a:r>
            <a:r>
              <a:rPr lang="en-GB" dirty="0" err="1" smtClean="0">
                <a:solidFill>
                  <a:schemeClr val="bg1"/>
                </a:solidFill>
              </a:rPr>
              <a:t>Brith</a:t>
            </a:r>
            <a:endParaRPr lang="en-GB" dirty="0" smtClean="0">
              <a:solidFill>
                <a:schemeClr val="bg1"/>
              </a:solidFill>
            </a:endParaRPr>
          </a:p>
          <a:p>
            <a:r>
              <a:rPr lang="en-GB" dirty="0" smtClean="0">
                <a:solidFill>
                  <a:schemeClr val="bg1"/>
                </a:solidFill>
              </a:rPr>
              <a:t>Welsh Rarebit</a:t>
            </a:r>
          </a:p>
          <a:p>
            <a:r>
              <a:rPr lang="en-GB" dirty="0" smtClean="0">
                <a:solidFill>
                  <a:schemeClr val="bg1"/>
                </a:solidFill>
              </a:rPr>
              <a:t>Cockles</a:t>
            </a:r>
          </a:p>
          <a:p>
            <a:r>
              <a:rPr lang="en-GB" dirty="0" smtClean="0">
                <a:solidFill>
                  <a:schemeClr val="bg1"/>
                </a:solidFill>
              </a:rPr>
              <a:t>Welsh lamb</a:t>
            </a:r>
          </a:p>
          <a:p>
            <a:r>
              <a:rPr lang="en-GB" dirty="0" smtClean="0">
                <a:solidFill>
                  <a:schemeClr val="bg1"/>
                </a:solidFill>
              </a:rPr>
              <a:t>Glamorgan sausages</a:t>
            </a:r>
          </a:p>
        </p:txBody>
      </p:sp>
    </p:spTree>
    <p:extLst>
      <p:ext uri="{BB962C8B-B14F-4D97-AF65-F5344CB8AC3E}">
        <p14:creationId xmlns:p14="http://schemas.microsoft.com/office/powerpoint/2010/main" val="3593279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298" y="218941"/>
            <a:ext cx="10764689" cy="6027313"/>
          </a:xfrm>
        </p:spPr>
      </p:pic>
    </p:spTree>
    <p:extLst>
      <p:ext uri="{BB962C8B-B14F-4D97-AF65-F5344CB8AC3E}">
        <p14:creationId xmlns:p14="http://schemas.microsoft.com/office/powerpoint/2010/main" val="3404275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3499" y="863304"/>
            <a:ext cx="8565328" cy="1325563"/>
          </a:xfrm>
        </p:spPr>
        <p:txBody>
          <a:bodyPr>
            <a:noAutofit/>
          </a:bodyPr>
          <a:lstStyle/>
          <a:p>
            <a:r>
              <a:rPr lang="en-GB" sz="5400" dirty="0" smtClean="0"/>
              <a:t>CHURCHES IN WHITCHURCH</a:t>
            </a:r>
            <a:endParaRPr lang="en-GB" sz="5400" dirty="0"/>
          </a:p>
        </p:txBody>
      </p:sp>
    </p:spTree>
    <p:extLst>
      <p:ext uri="{BB962C8B-B14F-4D97-AF65-F5344CB8AC3E}">
        <p14:creationId xmlns:p14="http://schemas.microsoft.com/office/powerpoint/2010/main" val="2798126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5118" y="-1"/>
            <a:ext cx="6226882" cy="4193475"/>
          </a:xfrm>
          <a:prstGeom prst="rect">
            <a:avLst/>
          </a:prstGeom>
        </p:spPr>
      </p:pic>
      <p:sp>
        <p:nvSpPr>
          <p:cNvPr id="5" name="Rectangle 4"/>
          <p:cNvSpPr/>
          <p:nvPr/>
        </p:nvSpPr>
        <p:spPr>
          <a:xfrm>
            <a:off x="313147" y="393268"/>
            <a:ext cx="5496341" cy="1015663"/>
          </a:xfrm>
          <a:prstGeom prst="rect">
            <a:avLst/>
          </a:prstGeom>
        </p:spPr>
        <p:txBody>
          <a:bodyPr wrap="square">
            <a:spAutoFit/>
          </a:bodyPr>
          <a:lstStyle/>
          <a:p>
            <a:r>
              <a:rPr lang="en-GB" sz="6000" dirty="0" smtClean="0">
                <a:solidFill>
                  <a:srgbClr val="FF0000"/>
                </a:solidFill>
              </a:rPr>
              <a:t>St Mary's church </a:t>
            </a:r>
            <a:endParaRPr lang="en-GB" sz="6000" dirty="0"/>
          </a:p>
        </p:txBody>
      </p:sp>
      <p:sp>
        <p:nvSpPr>
          <p:cNvPr id="6" name="Rectangle 5"/>
          <p:cNvSpPr/>
          <p:nvPr/>
        </p:nvSpPr>
        <p:spPr>
          <a:xfrm>
            <a:off x="391563" y="4193475"/>
            <a:ext cx="5339508" cy="2585323"/>
          </a:xfrm>
          <a:prstGeom prst="rect">
            <a:avLst/>
          </a:prstGeom>
        </p:spPr>
        <p:txBody>
          <a:bodyPr wrap="square">
            <a:spAutoFit/>
          </a:bodyPr>
          <a:lstStyle/>
          <a:p>
            <a:r>
              <a:rPr lang="en-GB" sz="3600" dirty="0" smtClean="0">
                <a:solidFill>
                  <a:srgbClr val="FF0000"/>
                </a:solidFill>
              </a:rPr>
              <a:t>It was built in 1884. St Mary's church is next to Whitchurch high school in the village</a:t>
            </a:r>
          </a:p>
          <a:p>
            <a:endParaRPr lang="en-GB" dirty="0">
              <a:solidFill>
                <a:srgbClr val="FF0000"/>
              </a:solidFill>
            </a:endParaRPr>
          </a:p>
        </p:txBody>
      </p:sp>
    </p:spTree>
    <p:extLst>
      <p:ext uri="{BB962C8B-B14F-4D97-AF65-F5344CB8AC3E}">
        <p14:creationId xmlns:p14="http://schemas.microsoft.com/office/powerpoint/2010/main" val="381416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043" y="4382014"/>
            <a:ext cx="6096000" cy="1938992"/>
          </a:xfrm>
          <a:prstGeom prst="rect">
            <a:avLst/>
          </a:prstGeom>
        </p:spPr>
        <p:txBody>
          <a:bodyPr>
            <a:spAutoFit/>
          </a:bodyPr>
          <a:lstStyle/>
          <a:p>
            <a:r>
              <a:rPr lang="en-GB" sz="4000" dirty="0" smtClean="0">
                <a:solidFill>
                  <a:srgbClr val="FF0000"/>
                </a:solidFill>
              </a:rPr>
              <a:t>Bethel Baptist church was built in 2007. It has fun clubs, singing &amp; art. Wow!</a:t>
            </a:r>
            <a:endParaRPr lang="en-GB" sz="4000" dirty="0">
              <a:solidFill>
                <a:srgbClr val="FF0000"/>
              </a:solidFill>
            </a:endParaRPr>
          </a:p>
        </p:txBody>
      </p:sp>
      <p:sp>
        <p:nvSpPr>
          <p:cNvPr id="5" name="Rectangle 4"/>
          <p:cNvSpPr/>
          <p:nvPr/>
        </p:nvSpPr>
        <p:spPr>
          <a:xfrm>
            <a:off x="667264" y="438789"/>
            <a:ext cx="3515065" cy="769441"/>
          </a:xfrm>
          <a:prstGeom prst="rect">
            <a:avLst/>
          </a:prstGeom>
        </p:spPr>
        <p:txBody>
          <a:bodyPr wrap="none">
            <a:spAutoFit/>
          </a:bodyPr>
          <a:lstStyle/>
          <a:p>
            <a:r>
              <a:rPr lang="en-GB" sz="4400" dirty="0" smtClean="0">
                <a:solidFill>
                  <a:srgbClr val="FF0000"/>
                </a:solidFill>
              </a:rPr>
              <a:t>Bethel Baptist </a:t>
            </a:r>
            <a:endParaRPr lang="en-GB" sz="4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980" y="0"/>
            <a:ext cx="6023020" cy="4517266"/>
          </a:xfrm>
          <a:prstGeom prst="rect">
            <a:avLst/>
          </a:prstGeom>
        </p:spPr>
      </p:pic>
    </p:spTree>
    <p:extLst>
      <p:ext uri="{BB962C8B-B14F-4D97-AF65-F5344CB8AC3E}">
        <p14:creationId xmlns:p14="http://schemas.microsoft.com/office/powerpoint/2010/main" val="107944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9040" y="206563"/>
            <a:ext cx="7275728" cy="4365437"/>
          </a:xfrm>
          <a:prstGeom prst="rect">
            <a:avLst/>
          </a:prstGeom>
        </p:spPr>
      </p:pic>
      <p:sp>
        <p:nvSpPr>
          <p:cNvPr id="5" name="Rectangle 4"/>
          <p:cNvSpPr/>
          <p:nvPr/>
        </p:nvSpPr>
        <p:spPr>
          <a:xfrm>
            <a:off x="68547" y="474498"/>
            <a:ext cx="4610493" cy="830997"/>
          </a:xfrm>
          <a:prstGeom prst="rect">
            <a:avLst/>
          </a:prstGeom>
        </p:spPr>
        <p:txBody>
          <a:bodyPr wrap="none">
            <a:spAutoFit/>
          </a:bodyPr>
          <a:lstStyle/>
          <a:p>
            <a:r>
              <a:rPr lang="en-GB" sz="4800" dirty="0" smtClean="0">
                <a:solidFill>
                  <a:srgbClr val="FF0000"/>
                </a:solidFill>
              </a:rPr>
              <a:t>Methodist church</a:t>
            </a:r>
            <a:endParaRPr lang="en-GB" sz="4800" dirty="0"/>
          </a:p>
        </p:txBody>
      </p:sp>
      <p:sp>
        <p:nvSpPr>
          <p:cNvPr id="6" name="Rectangle 5"/>
          <p:cNvSpPr/>
          <p:nvPr/>
        </p:nvSpPr>
        <p:spPr>
          <a:xfrm>
            <a:off x="434640" y="5027180"/>
            <a:ext cx="10914719" cy="1569660"/>
          </a:xfrm>
          <a:prstGeom prst="rect">
            <a:avLst/>
          </a:prstGeom>
        </p:spPr>
        <p:txBody>
          <a:bodyPr wrap="none">
            <a:spAutoFit/>
          </a:bodyPr>
          <a:lstStyle/>
          <a:p>
            <a:r>
              <a:rPr lang="en-GB" sz="4800" dirty="0" smtClean="0">
                <a:solidFill>
                  <a:srgbClr val="FF0000"/>
                </a:solidFill>
              </a:rPr>
              <a:t>This church was built in 1829 and is </a:t>
            </a:r>
          </a:p>
          <a:p>
            <a:r>
              <a:rPr lang="en-GB" sz="4800" dirty="0" smtClean="0">
                <a:solidFill>
                  <a:srgbClr val="FF0000"/>
                </a:solidFill>
              </a:rPr>
              <a:t>one of the oldest churches in Whitchurch.  </a:t>
            </a:r>
            <a:endParaRPr lang="en-GB" sz="4800" dirty="0">
              <a:solidFill>
                <a:srgbClr val="FF0000"/>
              </a:solidFill>
            </a:endParaRPr>
          </a:p>
        </p:txBody>
      </p:sp>
    </p:spTree>
    <p:extLst>
      <p:ext uri="{BB962C8B-B14F-4D97-AF65-F5344CB8AC3E}">
        <p14:creationId xmlns:p14="http://schemas.microsoft.com/office/powerpoint/2010/main" val="26602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1452</TotalTime>
  <Words>986</Words>
  <Application>Microsoft Office PowerPoint</Application>
  <PresentationFormat>Widescreen</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Whitchurch, Cardiff and Wales</vt:lpstr>
      <vt:lpstr>PowerPoint Presentation</vt:lpstr>
      <vt:lpstr>PowerPoint Presentation</vt:lpstr>
      <vt:lpstr>PowerPoint Presentation</vt:lpstr>
      <vt:lpstr>PowerPoint Presentation</vt:lpstr>
      <vt:lpstr>CHURCHES IN WHITCHURCH</vt:lpstr>
      <vt:lpstr>PowerPoint Presentation</vt:lpstr>
      <vt:lpstr>PowerPoint Presentation</vt:lpstr>
      <vt:lpstr>PowerPoint Presentation</vt:lpstr>
      <vt:lpstr>PowerPoint Presentation</vt:lpstr>
      <vt:lpstr>PARKS IN CARDIFF</vt:lpstr>
      <vt:lpstr>PowerPoint Presentation</vt:lpstr>
      <vt:lpstr>   VICTORIA PARK is in an area of Cardiff called Canton. It has a swimming pool and a famous statue of a seal called Billy!   </vt:lpstr>
      <vt:lpstr>Schools in Whitchurch</vt:lpstr>
      <vt:lpstr>PowerPoint Presentation</vt:lpstr>
      <vt:lpstr>PowerPoint Presentation</vt:lpstr>
      <vt:lpstr>Famous Whitchurch People</vt:lpstr>
      <vt:lpstr>PowerPoint Presentation</vt:lpstr>
      <vt:lpstr>Sports in Whitchurch</vt:lpstr>
      <vt:lpstr>PowerPoint Presentation</vt:lpstr>
      <vt:lpstr>Taekwondo </vt:lpstr>
      <vt:lpstr>PowerPoint Presentation</vt:lpstr>
      <vt:lpstr>PowerPoint Presentation</vt:lpstr>
      <vt:lpstr>Stadiums  </vt:lpstr>
      <vt:lpstr>ATTRACTIONS IN Cardiff  </vt:lpstr>
      <vt:lpstr>Shops</vt:lpstr>
      <vt:lpstr>Restaurants                 </vt:lpstr>
    </vt:vector>
  </TitlesOfParts>
  <Company>Coryton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Whitchurch, Cardiff and Wales</dc:title>
  <dc:creator>Leigh Coates</dc:creator>
  <cp:lastModifiedBy>Leigh Coates</cp:lastModifiedBy>
  <cp:revision>33</cp:revision>
  <dcterms:created xsi:type="dcterms:W3CDTF">2015-10-22T12:36:44Z</dcterms:created>
  <dcterms:modified xsi:type="dcterms:W3CDTF">2015-10-23T13:10:46Z</dcterms:modified>
</cp:coreProperties>
</file>