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5" r:id="rId3"/>
    <p:sldId id="273" r:id="rId4"/>
    <p:sldId id="262" r:id="rId5"/>
    <p:sldId id="284" r:id="rId6"/>
    <p:sldId id="285" r:id="rId7"/>
    <p:sldId id="286" r:id="rId8"/>
    <p:sldId id="287" r:id="rId9"/>
    <p:sldId id="288" r:id="rId10"/>
    <p:sldId id="291" r:id="rId11"/>
    <p:sldId id="283" r:id="rId12"/>
    <p:sldId id="282" r:id="rId13"/>
    <p:sldId id="290" r:id="rId14"/>
    <p:sldId id="293" r:id="rId15"/>
    <p:sldId id="292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20EA5F0D-C1DC-412F-A146-DDB3A74B588F}" type="datetimeFigureOut">
              <a:rPr lang="fi-FI"/>
              <a:t>26.3.2019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BAE14B8-3CC9-472D-9BC5-A84D80684DE2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A8CDE508-72C8-4AB5-AA9C-1584D31690E0}" type="datetimeFigureOut">
              <a:t>26.3.2019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FB667E1-E601-4AAF-B95C-B25720D70A6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i.wikipedia.org/wiki/Akabanlahti" TargetMode="External"/><Relationship Id="rId3" Type="http://schemas.openxmlformats.org/officeDocument/2006/relationships/hyperlink" Target="http://fi.wikipedia.org/wiki/Mosambik" TargetMode="External"/><Relationship Id="rId7" Type="http://schemas.openxmlformats.org/officeDocument/2006/relationships/hyperlink" Target="http://fi.wikipedia.org/wiki/Punainenmer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i.wikipedia.org/wiki/Albertj%C3%A4rvi" TargetMode="External"/><Relationship Id="rId11" Type="http://schemas.openxmlformats.org/officeDocument/2006/relationships/hyperlink" Target="http://fi.wikipedia.org/wiki/Gennesaretinj%C3%A4rvi" TargetMode="External"/><Relationship Id="rId5" Type="http://schemas.openxmlformats.org/officeDocument/2006/relationships/hyperlink" Target="http://fi.wikipedia.org/wiki/Malawij%C3%A4rvi" TargetMode="External"/><Relationship Id="rId10" Type="http://schemas.openxmlformats.org/officeDocument/2006/relationships/hyperlink" Target="http://fi.wikipedia.org/wiki/Kuollutmeri" TargetMode="External"/><Relationship Id="rId4" Type="http://schemas.openxmlformats.org/officeDocument/2006/relationships/hyperlink" Target="http://fi.wikipedia.org/wiki/Etiopia" TargetMode="External"/><Relationship Id="rId9" Type="http://schemas.openxmlformats.org/officeDocument/2006/relationships/hyperlink" Target="http://fi.wikipedia.org/wiki/Jord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Iso hautavajoama</a:t>
            </a:r>
            <a:r>
              <a:rPr lang="fi-FI" dirty="0" smtClean="0"/>
              <a:t> on laaja vajoamakokonaisuus, joka levittäytyy </a:t>
            </a:r>
            <a:r>
              <a:rPr lang="fi-FI" dirty="0" smtClean="0">
                <a:hlinkClick r:id="rId3" tooltip="Mosambik"/>
              </a:rPr>
              <a:t>Mosambikista</a:t>
            </a:r>
            <a:r>
              <a:rPr lang="fi-FI" dirty="0" smtClean="0"/>
              <a:t> </a:t>
            </a:r>
            <a:r>
              <a:rPr lang="fi-FI" dirty="0" smtClean="0">
                <a:hlinkClick r:id="rId4" tooltip="Etiopia"/>
              </a:rPr>
              <a:t>Etiopian</a:t>
            </a:r>
            <a:r>
              <a:rPr lang="fi-FI" dirty="0" smtClean="0"/>
              <a:t> pohjoisosiin. Sen eteläosa on Itä-Afrikassa sijaitseva pitkä, osittain kaksihaarainen laakso, jossa sijaitsevat muun muassa </a:t>
            </a:r>
            <a:r>
              <a:rPr lang="fi-FI" dirty="0" err="1" smtClean="0">
                <a:hlinkClick r:id="rId5" tooltip="Malawijärvi"/>
              </a:rPr>
              <a:t>Malawijärvi</a:t>
            </a:r>
            <a:r>
              <a:rPr lang="fi-FI" dirty="0" smtClean="0"/>
              <a:t> ja </a:t>
            </a:r>
            <a:r>
              <a:rPr lang="fi-FI" dirty="0" err="1" smtClean="0">
                <a:hlinkClick r:id="rId6" tooltip="Albertjärvi"/>
              </a:rPr>
              <a:t>Albertjärvi</a:t>
            </a:r>
            <a:r>
              <a:rPr lang="fi-FI" dirty="0" smtClean="0"/>
              <a:t>. Pohjoisempana </a:t>
            </a:r>
            <a:r>
              <a:rPr lang="fi-FI" dirty="0" smtClean="0">
                <a:hlinkClick r:id="rId7" tooltip="Punainenmeri"/>
              </a:rPr>
              <a:t>Punainenmeri</a:t>
            </a:r>
            <a:r>
              <a:rPr lang="fi-FI" dirty="0" smtClean="0"/>
              <a:t> ja siihen liittyvä </a:t>
            </a:r>
            <a:r>
              <a:rPr lang="fi-FI" dirty="0" err="1" smtClean="0">
                <a:hlinkClick r:id="rId8" tooltip="Akabanlahti"/>
              </a:rPr>
              <a:t>Akabanlahti</a:t>
            </a:r>
            <a:r>
              <a:rPr lang="fi-FI" dirty="0" smtClean="0"/>
              <a:t> ovat saman vajoaman osia, ja sen kaikkein pohjoisimman osan muodostaa </a:t>
            </a:r>
            <a:r>
              <a:rPr lang="fi-FI" dirty="0" smtClean="0">
                <a:hlinkClick r:id="rId9" tooltip="Jordan"/>
              </a:rPr>
              <a:t>Jordanin</a:t>
            </a:r>
            <a:r>
              <a:rPr lang="fi-FI" dirty="0" smtClean="0"/>
              <a:t> laakso, jossa sijaitsevat </a:t>
            </a:r>
            <a:r>
              <a:rPr lang="fi-FI" dirty="0" smtClean="0">
                <a:hlinkClick r:id="rId10" tooltip="Kuollutmeri"/>
              </a:rPr>
              <a:t>Kuollutmeri</a:t>
            </a:r>
            <a:r>
              <a:rPr lang="fi-FI" dirty="0" smtClean="0"/>
              <a:t> ja </a:t>
            </a:r>
            <a:r>
              <a:rPr lang="fi-FI" dirty="0" smtClean="0">
                <a:hlinkClick r:id="rId11" tooltip="Gennesaretinjärvi"/>
              </a:rPr>
              <a:t>Gennesaretinjärvi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23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orakulmio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fi-FI"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000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latinLnBrk="0">
              <a:buNone/>
              <a:defRPr lang="fi-FI" sz="2800"/>
            </a:lvl2pPr>
            <a:lvl3pPr marL="914400" indent="0" algn="ctr" latinLnBrk="0">
              <a:buNone/>
              <a:defRPr lang="fi-FI" sz="2400"/>
            </a:lvl3pPr>
            <a:lvl4pPr marL="1371600" indent="0" algn="ctr" latinLnBrk="0">
              <a:buNone/>
              <a:defRPr lang="fi-FI" sz="2000"/>
            </a:lvl4pPr>
            <a:lvl5pPr marL="1828800" indent="0" algn="ctr" latinLnBrk="0">
              <a:buNone/>
              <a:defRPr lang="fi-FI" sz="2000"/>
            </a:lvl5pPr>
            <a:lvl6pPr marL="2286000" indent="0" algn="ctr" latinLnBrk="0">
              <a:buNone/>
              <a:defRPr lang="fi-FI" sz="2000"/>
            </a:lvl6pPr>
            <a:lvl7pPr marL="2743200" indent="0" algn="ctr" latinLnBrk="0">
              <a:buNone/>
              <a:defRPr lang="fi-FI" sz="2000"/>
            </a:lvl7pPr>
            <a:lvl8pPr marL="3200400" indent="0" algn="ctr" latinLnBrk="0">
              <a:buNone/>
              <a:defRPr lang="fi-FI" sz="2000"/>
            </a:lvl8pPr>
            <a:lvl9pPr marL="3657600" indent="0" algn="ctr" latinLnBrk="0">
              <a:buNone/>
              <a:defRPr lang="fi-FI" sz="20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aihtoehtoinen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fi-FI" sz="34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26.3.2019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fi-FI" sz="34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fi-FI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fi-FI"/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Suorakulmio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fi-FI" sz="5200" b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aihtoehtoinen 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fi-FI" sz="5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t>26.3.2019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2200" b="0" cap="none" baseline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2200" b="0" cap="none" baseline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26.3.2019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i-FI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fi-FI" sz="3400" b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26.3.2019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orakulmio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</a:t>
            </a:r>
          </a:p>
          <a:p>
            <a:pPr lvl="6"/>
            <a:r>
              <a:rPr lang="fi-FI"/>
              <a:t>Seitsemäs</a:t>
            </a:r>
          </a:p>
          <a:p>
            <a:pPr lvl="7"/>
            <a:r>
              <a:rPr lang="fi-FI"/>
              <a:t>Kahdeksas</a:t>
            </a:r>
          </a:p>
          <a:p>
            <a:pPr lvl="8"/>
            <a:r>
              <a:rPr lang="fi-FI"/>
              <a:t>Yhdeksäs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583DDF-CA54-461A-A486-592D2374C532}" type="datetimeFigureOut">
              <a:rPr lang="fi-FI" smtClean="0"/>
              <a:pPr/>
              <a:t>26.3.2019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 cap="all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A8D9AD5-F248-4919-864A-CFD76CC027D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fi-FI" sz="34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fi-FI"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fi-FI" sz="18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fi-FI"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fi-FI"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fi-FI"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fi-FI"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fi-FI" sz="1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fi-FI" sz="1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fi-FI" sz="1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FJiy6kwDA" TargetMode="External"/><Relationship Id="rId2" Type="http://schemas.openxmlformats.org/officeDocument/2006/relationships/hyperlink" Target="https://youtu.be/egEGaBXG3Kg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yrXAGY1dm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EGaBXG3K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Endogeeniset tapahtumat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248" y="1901825"/>
            <a:ext cx="6195505" cy="412750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854036" y="8318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200" b="1" dirty="0"/>
              <a:t>Magmapurkaus repi Afrikkaa</a:t>
            </a:r>
          </a:p>
          <a:p>
            <a:r>
              <a:rPr lang="fi-FI" sz="3200" dirty="0" smtClean="0"/>
              <a:t>Kahdessa </a:t>
            </a:r>
            <a:r>
              <a:rPr lang="fi-FI" sz="3200" dirty="0"/>
              <a:t>päivässä syntyi 60 kilometriä pitkä halkeama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6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8758" y="475987"/>
            <a:ext cx="9509760" cy="1233424"/>
          </a:xfrm>
        </p:spPr>
        <p:txBody>
          <a:bodyPr>
            <a:normAutofit/>
          </a:bodyPr>
          <a:lstStyle/>
          <a:p>
            <a:r>
              <a:rPr lang="fi-FI" dirty="0" smtClean="0"/>
              <a:t>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69" y="872836"/>
            <a:ext cx="9862544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1961" y="685800"/>
            <a:ext cx="3797301" cy="1285875"/>
          </a:xfrm>
        </p:spPr>
        <p:txBody>
          <a:bodyPr/>
          <a:lstStyle/>
          <a:p>
            <a:r>
              <a:rPr lang="fi-FI" dirty="0" smtClean="0"/>
              <a:t>B) Laattojen törmäysvyöhyke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575" y="1040011"/>
            <a:ext cx="6370638" cy="4777978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760411" y="2185988"/>
            <a:ext cx="3840163" cy="38033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*Kohdissa, joissa ei ole </a:t>
            </a:r>
            <a:r>
              <a:rPr lang="fi-FI" sz="2400" dirty="0" err="1" smtClean="0"/>
              <a:t>konvektiovirtauksia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*Magmaa kylmempi merenpohjanlaatan reuna vajoaa </a:t>
            </a:r>
            <a:r>
              <a:rPr lang="fi-FI" sz="2400" dirty="0" err="1" smtClean="0"/>
              <a:t>astenosfääriin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-&gt; vajoava reuna vetää koko laattaa (painovoima!)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769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1961" y="685800"/>
            <a:ext cx="4138613" cy="1285875"/>
          </a:xfrm>
        </p:spPr>
        <p:txBody>
          <a:bodyPr>
            <a:normAutofit/>
          </a:bodyPr>
          <a:lstStyle/>
          <a:p>
            <a:r>
              <a:rPr lang="fi-FI" dirty="0" err="1" smtClean="0"/>
              <a:t>Alityöntövyöhykkeel-lä</a:t>
            </a:r>
            <a:r>
              <a:rPr lang="fi-FI" dirty="0" smtClean="0"/>
              <a:t> esiintyy: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760411" y="2185988"/>
            <a:ext cx="3840163" cy="38033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*Syvänmerenhautoja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*Tulivuoria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*Poimuvuoria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3" y="685800"/>
            <a:ext cx="5715000" cy="5715000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2" y="35433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247" y="819150"/>
            <a:ext cx="4011615" cy="1681163"/>
          </a:xfrm>
        </p:spPr>
        <p:txBody>
          <a:bodyPr>
            <a:normAutofit/>
          </a:bodyPr>
          <a:lstStyle/>
          <a:p>
            <a:r>
              <a:rPr lang="fi-FI" dirty="0" err="1" smtClean="0"/>
              <a:t>Mereisten</a:t>
            </a:r>
            <a:r>
              <a:rPr lang="fi-FI" dirty="0" smtClean="0"/>
              <a:t> laattojen alityöntövyöhykkeellä syntyy: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433" y="819150"/>
            <a:ext cx="6553408" cy="551021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3247" y="2714625"/>
            <a:ext cx="4011615" cy="306038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*Syvänmerenhautoja</a:t>
            </a:r>
          </a:p>
          <a:p>
            <a:r>
              <a:rPr lang="fi-FI" sz="3200" dirty="0" smtClean="0"/>
              <a:t>*Saarikaaria</a:t>
            </a:r>
          </a:p>
          <a:p>
            <a:endParaRPr lang="fi-FI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28" y="4748212"/>
            <a:ext cx="24003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247" y="819150"/>
            <a:ext cx="4011615" cy="16811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Kahden mantereisen laatan törmäyksessä syntyy: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3247" y="2714625"/>
            <a:ext cx="4011615" cy="306038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*Poimuvuoristo</a:t>
            </a:r>
          </a:p>
          <a:p>
            <a:r>
              <a:rPr lang="fi-FI" sz="3200" dirty="0" smtClean="0"/>
              <a:t>(Kumpikaan laatoista ei vajoa)</a:t>
            </a:r>
          </a:p>
          <a:p>
            <a:endParaRPr lang="fi-FI" sz="3200" dirty="0" smtClean="0"/>
          </a:p>
          <a:p>
            <a:endParaRPr lang="fi-FI" sz="2400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380" y="981074"/>
            <a:ext cx="5614988" cy="561498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7" y="4192905"/>
            <a:ext cx="3654427" cy="24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247" y="819150"/>
            <a:ext cx="4011615" cy="752475"/>
          </a:xfrm>
        </p:spPr>
        <p:txBody>
          <a:bodyPr>
            <a:normAutofit/>
          </a:bodyPr>
          <a:lstStyle/>
          <a:p>
            <a:r>
              <a:rPr lang="fi-FI" dirty="0" smtClean="0"/>
              <a:t>C) Sivuamiskohta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3247" y="1743075"/>
            <a:ext cx="4011615" cy="403193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*Syntyy siirros</a:t>
            </a:r>
          </a:p>
          <a:p>
            <a:r>
              <a:rPr lang="fi-FI" sz="3200" dirty="0" smtClean="0"/>
              <a:t>*Maankuoren osat liikkuvat toisiinsa nähden</a:t>
            </a:r>
          </a:p>
          <a:p>
            <a:r>
              <a:rPr lang="fi-FI" sz="3200" dirty="0" smtClean="0"/>
              <a:t>-&gt; maanjäristykset</a:t>
            </a:r>
          </a:p>
          <a:p>
            <a:endParaRPr lang="fi-FI" sz="3200" dirty="0" smtClean="0"/>
          </a:p>
          <a:p>
            <a:endParaRPr lang="fi-FI" sz="2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144" y="24341"/>
            <a:ext cx="6082506" cy="6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1" y="2362200"/>
            <a:ext cx="3901529" cy="1990725"/>
          </a:xfrm>
        </p:spPr>
        <p:txBody>
          <a:bodyPr/>
          <a:lstStyle/>
          <a:p>
            <a:r>
              <a:rPr lang="fi-FI" dirty="0" smtClean="0"/>
              <a:t>Litosfäärilaattojen liikkeet saavat aikaan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i-FI" dirty="0" smtClean="0">
              <a:hlinkClick r:id="rId2"/>
            </a:endParaRP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*</a:t>
            </a:r>
            <a:r>
              <a:rPr lang="fi-FI" sz="2400" dirty="0" smtClean="0"/>
              <a:t>Maanjäristyksiä</a:t>
            </a:r>
          </a:p>
          <a:p>
            <a:r>
              <a:rPr lang="fi-FI" sz="2400" dirty="0" smtClean="0"/>
              <a:t>*Tulivuoren purkauksia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youtu.be/QiFJiy6kwDA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72" y="1671638"/>
            <a:ext cx="6488318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accent4">
                    <a:lumMod val="75000"/>
                  </a:schemeClr>
                </a:solidFill>
              </a:rPr>
              <a:t>Litosfääri koostuu:</a:t>
            </a:r>
            <a:endParaRPr lang="fi-FI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chemeClr val="accent4">
                    <a:lumMod val="50000"/>
                  </a:schemeClr>
                </a:solidFill>
              </a:rPr>
              <a:t>7 isosta laatasta </a:t>
            </a:r>
            <a:endParaRPr lang="fi-FI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sz="3600" dirty="0" smtClean="0">
                <a:solidFill>
                  <a:schemeClr val="accent4">
                    <a:lumMod val="50000"/>
                  </a:schemeClr>
                </a:solidFill>
              </a:rPr>
              <a:t>6 pienestä laatasta</a:t>
            </a:r>
            <a:endParaRPr lang="fi-FI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sz="3600" dirty="0" smtClean="0">
                <a:solidFill>
                  <a:schemeClr val="accent4">
                    <a:lumMod val="50000"/>
                  </a:schemeClr>
                </a:solidFill>
              </a:rPr>
              <a:t>Valtaosaan kuuluu sekä mannerta että merenpohjaa</a:t>
            </a:r>
          </a:p>
          <a:p>
            <a:r>
              <a:rPr lang="fi-FI" sz="3600" dirty="0" smtClean="0">
                <a:solidFill>
                  <a:schemeClr val="accent4">
                    <a:lumMod val="50000"/>
                  </a:schemeClr>
                </a:solidFill>
              </a:rPr>
              <a:t>Laatat kelluvat </a:t>
            </a:r>
            <a:r>
              <a:rPr lang="fi-FI" sz="3600" dirty="0" err="1" smtClean="0">
                <a:solidFill>
                  <a:schemeClr val="accent4">
                    <a:lumMod val="50000"/>
                  </a:schemeClr>
                </a:solidFill>
              </a:rPr>
              <a:t>astenosfäärin</a:t>
            </a:r>
            <a:r>
              <a:rPr lang="fi-FI" sz="3600" dirty="0" smtClean="0">
                <a:solidFill>
                  <a:schemeClr val="accent4">
                    <a:lumMod val="50000"/>
                  </a:schemeClr>
                </a:solidFill>
              </a:rPr>
              <a:t> päällä</a:t>
            </a:r>
          </a:p>
          <a:p>
            <a:pPr marL="4572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115" y="343761"/>
            <a:ext cx="4624172" cy="25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2" y="245901"/>
            <a:ext cx="10351623" cy="66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2" y="517586"/>
            <a:ext cx="3200400" cy="1112808"/>
          </a:xfrm>
        </p:spPr>
        <p:txBody>
          <a:bodyPr>
            <a:normAutofit/>
          </a:bodyPr>
          <a:lstStyle/>
          <a:p>
            <a:r>
              <a:rPr lang="fi-FI" dirty="0" err="1" smtClean="0"/>
              <a:t>Litosfäärilaatto</a:t>
            </a:r>
            <a:r>
              <a:rPr lang="fi-FI" dirty="0" smtClean="0"/>
              <a:t>-  </a:t>
            </a:r>
            <a:r>
              <a:rPr lang="fi-FI" dirty="0" err="1" smtClean="0"/>
              <a:t>jen</a:t>
            </a:r>
            <a:r>
              <a:rPr lang="fi-FI" dirty="0" smtClean="0"/>
              <a:t> </a:t>
            </a:r>
            <a:r>
              <a:rPr lang="fi-FI" dirty="0"/>
              <a:t>liikkeet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574" y="609600"/>
            <a:ext cx="7959371" cy="6040582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0412" y="2242868"/>
            <a:ext cx="3777082" cy="374645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* </a:t>
            </a:r>
            <a:r>
              <a:rPr lang="fi-FI" sz="2400" dirty="0" err="1" smtClean="0"/>
              <a:t>Astenosfäärin</a:t>
            </a:r>
            <a:r>
              <a:rPr lang="fi-FI" sz="2400" dirty="0" smtClean="0"/>
              <a:t> </a:t>
            </a:r>
            <a:r>
              <a:rPr lang="fi-FI" sz="2400" dirty="0"/>
              <a:t>radioaktiivisten aineiden hajoaminen vapauttaa lämpöä</a:t>
            </a:r>
          </a:p>
          <a:p>
            <a:r>
              <a:rPr lang="fi-FI" sz="2400" dirty="0"/>
              <a:t>-&gt;kiviaine lämpenee</a:t>
            </a:r>
          </a:p>
          <a:p>
            <a:r>
              <a:rPr lang="fi-FI" sz="2400" dirty="0"/>
              <a:t>-&gt; </a:t>
            </a:r>
            <a:r>
              <a:rPr lang="fi-FI" sz="2400" dirty="0" err="1"/>
              <a:t>konvektiovirtaukset</a:t>
            </a:r>
            <a:endParaRPr lang="fi-FI" sz="2400" dirty="0"/>
          </a:p>
          <a:p>
            <a:r>
              <a:rPr lang="fi-FI" sz="2400" dirty="0" smtClean="0"/>
              <a:t>* Laatat </a:t>
            </a:r>
            <a:r>
              <a:rPr lang="fi-FI" sz="2400" dirty="0"/>
              <a:t>voivat liikkua toisiinsa nähden kolmella tavalla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11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1" y="685800"/>
            <a:ext cx="3837467" cy="1237891"/>
          </a:xfrm>
        </p:spPr>
        <p:txBody>
          <a:bodyPr/>
          <a:lstStyle/>
          <a:p>
            <a:r>
              <a:rPr lang="fi-FI" dirty="0"/>
              <a:t>A) Laattojen </a:t>
            </a:r>
            <a:r>
              <a:rPr lang="fi-FI" dirty="0" err="1"/>
              <a:t>erkanemisvyöhyke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247" y="401783"/>
            <a:ext cx="6873364" cy="5888182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25697" y="2046723"/>
            <a:ext cx="3837466" cy="3927607"/>
          </a:xfrm>
        </p:spPr>
        <p:txBody>
          <a:bodyPr>
            <a:normAutofit/>
          </a:bodyPr>
          <a:lstStyle/>
          <a:p>
            <a:r>
              <a:rPr lang="fi-FI" sz="3200" dirty="0" smtClean="0"/>
              <a:t>* Ylöspäin </a:t>
            </a:r>
            <a:r>
              <a:rPr lang="fi-FI" sz="3200" dirty="0"/>
              <a:t>kohoava kiviaines nostaa litosfäärilaattaa kaarelle</a:t>
            </a:r>
          </a:p>
          <a:p>
            <a:r>
              <a:rPr lang="fi-FI" sz="3200" dirty="0"/>
              <a:t>-&gt; laatta murtuu</a:t>
            </a:r>
          </a:p>
          <a:p>
            <a:r>
              <a:rPr lang="fi-FI" sz="3200" dirty="0"/>
              <a:t>-&gt; </a:t>
            </a:r>
            <a:r>
              <a:rPr lang="fi-FI" sz="3200" dirty="0" err="1"/>
              <a:t>erkanemissauma</a:t>
            </a:r>
            <a:endParaRPr lang="fi-FI" sz="3200" dirty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986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6676" y="155275"/>
            <a:ext cx="3777082" cy="2355011"/>
          </a:xfrm>
        </p:spPr>
        <p:txBody>
          <a:bodyPr>
            <a:normAutofit fontScale="90000"/>
          </a:bodyPr>
          <a:lstStyle/>
          <a:p>
            <a:r>
              <a:rPr lang="fi-FI" dirty="0"/>
              <a:t>Valtameren keskiselänteellä magma nostaa laatan reunoja ylöspäin: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804" y="433835"/>
            <a:ext cx="5547802" cy="5759147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0412" y="2674189"/>
            <a:ext cx="3733950" cy="3735237"/>
          </a:xfrm>
        </p:spPr>
        <p:txBody>
          <a:bodyPr/>
          <a:lstStyle/>
          <a:p>
            <a:r>
              <a:rPr lang="fi-FI" sz="2400" dirty="0"/>
              <a:t>-&gt; merenalaiset vuoristot</a:t>
            </a:r>
          </a:p>
          <a:p>
            <a:r>
              <a:rPr lang="fi-FI" sz="2400" dirty="0"/>
              <a:t>-&gt; syntyy myös uutta merenpohjaa</a:t>
            </a:r>
          </a:p>
          <a:p>
            <a:r>
              <a:rPr lang="fi-FI" sz="2400" dirty="0" smtClean="0"/>
              <a:t>*Tulivuorisaaret </a:t>
            </a:r>
            <a:r>
              <a:rPr lang="fi-FI" sz="2400" dirty="0"/>
              <a:t>(Islanti</a:t>
            </a:r>
            <a:r>
              <a:rPr lang="fi-FI" sz="2400" dirty="0" smtClean="0"/>
              <a:t>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91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868" y="1050985"/>
            <a:ext cx="3940984" cy="18388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Mantereisten laattojen </a:t>
            </a:r>
            <a:r>
              <a:rPr lang="fi-FI" dirty="0" err="1" smtClean="0"/>
              <a:t>erkanemiskohtaan</a:t>
            </a:r>
            <a:r>
              <a:rPr lang="fi-FI" dirty="0" smtClean="0"/>
              <a:t> syntyy: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722" y="1219200"/>
            <a:ext cx="6618470" cy="5084617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20868" y="3429000"/>
            <a:ext cx="3200400" cy="2392105"/>
          </a:xfrm>
        </p:spPr>
        <p:txBody>
          <a:bodyPr>
            <a:normAutofit lnSpcReduction="10000"/>
          </a:bodyPr>
          <a:lstStyle/>
          <a:p>
            <a:r>
              <a:rPr lang="fi-FI" sz="2800" dirty="0" smtClean="0"/>
              <a:t>*Hautavajoamat</a:t>
            </a:r>
          </a:p>
          <a:p>
            <a:r>
              <a:rPr lang="fi-FI" sz="2800" dirty="0" smtClean="0"/>
              <a:t>* Lohkovuoristot</a:t>
            </a:r>
          </a:p>
          <a:p>
            <a:r>
              <a:rPr lang="fi-FI" sz="2800" dirty="0" smtClean="0"/>
              <a:t>* Rotkolaaksot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3"/>
              </a:rPr>
              <a:t>https://</a:t>
            </a:r>
            <a:r>
              <a:rPr lang="fi-FI" sz="2800" dirty="0" smtClean="0">
                <a:hlinkClick r:id="rId3"/>
              </a:rPr>
              <a:t>youtu.be/ryrXAGY1dmE</a:t>
            </a:r>
            <a:endParaRPr lang="fi-F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798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0412" y="942110"/>
            <a:ext cx="3562206" cy="3410816"/>
          </a:xfrm>
        </p:spPr>
        <p:txBody>
          <a:bodyPr>
            <a:normAutofit/>
          </a:bodyPr>
          <a:lstStyle/>
          <a:p>
            <a:r>
              <a:rPr lang="fi-FI" dirty="0" err="1"/>
              <a:t>Surtsey</a:t>
            </a:r>
            <a:r>
              <a:rPr lang="fi-FI" dirty="0"/>
              <a:t> 30.11.1963, 16 päivää purkauksen alkamisesta</a:t>
            </a: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575" y="1314104"/>
            <a:ext cx="6370638" cy="4229792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Korkein kohta 145 m</a:t>
            </a:r>
          </a:p>
          <a:p>
            <a:r>
              <a:rPr lang="fi-FI" dirty="0" smtClean="0"/>
              <a:t>”Tulijättiläisen saari”</a:t>
            </a:r>
          </a:p>
          <a:p>
            <a:pPr marL="274320" lvl="0" indent="-228600">
              <a:spcBef>
                <a:spcPts val="1800"/>
              </a:spcBef>
              <a:buClr>
                <a:srgbClr val="263050"/>
              </a:buClr>
              <a:buFont typeface="Wingdings" pitchFamily="2" charset="2"/>
              <a:buChar char="§"/>
            </a:pPr>
            <a:r>
              <a:rPr lang="fi-FI" dirty="0" smtClean="0"/>
              <a:t>Pinta-ala 1,4 km</a:t>
            </a:r>
            <a:r>
              <a:rPr lang="fi-FI" baseline="30000" dirty="0" smtClean="0"/>
              <a:t>2</a:t>
            </a:r>
          </a:p>
          <a:p>
            <a:pPr marL="274320" lvl="0" indent="-228600">
              <a:spcBef>
                <a:spcPts val="1800"/>
              </a:spcBef>
              <a:buClr>
                <a:srgbClr val="263050"/>
              </a:buClr>
              <a:buFont typeface="Wingdings" pitchFamily="2" charset="2"/>
              <a:buChar char="§"/>
            </a:pPr>
            <a:r>
              <a:rPr lang="fi-FI" sz="2000" dirty="0" smtClean="0">
                <a:solidFill>
                  <a:srgbClr val="263050"/>
                </a:solidFill>
                <a:hlinkClick r:id="rId3"/>
              </a:rPr>
              <a:t>https</a:t>
            </a:r>
            <a:r>
              <a:rPr lang="fi-FI" sz="2000" dirty="0">
                <a:solidFill>
                  <a:srgbClr val="263050"/>
                </a:solidFill>
                <a:hlinkClick r:id="rId3"/>
              </a:rPr>
              <a:t>://youtu.be/egEGaBXG3Kg</a:t>
            </a:r>
            <a:endParaRPr lang="fi-FI" sz="2000" dirty="0">
              <a:solidFill>
                <a:srgbClr val="263050"/>
              </a:solidFill>
            </a:endParaRPr>
          </a:p>
          <a:p>
            <a:endParaRPr lang="fi-FI" baseline="300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 hautavajoama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6093" y="311367"/>
            <a:ext cx="6089433" cy="608943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Sininen vaihtuvavärinen esitys, jossa on valokuva auringonnoususta vuorilla (laajakuva)</Template>
  <TotalTime>1313</TotalTime>
  <Words>273</Words>
  <Application>Microsoft Office PowerPoint</Application>
  <PresentationFormat>Laajakuva</PresentationFormat>
  <Paragraphs>58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Corbel</vt:lpstr>
      <vt:lpstr>Euphemia</vt:lpstr>
      <vt:lpstr>Tahoma</vt:lpstr>
      <vt:lpstr>Wingdings</vt:lpstr>
      <vt:lpstr>Banded Design Blue 16x9</vt:lpstr>
      <vt:lpstr>Endogeeniset tapahtumat</vt:lpstr>
      <vt:lpstr>Litosfääri koostuu:</vt:lpstr>
      <vt:lpstr>PowerPoint-esitys</vt:lpstr>
      <vt:lpstr>Litosfäärilaatto-  jen liikkeet</vt:lpstr>
      <vt:lpstr>A) Laattojen erkanemisvyöhyke</vt:lpstr>
      <vt:lpstr>Valtameren keskiselänteellä magma nostaa laatan reunoja ylöspäin:</vt:lpstr>
      <vt:lpstr>Mantereisten laattojen erkanemiskohtaan syntyy:</vt:lpstr>
      <vt:lpstr>Surtsey 30.11.1963, 16 päivää purkauksen alkamisesta </vt:lpstr>
      <vt:lpstr>Iso hautavajoama</vt:lpstr>
      <vt:lpstr> </vt:lpstr>
      <vt:lpstr>: </vt:lpstr>
      <vt:lpstr>B) Laattojen törmäysvyöhyke</vt:lpstr>
      <vt:lpstr>Alityöntövyöhykkeel-lä esiintyy:</vt:lpstr>
      <vt:lpstr>Mereisten laattojen alityöntövyöhykkeellä syntyy:</vt:lpstr>
      <vt:lpstr>Kahden mantereisen laatan törmäyksessä syntyy:</vt:lpstr>
      <vt:lpstr>C) Sivuamiskohta</vt:lpstr>
      <vt:lpstr>Litosfäärilaattojen liikkeet saavat aikaan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Endogeeniset tapahtumat</dc:title>
  <dc:creator>Jani Ylälehto</dc:creator>
  <cp:keywords/>
  <cp:lastModifiedBy>Ylälehto Virpi</cp:lastModifiedBy>
  <cp:revision>49</cp:revision>
  <dcterms:created xsi:type="dcterms:W3CDTF">2015-05-09T13:40:07Z</dcterms:created>
  <dcterms:modified xsi:type="dcterms:W3CDTF">2019-03-26T06:38:16Z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