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4"/>
  </p:notesMasterIdLst>
  <p:handoutMasterIdLst>
    <p:handoutMasterId r:id="rId15"/>
  </p:handoutMasterIdLst>
  <p:sldIdLst>
    <p:sldId id="274" r:id="rId2"/>
    <p:sldId id="321" r:id="rId3"/>
    <p:sldId id="330" r:id="rId4"/>
    <p:sldId id="337" r:id="rId5"/>
    <p:sldId id="331" r:id="rId6"/>
    <p:sldId id="332" r:id="rId7"/>
    <p:sldId id="338" r:id="rId8"/>
    <p:sldId id="333" r:id="rId9"/>
    <p:sldId id="334" r:id="rId10"/>
    <p:sldId id="335" r:id="rId11"/>
    <p:sldId id="336" r:id="rId12"/>
    <p:sldId id="322" r:id="rId13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7FCF"/>
    <a:srgbClr val="204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4660"/>
  </p:normalViewPr>
  <p:slideViewPr>
    <p:cSldViewPr>
      <p:cViewPr varScale="1">
        <p:scale>
          <a:sx n="116" d="100"/>
          <a:sy n="116" d="100"/>
        </p:scale>
        <p:origin x="13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2907B57C-B3C5-0D42-92F9-2AD15F246FCE}" type="datetime1">
              <a:rPr lang="fi-FI"/>
              <a:pPr>
                <a:defRPr/>
              </a:pPr>
              <a:t>21.1.2016</a:t>
            </a:fld>
            <a:endParaRPr lang="fi-FI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7666984-E5F8-FC4C-B729-5852E2B7742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0583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5BF281F-A7FD-D242-8673-2EFF13440C66}" type="datetime1">
              <a:rPr lang="en-US"/>
              <a:pPr>
                <a:defRPr/>
              </a:pPr>
              <a:t>1/21/2016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FCD6C65-9C19-3B43-AEB5-466B4D763A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421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Elukka\Documents\eOppi\eOppi_logo_e.png"/>
          <p:cNvPicPr>
            <a:picLocks noChangeAspect="1" noChangeArrowheads="1"/>
          </p:cNvPicPr>
          <p:nvPr userDrawn="1"/>
        </p:nvPicPr>
        <p:blipFill>
          <a:blip r:embed="rId3">
            <a:lum bright="74000" contrast="-82000"/>
          </a:blip>
          <a:srcRect/>
          <a:stretch>
            <a:fillRect/>
          </a:stretch>
        </p:blipFill>
        <p:spPr bwMode="auto">
          <a:xfrm>
            <a:off x="34925" y="2879725"/>
            <a:ext cx="32416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iruutu 7"/>
          <p:cNvSpPr txBox="1"/>
          <p:nvPr userDrawn="1"/>
        </p:nvSpPr>
        <p:spPr>
          <a:xfrm>
            <a:off x="9525" y="6327775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1800" b="1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Sähköisen oppimisen edelläkävijä | www.e-oppi.fi</a:t>
            </a:r>
          </a:p>
        </p:txBody>
      </p:sp>
      <p:pic>
        <p:nvPicPr>
          <p:cNvPr id="7" name="Picture 2" descr="C:\Users\Elukka\Documents\eOppi\eOppi_logo008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07188" y="168275"/>
            <a:ext cx="2328862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470025"/>
          </a:xfrm>
        </p:spPr>
        <p:txBody>
          <a:bodyPr/>
          <a:lstStyle>
            <a:lvl1pPr>
              <a:defRPr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19872" y="3476600"/>
            <a:ext cx="4824536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B69CA-02C5-3840-B3C5-61B8A4323692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6C9DA-F8A5-574E-AB14-67855BC4D6B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45316-4F1E-E947-8B98-7C96D08C5D49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0BAD9-E2B1-564F-8F59-9FCE8398FEE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791450" y="260350"/>
            <a:ext cx="11017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06E9CFE-9CCA-A541-B359-FA746A8B8055}" type="datetime1">
              <a:rPr lang="fi-FI"/>
              <a:pPr>
                <a:defRPr/>
              </a:pPr>
              <a:t>21.1.2016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73A20-F291-5D4B-81E4-E366925906A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016250" y="1706563"/>
            <a:ext cx="314007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tsikko 1"/>
          <p:cNvSpPr txBox="1">
            <a:spLocks/>
          </p:cNvSpPr>
          <p:nvPr userDrawn="1"/>
        </p:nvSpPr>
        <p:spPr>
          <a:xfrm>
            <a:off x="465138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dirty="0" smtClean="0"/>
              <a:t>Sähköä oppimiseen!</a:t>
            </a:r>
            <a:endParaRPr lang="fi-FI" dirty="0"/>
          </a:p>
        </p:txBody>
      </p:sp>
      <p:sp>
        <p:nvSpPr>
          <p:cNvPr id="5" name="Otsikko 1"/>
          <p:cNvSpPr txBox="1">
            <a:spLocks/>
          </p:cNvSpPr>
          <p:nvPr userDrawn="1"/>
        </p:nvSpPr>
        <p:spPr>
          <a:xfrm>
            <a:off x="468313" y="50228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sz="3400" dirty="0" smtClean="0"/>
              <a:t>www.oppi.fi</a:t>
            </a:r>
            <a:endParaRPr lang="fi-FI" sz="34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739BC-DD5E-7C45-B92F-77EB57242E36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8902A-F3F9-2347-9802-8BD78F795E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1D046-6C53-E848-A3C6-06037DB65CF8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9E756-BF1B-9D40-8167-5FD044E51D0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3743D-9494-434F-AAC4-F305E385B545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B1D50-D6C8-A348-BE51-04D94B824AA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48A77-AD0D-4247-9BB2-CE50EA5BA48E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33932-D9B0-7041-AB63-6E3ABFFD681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24FEA-93AC-2149-875D-1E8B79774B76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F9CAE-37DA-5F47-9663-73ADF14724D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B6FF9-197D-0644-B5D5-393A0FE7D2DF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172A3-A13B-F54B-8222-F10AB140355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8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D752F62-7816-B241-AE1B-668BF63DFAD6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1522062-C04E-5546-89E9-AA88AD77E73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696" r:id="rId4"/>
    <p:sldLayoutId id="2147483695" r:id="rId5"/>
    <p:sldLayoutId id="2147483694" r:id="rId6"/>
    <p:sldLayoutId id="2147483693" r:id="rId7"/>
    <p:sldLayoutId id="2147483692" r:id="rId8"/>
    <p:sldLayoutId id="2147483691" r:id="rId9"/>
    <p:sldLayoutId id="2147483690" r:id="rId10"/>
    <p:sldLayoutId id="214748368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ctrTitle"/>
          </p:nvPr>
        </p:nvSpPr>
        <p:spPr>
          <a:xfrm>
            <a:off x="468313" y="1566863"/>
            <a:ext cx="8229600" cy="854075"/>
          </a:xfrm>
        </p:spPr>
        <p:txBody>
          <a:bodyPr lIns="91425" tIns="91425" rIns="91425" bIns="91425" anchor="b">
            <a:spAutoFit/>
          </a:bodyPr>
          <a:lstStyle/>
          <a:p>
            <a:pPr eaLnBrk="1" hangingPunct="1"/>
            <a:r>
              <a:rPr lang="fi-FI"/>
              <a:t>Värähtelijä saa aikaan äänen</a:t>
            </a:r>
          </a:p>
        </p:txBody>
      </p:sp>
      <p:sp>
        <p:nvSpPr>
          <p:cNvPr id="30723" name="Rectangle 4"/>
          <p:cNvSpPr>
            <a:spLocks noGrp="1"/>
          </p:cNvSpPr>
          <p:nvPr>
            <p:ph type="subTitle" idx="1"/>
          </p:nvPr>
        </p:nvSpPr>
        <p:spPr>
          <a:xfrm>
            <a:off x="3203575" y="3213100"/>
            <a:ext cx="5329238" cy="17526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fi-FI" sz="2200">
                <a:solidFill>
                  <a:srgbClr val="898989"/>
                </a:solidFill>
              </a:rPr>
              <a:t>Tavoitteet ja sisältö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äänen synty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taajuuden ja energian merkitys äänen syntymisessä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kaikuluotauksen periaate ja sovellukset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resonanssi-ilmiö ja kuuleminen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äänen voimakkuus ja sen yksikkö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 2</a:t>
            </a:r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Ultraääntä hyödynnetään esimerkiksi kalastuksessa. Kalastusaluksen lähettämä kaikuluotaussignaali heijastuu takaisin kalaparvesta 0,85 sekunnin kuluttua. Kuinka syvällä kalaparvi on?</a:t>
            </a:r>
          </a:p>
          <a:p>
            <a:pPr marL="0" indent="0">
              <a:lnSpc>
                <a:spcPct val="80000"/>
              </a:lnSpc>
            </a:pPr>
            <a:endParaRPr lang="fi-FI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Ratkaisu: Kootaan tehtävän tiedot.</a:t>
            </a:r>
          </a:p>
          <a:p>
            <a:pPr marL="0" indent="0">
              <a:lnSpc>
                <a:spcPct val="80000"/>
              </a:lnSpc>
            </a:pPr>
            <a:endParaRPr lang="fi-FI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aika = 0,85 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nopeus = 1500 m/s (äänen nopeus vedessä, poimittu kappaleesta)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matka = ?</a:t>
            </a:r>
          </a:p>
          <a:p>
            <a:endParaRPr lang="fi-FI" sz="2800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5974A5-AC67-3943-8336-A8EC63D876E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2AE7E8-0933-5D48-B859-0E1A6398A8B3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10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800" dirty="0" smtClean="0"/>
              <a:t>matka = nopeus ∙ aika = 1500 m/s ∙ 0,85 s = 1275 m ≈ 1300 m</a:t>
            </a:r>
          </a:p>
          <a:p>
            <a:pPr marL="0" indent="0"/>
            <a:endParaRPr lang="fi-FI" sz="2800" dirty="0" smtClean="0"/>
          </a:p>
          <a:p>
            <a:pPr marL="0" indent="0">
              <a:buNone/>
            </a:pPr>
            <a:r>
              <a:rPr lang="fi-FI" sz="2800" b="1" dirty="0" smtClean="0"/>
              <a:t>Vastaus: </a:t>
            </a:r>
            <a:r>
              <a:rPr lang="fi-FI" sz="2800" dirty="0" smtClean="0"/>
              <a:t>Kalaparvi on noin 1300 metrin syvyydessä.</a:t>
            </a:r>
          </a:p>
          <a:p>
            <a:endParaRPr lang="fi-FI" sz="2800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5974A5-AC67-3943-8336-A8EC63D876E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2AE7E8-0933-5D48-B859-0E1A6398A8B3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11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pPr>
              <a:defRPr/>
            </a:pPr>
            <a:fld id="{8A671B72-FF1A-3D40-939D-9A09E09CC637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Ääni</a:t>
            </a:r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fi-FI" sz="2800" dirty="0"/>
              <a:t>Ääni on pitkittäistä aaltoliikettä</a:t>
            </a:r>
          </a:p>
          <a:p>
            <a:r>
              <a:rPr lang="fi-FI" sz="2800" dirty="0" smtClean="0"/>
              <a:t>Ääneen tarvitaan</a:t>
            </a:r>
            <a:r>
              <a:rPr lang="fi-FI" sz="2800" dirty="0"/>
              <a:t>:</a:t>
            </a:r>
          </a:p>
          <a:p>
            <a:pPr lvl="1"/>
            <a:r>
              <a:rPr lang="fi-FI" sz="2400" dirty="0" smtClean="0"/>
              <a:t>Värähtelijä</a:t>
            </a:r>
          </a:p>
          <a:p>
            <a:pPr lvl="2"/>
            <a:r>
              <a:rPr lang="fi-FI" sz="2000" dirty="0" smtClean="0"/>
              <a:t>Kitaran kieli, äänihuulet</a:t>
            </a:r>
            <a:endParaRPr lang="fi-FI" sz="2000" dirty="0"/>
          </a:p>
          <a:p>
            <a:pPr lvl="1"/>
            <a:r>
              <a:rPr lang="fi-FI" sz="2400" dirty="0" smtClean="0"/>
              <a:t>Väliaine</a:t>
            </a:r>
          </a:p>
          <a:p>
            <a:pPr lvl="2"/>
            <a:r>
              <a:rPr lang="fi-FI" sz="2000" dirty="0" smtClean="0"/>
              <a:t>Ilma, helium, vesi</a:t>
            </a:r>
          </a:p>
          <a:p>
            <a:pPr lvl="2"/>
            <a:r>
              <a:rPr lang="fi-FI" sz="2000" dirty="0" smtClean="0"/>
              <a:t>Ääni ei kulje tyhjiössä</a:t>
            </a:r>
            <a:endParaRPr lang="fi-FI" sz="2000" dirty="0"/>
          </a:p>
          <a:p>
            <a:pPr lvl="1"/>
            <a:r>
              <a:rPr lang="fi-FI" sz="2400" dirty="0" smtClean="0"/>
              <a:t>Vastaanotin</a:t>
            </a:r>
          </a:p>
          <a:p>
            <a:pPr lvl="2"/>
            <a:r>
              <a:rPr lang="fi-FI" sz="2000" dirty="0" smtClean="0"/>
              <a:t>Korva, </a:t>
            </a:r>
            <a:r>
              <a:rPr lang="fi-FI" sz="2000" dirty="0" smtClean="0"/>
              <a:t>antenni</a:t>
            </a:r>
          </a:p>
          <a:p>
            <a:pPr lvl="2"/>
            <a:r>
              <a:rPr lang="fi-FI" sz="2000" dirty="0" smtClean="0"/>
              <a:t>Perustuu </a:t>
            </a:r>
            <a:r>
              <a:rPr lang="fi-FI" sz="2000" dirty="0" smtClean="0"/>
              <a:t>resonanssiin</a:t>
            </a:r>
            <a:endParaRPr lang="fi-FI" sz="2000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5974A5-AC67-3943-8336-A8EC63D876E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2AE7E8-0933-5D48-B859-0E1A6398A8B3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Resonanssi</a:t>
            </a:r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107504" y="678280"/>
            <a:ext cx="8599891" cy="5433467"/>
          </a:xfrm>
        </p:spPr>
        <p:txBody>
          <a:bodyPr/>
          <a:lstStyle/>
          <a:p>
            <a:r>
              <a:rPr lang="fi-FI" u="sng" dirty="0" smtClean="0"/>
              <a:t>Resonanssi</a:t>
            </a:r>
            <a:r>
              <a:rPr lang="fi-FI" dirty="0" smtClean="0"/>
              <a:t> on ilmiö, jossa kaksi samanlaista värähtelijää saa toisensa </a:t>
            </a:r>
            <a:r>
              <a:rPr lang="fi-FI" dirty="0" smtClean="0"/>
              <a:t>värähtelemään</a:t>
            </a:r>
            <a:endParaRPr lang="fi-FI" dirty="0" smtClean="0"/>
          </a:p>
          <a:p>
            <a:pPr lvl="1"/>
            <a:r>
              <a:rPr lang="fi-FI" dirty="0" smtClean="0"/>
              <a:t>Syötetään kappaleelle energiaa kappaleen ominaistaajuudella</a:t>
            </a:r>
          </a:p>
          <a:p>
            <a:pPr lvl="2"/>
            <a:r>
              <a:rPr lang="fi-FI" dirty="0" smtClean="0"/>
              <a:t>Ihmisen </a:t>
            </a:r>
            <a:r>
              <a:rPr lang="fi-FI" dirty="0" smtClean="0"/>
              <a:t>kuuleminen perustuu </a:t>
            </a:r>
            <a:r>
              <a:rPr lang="fi-FI" dirty="0" smtClean="0"/>
              <a:t>resonanssiin</a:t>
            </a:r>
          </a:p>
          <a:p>
            <a:pPr lvl="2"/>
            <a:r>
              <a:rPr lang="fi-FI" dirty="0" smtClean="0"/>
              <a:t>Mikroaaltouuni</a:t>
            </a:r>
            <a:endParaRPr lang="fi-FI" dirty="0" smtClean="0"/>
          </a:p>
          <a:p>
            <a:endParaRPr lang="fi-FI" sz="2800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5974A5-AC67-3943-8336-A8EC63D876E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2AE7E8-0933-5D48-B859-0E1A6398A8B3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3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Kuulotaajuus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fi-FI" sz="2400" dirty="0"/>
              <a:t>Korkealla äänellä on suuri taajuus</a:t>
            </a:r>
          </a:p>
          <a:p>
            <a:r>
              <a:rPr lang="fi-FI" sz="2400" dirty="0"/>
              <a:t>Matalalla äänellä on pieni taajuus</a:t>
            </a:r>
          </a:p>
          <a:p>
            <a:r>
              <a:rPr lang="fi-FI" sz="2400" dirty="0"/>
              <a:t>Ihmisen kuuloalue on 20 – 20 000 </a:t>
            </a:r>
            <a:r>
              <a:rPr lang="fi-FI" sz="2400" dirty="0" smtClean="0"/>
              <a:t>Hz</a:t>
            </a:r>
          </a:p>
          <a:p>
            <a:pPr lvl="1"/>
            <a:r>
              <a:rPr lang="fi-FI" sz="2000" dirty="0" smtClean="0"/>
              <a:t>Vanhemmiten varsinkin kyky kuulla korkeita ääniä heikkenee</a:t>
            </a:r>
            <a:endParaRPr lang="fi-FI" sz="2000" dirty="0"/>
          </a:p>
          <a:p>
            <a:r>
              <a:rPr lang="fi-FI" sz="2400" dirty="0"/>
              <a:t>Ultraääni on ääntä, jonka taajuus on yli 20 000 </a:t>
            </a:r>
            <a:r>
              <a:rPr lang="fi-FI" sz="2400" dirty="0" smtClean="0"/>
              <a:t>Hz</a:t>
            </a:r>
          </a:p>
          <a:p>
            <a:pPr lvl="1"/>
            <a:r>
              <a:rPr lang="fi-FI" sz="2000" dirty="0" smtClean="0"/>
              <a:t>Lepakot hyödyntävät suunnistaessaan</a:t>
            </a:r>
          </a:p>
          <a:p>
            <a:pPr lvl="1"/>
            <a:r>
              <a:rPr lang="fi-FI" sz="2000" dirty="0" smtClean="0"/>
              <a:t>Kaikuluotaus, halkeamien etsintä, Ultraäänitutkimus</a:t>
            </a:r>
          </a:p>
          <a:p>
            <a:pPr lvl="2"/>
            <a:r>
              <a:rPr lang="fi-FI" sz="1600" dirty="0" smtClean="0"/>
              <a:t>Perustuvat heijastumiseen</a:t>
            </a:r>
            <a:endParaRPr lang="fi-FI" sz="1600" dirty="0"/>
          </a:p>
          <a:p>
            <a:r>
              <a:rPr lang="fi-FI" sz="2400" dirty="0"/>
              <a:t>Infraääni on ääntä, jonka taajuus on alle 20 </a:t>
            </a:r>
            <a:r>
              <a:rPr lang="fi-FI" sz="2400" dirty="0" smtClean="0"/>
              <a:t>Hz</a:t>
            </a:r>
          </a:p>
          <a:p>
            <a:pPr lvl="1"/>
            <a:r>
              <a:rPr lang="fi-FI" sz="2000" dirty="0"/>
              <a:t>Useat eläimet kuten </a:t>
            </a:r>
            <a:r>
              <a:rPr lang="fi-FI" sz="2000" dirty="0" smtClean="0"/>
              <a:t>valaat, norsut jne. käyttävät keskinäisessä viestinnässään</a:t>
            </a:r>
          </a:p>
          <a:p>
            <a:pPr lvl="1"/>
            <a:r>
              <a:rPr lang="fi-FI" sz="2000" dirty="0" smtClean="0"/>
              <a:t>Myös esim. tuulivoimalat tuottavat infraääniä, saattavat olla terveydelle haitallisia</a:t>
            </a:r>
            <a:endParaRPr lang="fi-FI" sz="20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6E9CFE-9CCA-A541-B359-FA746A8B8055}" type="datetime1">
              <a:rPr lang="fi-FI" smtClean="0"/>
              <a:pPr>
                <a:defRPr/>
              </a:pPr>
              <a:t>21.1.2016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Sähköiset oppimateriaalit: miksi?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873A20-F291-5D4B-81E4-E366925906A3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822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Äänen voimakkuus</a:t>
            </a:r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Äänen voimakkuuden yksikkö on desibeli, 1 </a:t>
            </a:r>
            <a:r>
              <a:rPr lang="fi-FI" sz="2800" dirty="0" smtClean="0"/>
              <a:t>dB</a:t>
            </a:r>
          </a:p>
          <a:p>
            <a:endParaRPr lang="fi-FI" sz="2800" dirty="0"/>
          </a:p>
          <a:p>
            <a:endParaRPr lang="fi-FI" sz="2800" dirty="0" smtClean="0"/>
          </a:p>
          <a:p>
            <a:endParaRPr lang="fi-FI" sz="2800" dirty="0"/>
          </a:p>
          <a:p>
            <a:endParaRPr lang="fi-FI" sz="2800" dirty="0" smtClean="0"/>
          </a:p>
          <a:p>
            <a:endParaRPr lang="fi-FI" sz="2800" dirty="0" smtClean="0"/>
          </a:p>
          <a:p>
            <a:r>
              <a:rPr lang="fi-FI" sz="2800" dirty="0" smtClean="0"/>
              <a:t>Yksi kaiutin 80 dB, kymmenen kaiutinta n. 90 dB</a:t>
            </a:r>
            <a:endParaRPr lang="fi-FI" sz="2800" dirty="0" smtClean="0"/>
          </a:p>
          <a:p>
            <a:r>
              <a:rPr lang="fi-FI" sz="2800" dirty="0" smtClean="0"/>
              <a:t>Liiallista ja haitallista ääntä kutsutaan meluksi</a:t>
            </a:r>
            <a:endParaRPr lang="fi-FI" sz="2800" dirty="0" smtClean="0"/>
          </a:p>
          <a:p>
            <a:endParaRPr lang="fi-FI" sz="2800" dirty="0"/>
          </a:p>
          <a:p>
            <a:endParaRPr lang="fi-FI" sz="2800" dirty="0" smtClean="0"/>
          </a:p>
          <a:p>
            <a:endParaRPr lang="fi-FI" sz="2800" dirty="0"/>
          </a:p>
          <a:p>
            <a:endParaRPr lang="fi-FI" sz="2800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5974A5-AC67-3943-8336-A8EC63D876E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2AE7E8-0933-5D48-B859-0E1A6398A8B3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5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5" descr="o_523zz6A7jv1vcsyFDRzZzB5QVdoFGCPgonzoF9DOJm0r8CiKtqQRSRQvDuHWj-SSPzrGFjlAnQI4iCGPpxSU1MAR56kZe7UOxOWRXafxjI5llcAxvKtnm0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3381" y="2276872"/>
            <a:ext cx="3431920" cy="1965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Ultraääni</a:t>
            </a:r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käytetään hyödyksi esimerkiksi sikiötutkimuksessa ja kaikuluotauksessa</a:t>
            </a:r>
          </a:p>
          <a:p>
            <a:endParaRPr lang="fi-FI" sz="2800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5974A5-AC67-3943-8336-A8EC63D876E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2AE7E8-0933-5D48-B859-0E1A6398A8B3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2852738"/>
            <a:ext cx="3671888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Äänen nopeus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Äänen nopeus riippuu väliaineesta</a:t>
            </a:r>
          </a:p>
          <a:p>
            <a:r>
              <a:rPr lang="fi-FI" dirty="0" smtClean="0"/>
              <a:t>Mitä tiheämpi väliaine, sitä nopeammin ääniaalto etenee</a:t>
            </a:r>
          </a:p>
          <a:p>
            <a:pPr lvl="1"/>
            <a:r>
              <a:rPr lang="fi-FI" dirty="0" smtClean="0"/>
              <a:t>Ilma 340 m/s </a:t>
            </a:r>
          </a:p>
          <a:p>
            <a:pPr lvl="2"/>
            <a:r>
              <a:rPr lang="fi-FI" dirty="0" smtClean="0"/>
              <a:t>Riippuu myös lämpötilasta, miksi?</a:t>
            </a:r>
          </a:p>
          <a:p>
            <a:pPr lvl="1"/>
            <a:r>
              <a:rPr lang="fi-FI" dirty="0" smtClean="0"/>
              <a:t>Vesi 1500 m/s</a:t>
            </a:r>
          </a:p>
          <a:p>
            <a:pPr lvl="1"/>
            <a:r>
              <a:rPr lang="fi-FI" dirty="0" smtClean="0"/>
              <a:t>Rauta 5100 m/s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6E9CFE-9CCA-A541-B359-FA746A8B8055}" type="datetime1">
              <a:rPr lang="fi-FI" smtClean="0"/>
              <a:pPr>
                <a:defRPr/>
              </a:pPr>
              <a:t>21.1.2016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Sähköiset oppimateriaalit: miksi?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873A20-F291-5D4B-81E4-E366925906A3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711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 1</a:t>
            </a:r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Huhuilet metsään ja kaiku vastaa huutoosi. Kuulet kallionseinästä heijastuneen äänen 1,5 sekunnin kuluttua huudosta. Laske, kuinka kaukana kallionseinä on sinusta.</a:t>
            </a:r>
          </a:p>
          <a:p>
            <a:pPr marL="0" indent="0">
              <a:lnSpc>
                <a:spcPct val="80000"/>
              </a:lnSpc>
            </a:pPr>
            <a:endParaRPr lang="fi-FI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Ratkaisu: Kootaan tehtävän tiedot.</a:t>
            </a:r>
          </a:p>
          <a:p>
            <a:pPr marL="0" indent="0">
              <a:lnSpc>
                <a:spcPct val="80000"/>
              </a:lnSpc>
            </a:pPr>
            <a:endParaRPr lang="fi-FI" sz="28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nopeus = 340 m/s (äänen nopeus ilmassa, poimittu kappaleesta)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aika = 1,5 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800" dirty="0" smtClean="0"/>
              <a:t>matka = ?</a:t>
            </a:r>
          </a:p>
          <a:p>
            <a:pPr marL="0" indent="0">
              <a:lnSpc>
                <a:spcPct val="80000"/>
              </a:lnSpc>
            </a:pPr>
            <a:endParaRPr lang="fi-FI" sz="2800" dirty="0" smtClean="0"/>
          </a:p>
          <a:p>
            <a:endParaRPr lang="fi-FI" sz="2800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5974A5-AC67-3943-8336-A8EC63D876E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2AE7E8-0933-5D48-B859-0E1A6398A8B3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8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539552" y="16240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i-FI" sz="2800" dirty="0" smtClean="0"/>
              <a:t>matka = nopeus · aika = 340 m/s 1,5 s = 510 m</a:t>
            </a:r>
          </a:p>
          <a:p>
            <a:pPr>
              <a:buNone/>
            </a:pPr>
            <a:r>
              <a:rPr lang="fi-FI" sz="2800" dirty="0" smtClean="0"/>
              <a:t>	Tämä on äänen kulkema matka, joten kallion etäisyys on puolet siitä.</a:t>
            </a:r>
          </a:p>
          <a:p>
            <a:endParaRPr lang="fi-FI" sz="2800" dirty="0" smtClean="0"/>
          </a:p>
          <a:p>
            <a:pPr>
              <a:buNone/>
            </a:pPr>
            <a:r>
              <a:rPr lang="fi-FI" sz="2800" dirty="0" smtClean="0"/>
              <a:t>510m : 2 = 255 m ≈ 260 m.</a:t>
            </a:r>
          </a:p>
          <a:p>
            <a:endParaRPr lang="fi-FI" sz="2800" dirty="0" smtClean="0"/>
          </a:p>
          <a:p>
            <a:pPr>
              <a:buNone/>
            </a:pPr>
            <a:r>
              <a:rPr lang="fi-FI" sz="2800" b="1" dirty="0" smtClean="0"/>
              <a:t>Vastaus:</a:t>
            </a:r>
            <a:r>
              <a:rPr lang="fi-FI" sz="2800" dirty="0" smtClean="0"/>
              <a:t> Etäisyys kallioon on noin 260 metriä.</a:t>
            </a:r>
          </a:p>
          <a:p>
            <a:endParaRPr lang="fi-FI" sz="2800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5974A5-AC67-3943-8336-A8EC63D876E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2AE7E8-0933-5D48-B859-0E1A6398A8B3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9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10163</TotalTime>
  <Words>375</Words>
  <Application>Microsoft Office PowerPoint</Application>
  <PresentationFormat>Näytössä katseltava diaesitys (4:3)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ＭＳ Ｐゴシック</vt:lpstr>
      <vt:lpstr>Arial</vt:lpstr>
      <vt:lpstr>Calibri</vt:lpstr>
      <vt:lpstr>Mukautettu suunnittelumalli</vt:lpstr>
      <vt:lpstr>Värähtelijä saa aikaan äänen</vt:lpstr>
      <vt:lpstr>Ääni</vt:lpstr>
      <vt:lpstr>Resonanssi</vt:lpstr>
      <vt:lpstr>Kuulotaajuus</vt:lpstr>
      <vt:lpstr>Äänen voimakkuus</vt:lpstr>
      <vt:lpstr>Ultraääni</vt:lpstr>
      <vt:lpstr>Äänen nopeus</vt:lpstr>
      <vt:lpstr>Laskuesimerkki 1</vt:lpstr>
      <vt:lpstr>PowerPoint-esitys</vt:lpstr>
      <vt:lpstr>Laskuesimerkki 2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Elukka</dc:creator>
  <cp:lastModifiedBy>Kimmo Lehtinen</cp:lastModifiedBy>
  <cp:revision>87</cp:revision>
  <dcterms:created xsi:type="dcterms:W3CDTF">2013-07-31T06:39:03Z</dcterms:created>
  <dcterms:modified xsi:type="dcterms:W3CDTF">2016-01-21T10:52:55Z</dcterms:modified>
</cp:coreProperties>
</file>