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5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>
        <p:scale>
          <a:sx n="61" d="100"/>
          <a:sy n="61" d="100"/>
        </p:scale>
        <p:origin x="88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2" name="Rectangle 21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426771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306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792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269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48962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879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4" y="1773238"/>
            <a:ext cx="460895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48962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8048" y="1773238"/>
            <a:ext cx="460826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4896297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12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5" y="1773238"/>
            <a:ext cx="1036954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1065688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55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3024287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421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345362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79427" y="1773238"/>
            <a:ext cx="3024286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164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4608513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03482" y="0"/>
            <a:ext cx="6188518" cy="6669360"/>
          </a:xfrm>
          <a:custGeom>
            <a:avLst/>
            <a:gdLst/>
            <a:ahLst/>
            <a:cxnLst/>
            <a:rect l="l" t="t" r="r" b="b"/>
            <a:pathLst>
              <a:path w="6188518" h="6669360">
                <a:moveTo>
                  <a:pt x="1820710" y="0"/>
                </a:moveTo>
                <a:lnTo>
                  <a:pt x="6188518" y="0"/>
                </a:lnTo>
                <a:lnTo>
                  <a:pt x="6188518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356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6481317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31674" y="0"/>
            <a:ext cx="4460326" cy="6669360"/>
          </a:xfrm>
          <a:custGeom>
            <a:avLst/>
            <a:gdLst/>
            <a:ahLst/>
            <a:cxnLst/>
            <a:rect l="l" t="t" r="r" b="b"/>
            <a:pathLst>
              <a:path w="4460326" h="6669360">
                <a:moveTo>
                  <a:pt x="1820710" y="0"/>
                </a:moveTo>
                <a:lnTo>
                  <a:pt x="4460326" y="0"/>
                </a:lnTo>
                <a:lnTo>
                  <a:pt x="4460326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798984" cy="216471"/>
          </a:xfrm>
        </p:spPr>
        <p:txBody>
          <a:bodyPr/>
          <a:lstStyle>
            <a:lvl1pPr algn="l">
              <a:defRPr/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81328"/>
            <a:ext cx="4392488" cy="216471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425" y="6381551"/>
            <a:ext cx="431999" cy="215801"/>
          </a:xfrm>
        </p:spPr>
        <p:txBody>
          <a:bodyPr/>
          <a:lstStyle>
            <a:lvl1pPr algn="l">
              <a:defRPr/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78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4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7" name="Rectangle 16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077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6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426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6240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56240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1771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67691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56588" y="1773237"/>
            <a:ext cx="3455987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91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344767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754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425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56240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56240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54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1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9782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accent2"/>
              </a:buClr>
              <a:defRPr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71003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309320"/>
                </a:lnTo>
                <a:lnTo>
                  <a:pt x="12192000" y="6669088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0"/>
            <a:ext cx="6096000" cy="6858000"/>
          </a:xfrm>
          <a:solidFill>
            <a:schemeClr val="accent2">
              <a:alpha val="70000"/>
            </a:schemeClr>
          </a:solidFill>
        </p:spPr>
        <p:txBody>
          <a:bodyPr lIns="576000" tIns="2422800" rIns="1080000" bIns="10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4" y="1051892"/>
            <a:ext cx="4464496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71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695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590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3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4" name="Rectangle 23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478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Rectangle 8"/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1" name="Rectangle 10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2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9670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04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7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823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ra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539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725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o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tx2"/>
          </a:solidFill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0796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tx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8" name="Rectangle 17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8615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773239"/>
            <a:ext cx="11229363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1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575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541121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477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402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38" y="1773239"/>
            <a:ext cx="11233150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4472" y="6381328"/>
            <a:ext cx="936104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2693D342-A410-4A97-9BFC-754B2A99A86A}" type="datetimeFigureOut">
              <a:rPr lang="fi-FI" smtClean="0"/>
              <a:t>15.11.2022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8"/>
            <a:ext cx="4248472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576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0CCF4C46-F657-4AB1-B2DD-767C9ACD682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5" name="Rectangle 14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(c)" hidden="1"/>
          <p:cNvSpPr txBox="1"/>
          <p:nvPr/>
        </p:nvSpPr>
        <p:spPr>
          <a:xfrm>
            <a:off x="12031551" y="6877509"/>
            <a:ext cx="157094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766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Lato" panose="020F0502020204030203" pitchFamily="34" charset="0"/>
        <a:buChar char="–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mari.p.kaapa@jyu.fi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koppa.jyu.fi/avoimet/hum/menetelmapolkuja/menetelmapolku/aineiston-analyysimenetelmat/fenomenografinen-analyysi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00D36-B8F2-4D59-90AA-9B9B73A51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955" y="2636912"/>
            <a:ext cx="6737619" cy="2016224"/>
          </a:xfrm>
        </p:spPr>
        <p:txBody>
          <a:bodyPr/>
          <a:lstStyle/>
          <a:p>
            <a:r>
              <a:rPr lang="fi-FI" dirty="0"/>
              <a:t>Kandidaatintutkielma-seminaari nro2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C3FAE6-33AD-4908-B64C-7EA5D03AB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955" y="4653136"/>
            <a:ext cx="6737620" cy="1538942"/>
          </a:xfrm>
        </p:spPr>
        <p:txBody>
          <a:bodyPr/>
          <a:lstStyle/>
          <a:p>
            <a:r>
              <a:rPr lang="fi-FI" dirty="0"/>
              <a:t>Mari Kääpä</a:t>
            </a:r>
          </a:p>
          <a:p>
            <a:r>
              <a:rPr lang="fi-FI" dirty="0">
                <a:hlinkClick r:id="rId2"/>
              </a:rPr>
              <a:t>mari.p.kaapa@jyu.fi</a:t>
            </a:r>
            <a:endParaRPr lang="fi-FI" dirty="0"/>
          </a:p>
          <a:p>
            <a:r>
              <a:rPr lang="fi-FI" dirty="0"/>
              <a:t>040-805 4881</a:t>
            </a:r>
          </a:p>
        </p:txBody>
      </p:sp>
      <p:pic>
        <p:nvPicPr>
          <p:cNvPr id="5" name="Picture 4" descr="A picture containing fungus, outdoor, plant, wood&#10;&#10;Description automatically generated">
            <a:extLst>
              <a:ext uri="{FF2B5EF4-FFF2-40B4-BE49-F238E27FC236}">
                <a16:creationId xmlns:a16="http://schemas.microsoft.com/office/drawing/2014/main" id="{C7BE8A84-F439-4B54-8AE2-9B2255CCFB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52217" y="1270206"/>
            <a:ext cx="5780871" cy="431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95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66EB-7272-4BE9-B084-4DDC17299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325464"/>
            <a:ext cx="10369103" cy="898902"/>
          </a:xfrm>
        </p:spPr>
        <p:txBody>
          <a:bodyPr/>
          <a:lstStyle/>
          <a:p>
            <a:r>
              <a:rPr lang="fi-FI" dirty="0"/>
              <a:t>Tutkimussuunnitelman osat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8C81-119A-442B-82A2-DBD715E76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3.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Tulokset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-osassa kuvataan muutamalla lauseella,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millaisia tuloksia on kenties odotettavissa ja miten niitä on tarkoitus levittää ja hyödyntää.</a:t>
            </a: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4. 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Eettiset ratkaisut 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esitellään lyhyesti (mitä eettisiä ongelmakohtia tutkimukseen liittyy, miten kirjoittaja aikoo ratkaista ne, esim. osallistujilta pyydetään lupa, ja heille kerrotaan, mistä tutkimuksessa on kyse)</a:t>
            </a: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5. 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Tutkimuksen toteutus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: tutkimuksen toteutuksen paikka, aikataulu ja rahoitus / rahoituspyyntö. Aikataulun on oltava realistinen.</a:t>
            </a: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6. 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Lähdeluettelo</a:t>
            </a:r>
            <a:endParaRPr lang="fi-FI" sz="2000" b="1" dirty="0"/>
          </a:p>
        </p:txBody>
      </p:sp>
    </p:spTree>
    <p:extLst>
      <p:ext uri="{BB962C8B-B14F-4D97-AF65-F5344CB8AC3E}">
        <p14:creationId xmlns:p14="http://schemas.microsoft.com/office/powerpoint/2010/main" val="381328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8C5E2-719C-441F-8C7E-AB026114A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Ennakkotehtävien läpikäyminen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C118F-2AE1-45C6-940C-1BBD628B58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7261" y="1669774"/>
            <a:ext cx="5504723" cy="4496077"/>
          </a:xfrm>
        </p:spPr>
        <p:txBody>
          <a:bodyPr/>
          <a:lstStyle/>
          <a:p>
            <a:r>
              <a:rPr lang="fi-FI" sz="2400" dirty="0"/>
              <a:t>Löytyykö aiheesta ”sopivasti” lähdekirjallisuutta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>
                <a:sym typeface="Wingdings" panose="05000000000000000000" pitchFamily="2" charset="2"/>
              </a:rPr>
              <a:t> ei liian puhki tutkittu, mutta 	löytyy tutkimustietoa…</a:t>
            </a:r>
          </a:p>
          <a:p>
            <a:r>
              <a:rPr lang="fi-FI" sz="2400" dirty="0">
                <a:sym typeface="Wingdings" panose="05000000000000000000" pitchFamily="2" charset="2"/>
              </a:rPr>
              <a:t>Laajuus sopiva ja aiheesta saa käsitettävän otteen, sen voi rajata ja jäsentää  mahdollinen kanditutkielman aikarajoissa</a:t>
            </a:r>
          </a:p>
          <a:p>
            <a:r>
              <a:rPr lang="fi-FI" sz="2400" dirty="0">
                <a:sym typeface="Wingdings" panose="05000000000000000000" pitchFamily="2" charset="2"/>
              </a:rPr>
              <a:t>Aihe liikuttaa ja innostaa, mutta ei mene ”ihon alle”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6" name="Content Placeholder 5" descr="A picture containing invertebrate, coral, coelenterate&#10;&#10;Description automatically generated">
            <a:extLst>
              <a:ext uri="{FF2B5EF4-FFF2-40B4-BE49-F238E27FC236}">
                <a16:creationId xmlns:a16="http://schemas.microsoft.com/office/drawing/2014/main" id="{52DBAF8E-E999-4B62-ACF2-CD98FE5720F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914" y="2026235"/>
            <a:ext cx="5348970" cy="4011727"/>
          </a:xfrm>
        </p:spPr>
      </p:pic>
    </p:spTree>
    <p:extLst>
      <p:ext uri="{BB962C8B-B14F-4D97-AF65-F5344CB8AC3E}">
        <p14:creationId xmlns:p14="http://schemas.microsoft.com/office/powerpoint/2010/main" val="41434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01939-9C27-4054-970B-A3236CE57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Tieteellinen tieto, tutkimuksen avulla saatu tieto </a:t>
            </a:r>
            <a:r>
              <a:rPr lang="fi-FI" sz="2400" dirty="0"/>
              <a:t>(Hirsjärvi et al. 2009 )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6B1A8-2DCA-4676-9E13-CB075641C3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6835" y="1773239"/>
            <a:ext cx="5435149" cy="4392612"/>
          </a:xfrm>
        </p:spPr>
        <p:txBody>
          <a:bodyPr/>
          <a:lstStyle/>
          <a:p>
            <a:r>
              <a:rPr lang="fi-FI" sz="2000" dirty="0"/>
              <a:t>Täsmentää ongelmiin liittyviä kysymyksiä </a:t>
            </a:r>
            <a:r>
              <a:rPr lang="fi-FI" sz="2000" dirty="0">
                <a:sym typeface="Wingdings" panose="05000000000000000000" pitchFamily="2" charset="2"/>
              </a:rPr>
              <a:t> antaa syvyysulottuutta, lisää ymmärrystä</a:t>
            </a:r>
          </a:p>
          <a:p>
            <a:r>
              <a:rPr lang="fi-FI" sz="2000" dirty="0">
                <a:sym typeface="Wingdings" panose="05000000000000000000" pitchFamily="2" charset="2"/>
              </a:rPr>
              <a:t>Auttaa vapautumaan perinteisistä ajattelutottumuksista, antaa aineksia ajattelulle</a:t>
            </a:r>
          </a:p>
          <a:p>
            <a:r>
              <a:rPr lang="fi-FI" sz="2000" dirty="0">
                <a:sym typeface="Wingdings" panose="05000000000000000000" pitchFamily="2" charset="2"/>
              </a:rPr>
              <a:t>Rikastuttaa ja monipuolistaa arkitiedon luomaa kuvaa asioista ja tilanteista  uusia ideoita</a:t>
            </a:r>
          </a:p>
          <a:p>
            <a:r>
              <a:rPr lang="fi-FI" sz="2000" dirty="0">
                <a:sym typeface="Wingdings" panose="05000000000000000000" pitchFamily="2" charset="2"/>
              </a:rPr>
              <a:t>Herättää kiinnostusta uusiin asioihin</a:t>
            </a:r>
          </a:p>
          <a:p>
            <a:r>
              <a:rPr lang="fi-FI" sz="2000" dirty="0">
                <a:sym typeface="Wingdings" panose="05000000000000000000" pitchFamily="2" charset="2"/>
              </a:rPr>
              <a:t>Lisää harkintaa omissa ratkaisuissa  auttaa pääsemään systemaattisesti kiinni uusiin asioihin</a:t>
            </a:r>
          </a:p>
          <a:p>
            <a:r>
              <a:rPr lang="fi-FI" sz="2000" dirty="0">
                <a:sym typeface="Wingdings" panose="05000000000000000000" pitchFamily="2" charset="2"/>
              </a:rPr>
              <a:t>Luo uusia käsitteitä  uusia näkökulmia</a:t>
            </a:r>
          </a:p>
          <a:p>
            <a:endParaRPr lang="fi-FI" dirty="0"/>
          </a:p>
        </p:txBody>
      </p:sp>
      <p:pic>
        <p:nvPicPr>
          <p:cNvPr id="6" name="Content Placeholder 5" descr="A picture containing sky, boat, outdoor, sunset&#10;&#10;Description automatically generated">
            <a:extLst>
              <a:ext uri="{FF2B5EF4-FFF2-40B4-BE49-F238E27FC236}">
                <a16:creationId xmlns:a16="http://schemas.microsoft.com/office/drawing/2014/main" id="{0DB7F9D5-23A0-466B-A74C-3269ED8760F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072" y="1773239"/>
            <a:ext cx="5358502" cy="4018876"/>
          </a:xfrm>
        </p:spPr>
      </p:pic>
    </p:spTree>
    <p:extLst>
      <p:ext uri="{BB962C8B-B14F-4D97-AF65-F5344CB8AC3E}">
        <p14:creationId xmlns:p14="http://schemas.microsoft.com/office/powerpoint/2010/main" val="5843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B1A82-EF78-419B-AEAC-0E133BA31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Kenelle tutkimus (ja sen tulokset) on suunnattu? </a:t>
            </a:r>
            <a:br>
              <a:rPr lang="fi-FI" dirty="0"/>
            </a:br>
            <a:r>
              <a:rPr lang="fi-FI" dirty="0">
                <a:sym typeface="Wingdings" panose="05000000000000000000" pitchFamily="2" charset="2"/>
              </a:rPr>
              <a:t> vaikuttaa kirjoittamiseen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21B7A-D307-4950-92A8-61C4EED7D1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469" y="1989138"/>
            <a:ext cx="5675243" cy="4392612"/>
          </a:xfrm>
        </p:spPr>
        <p:txBody>
          <a:bodyPr/>
          <a:lstStyle/>
          <a:p>
            <a:r>
              <a:rPr lang="fi-FI" sz="2000" dirty="0"/>
              <a:t>Tutkijakollegoille ja opinnäytteiden arvioijille</a:t>
            </a:r>
          </a:p>
          <a:p>
            <a:r>
              <a:rPr lang="fi-FI" sz="2000" dirty="0"/>
              <a:t>Käytännön työssä toimiville, alan perusteet hallitseville ihmisille</a:t>
            </a:r>
          </a:p>
          <a:p>
            <a:r>
              <a:rPr lang="fi-FI" sz="2000" dirty="0"/>
              <a:t>Yhteiskunnallisille päätöksentekijöille</a:t>
            </a:r>
          </a:p>
          <a:p>
            <a:r>
              <a:rPr lang="fi-FI" sz="2000" dirty="0"/>
              <a:t>Alasta ja tutkijan tuloksista kiinnostuneille maallikoille</a:t>
            </a:r>
          </a:p>
          <a:p>
            <a:pPr marL="0" indent="0">
              <a:buNone/>
            </a:pPr>
            <a:endParaRPr lang="fi-FI" sz="2000" dirty="0"/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>
                <a:sym typeface="Wingdings" panose="05000000000000000000" pitchFamily="2" charset="2"/>
              </a:rPr>
              <a:t>Aloita kirjoittaminen mahdollisimman pian, tekstiä voi hioa myöhemmin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000" dirty="0">
                <a:sym typeface="Wingdings" panose="05000000000000000000" pitchFamily="2" charset="2"/>
              </a:rPr>
              <a:t> tee muistiinpanoja, listoja, käsitekarttoja…, mitä vain, mikä auttaa!</a:t>
            </a:r>
            <a:endParaRPr lang="fi-FI" sz="2000" dirty="0"/>
          </a:p>
          <a:p>
            <a:endParaRPr lang="fi-FI" dirty="0"/>
          </a:p>
        </p:txBody>
      </p:sp>
      <p:pic>
        <p:nvPicPr>
          <p:cNvPr id="6" name="Content Placeholder 5" descr="A picture containing tree, outdoor, grass, person&#10;&#10;Description automatically generated">
            <a:extLst>
              <a:ext uri="{FF2B5EF4-FFF2-40B4-BE49-F238E27FC236}">
                <a16:creationId xmlns:a16="http://schemas.microsoft.com/office/drawing/2014/main" id="{E02130D1-3340-461F-9125-B88B41D6BDE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724" y="2024270"/>
            <a:ext cx="4895850" cy="3671887"/>
          </a:xfrm>
        </p:spPr>
      </p:pic>
    </p:spTree>
    <p:extLst>
      <p:ext uri="{BB962C8B-B14F-4D97-AF65-F5344CB8AC3E}">
        <p14:creationId xmlns:p14="http://schemas.microsoft.com/office/powerpoint/2010/main" val="29453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6520-F4B3-4D91-AB1B-23C6C6DB6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1939" y="236814"/>
            <a:ext cx="10369103" cy="1080542"/>
          </a:xfrm>
        </p:spPr>
        <p:txBody>
          <a:bodyPr/>
          <a:lstStyle/>
          <a:p>
            <a:r>
              <a:rPr lang="fi-FI" dirty="0"/>
              <a:t>Alkuvaiheen filosofiset päätökset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171D1-3178-4551-BA15-606B191B3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969" y="1317356"/>
            <a:ext cx="11839459" cy="5540643"/>
          </a:xfrm>
        </p:spPr>
        <p:txBody>
          <a:bodyPr/>
          <a:lstStyle/>
          <a:p>
            <a:r>
              <a:rPr lang="fi-FI" sz="2000" dirty="0"/>
              <a:t>Tutkimuksen filosofinen viitekehys, </a:t>
            </a:r>
            <a:r>
              <a:rPr lang="fi-FI" sz="2000" dirty="0" err="1"/>
              <a:t>taustasitoomus</a:t>
            </a:r>
            <a:r>
              <a:rPr lang="fi-FI" sz="2000" dirty="0"/>
              <a:t>, perusoletus?</a:t>
            </a:r>
          </a:p>
          <a:p>
            <a:pPr marL="0" indent="0">
              <a:buNone/>
            </a:pPr>
            <a:r>
              <a:rPr lang="fi-FI" sz="2000" dirty="0"/>
              <a:t>	 (ontologia, epistemologia, logiikka, teleologia)</a:t>
            </a:r>
          </a:p>
          <a:p>
            <a:r>
              <a:rPr lang="fi-FI" sz="2000" dirty="0"/>
              <a:t>Soveltava tutkimus vai perustutkimus?</a:t>
            </a:r>
          </a:p>
          <a:p>
            <a:r>
              <a:rPr lang="fi-FI" sz="2000" dirty="0"/>
              <a:t>Tutkimusstrategia? (kokeellinen, </a:t>
            </a:r>
            <a:r>
              <a:rPr lang="fi-FI" sz="2000" dirty="0" err="1"/>
              <a:t>survey</a:t>
            </a:r>
            <a:r>
              <a:rPr lang="fi-FI" sz="2000" dirty="0"/>
              <a:t>, tapaus)</a:t>
            </a:r>
          </a:p>
          <a:p>
            <a:r>
              <a:rPr lang="fi-FI" sz="2000" dirty="0"/>
              <a:t>Kvantitatiivinen vai kvalitatiivinen?</a:t>
            </a:r>
          </a:p>
          <a:p>
            <a:pPr marL="0" indent="0">
              <a:buNone/>
            </a:pPr>
            <a:r>
              <a:rPr lang="fi-FI" sz="2000" dirty="0">
                <a:hlinkClick r:id="rId2"/>
              </a:rPr>
              <a:t>https://koppa.jyu.fi/avoimet/hum/menetelmapolkuja/menetelmapolku/aineiston-analyysimenetelmat/fenomenografinen-analyysi</a:t>
            </a:r>
            <a:endParaRPr lang="fi-FI" sz="2000" dirty="0"/>
          </a:p>
          <a:p>
            <a:pPr marL="0" indent="0">
              <a:buNone/>
            </a:pPr>
            <a:r>
              <a:rPr lang="fi-FI" sz="2000" dirty="0">
                <a:sym typeface="Wingdings" panose="05000000000000000000" pitchFamily="2" charset="2"/>
              </a:rPr>
              <a:t> Taustateoria </a:t>
            </a:r>
          </a:p>
          <a:p>
            <a:r>
              <a:rPr lang="fi-FI" sz="2000" dirty="0">
                <a:sym typeface="Wingdings" panose="05000000000000000000" pitchFamily="2" charset="2"/>
              </a:rPr>
              <a:t>Aikaisempi tutkimus on paljastanut ilmiökokonaisuudesta säännönmukaisuuksia</a:t>
            </a:r>
          </a:p>
          <a:p>
            <a:r>
              <a:rPr lang="fi-FI" sz="2000" dirty="0">
                <a:sym typeface="Wingdings" panose="05000000000000000000" pitchFamily="2" charset="2"/>
              </a:rPr>
              <a:t>Teorioita lukemattomia, erilaisista olisi löydettävä omaan tutkimukseen sopiva näkökulma</a:t>
            </a:r>
          </a:p>
          <a:p>
            <a:r>
              <a:rPr lang="fi-FI" sz="2000" dirty="0">
                <a:sym typeface="Wingdings" panose="05000000000000000000" pitchFamily="2" charset="2"/>
              </a:rPr>
              <a:t>Teorian testaamista, teorian luomista vai teorian käyttämistä?</a:t>
            </a:r>
          </a:p>
          <a:p>
            <a:r>
              <a:rPr lang="fi-FI" sz="2000" dirty="0">
                <a:sym typeface="Wingdings" panose="05000000000000000000" pitchFamily="2" charset="2"/>
              </a:rPr>
              <a:t>Käsitteet, käsitteiden määrittely auttaa hahmottamaan kokonaisuutta</a:t>
            </a:r>
          </a:p>
          <a:p>
            <a:pPr marL="0" indent="0">
              <a:buNone/>
            </a:pPr>
            <a:r>
              <a:rPr lang="fi-FI" sz="2000" b="1" dirty="0"/>
              <a:t>Perustele</a:t>
            </a:r>
            <a:r>
              <a:rPr lang="fi-FI" sz="2000" dirty="0"/>
              <a:t> valintasi hyvin</a:t>
            </a:r>
          </a:p>
        </p:txBody>
      </p:sp>
    </p:spTree>
    <p:extLst>
      <p:ext uri="{BB962C8B-B14F-4D97-AF65-F5344CB8AC3E}">
        <p14:creationId xmlns:p14="http://schemas.microsoft.com/office/powerpoint/2010/main" val="158172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0F760-0CE7-4D98-A9A8-FFC850AFE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49"/>
            <a:ext cx="4034441" cy="3816781"/>
          </a:xfrm>
        </p:spPr>
        <p:txBody>
          <a:bodyPr/>
          <a:lstStyle/>
          <a:p>
            <a:r>
              <a:rPr lang="fi-FI" dirty="0"/>
              <a:t>Kvalitatiivisten tutkimustyyppien ryhmittely</a:t>
            </a:r>
            <a:br>
              <a:rPr lang="fi-FI" dirty="0"/>
            </a:br>
            <a:r>
              <a:rPr lang="fi-FI" dirty="0"/>
              <a:t>(Hirsjärvi et al. 2009)</a:t>
            </a:r>
          </a:p>
        </p:txBody>
      </p:sp>
      <p:pic>
        <p:nvPicPr>
          <p:cNvPr id="5" name="Content Placeholder 4" descr="A picture containing text, receipt&#10;&#10;Description automatically generated">
            <a:extLst>
              <a:ext uri="{FF2B5EF4-FFF2-40B4-BE49-F238E27FC236}">
                <a16:creationId xmlns:a16="http://schemas.microsoft.com/office/drawing/2014/main" id="{BF9FAA7C-EFC5-4EF5-A7F1-BFF07CA111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2346" y="111730"/>
            <a:ext cx="5439905" cy="6533418"/>
          </a:xfrm>
        </p:spPr>
      </p:pic>
    </p:spTree>
    <p:extLst>
      <p:ext uri="{BB962C8B-B14F-4D97-AF65-F5344CB8AC3E}">
        <p14:creationId xmlns:p14="http://schemas.microsoft.com/office/powerpoint/2010/main" val="2275107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2D575-5393-4328-9ED7-1508946D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859" y="216976"/>
            <a:ext cx="10410716" cy="1131377"/>
          </a:xfrm>
        </p:spPr>
        <p:txBody>
          <a:bodyPr/>
          <a:lstStyle/>
          <a:p>
            <a:r>
              <a:rPr lang="fi-FI" dirty="0"/>
              <a:t>Kandityöskentelystä: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97F43-A335-4DCC-AB8D-A0EEDE64F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534510"/>
            <a:ext cx="11229363" cy="4631341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Oma kanta kurssin tavoitteisiin: Mitä erityisesti haluat oppia kandidaatin tutkielman teon myötä? Omat vahvuudet ja kehittämisen kohteet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Odotukset ja toiveet ohjaukselta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Kandidaatintutkielman aihe / tavoite: Miksi aihe kiinnostaa? Mikä herätti kiinnostuksesi? Mikä aiheessa ihmetyttää? Mihin haluaisin vastausta / mitä haluaisin selvittää? Mikä aiheessa on ongelmana? Mitä tiedän aiheesta entuudestaan?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Hahmotelmaa tutkimuksen taustasta tai teoriasta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Tutkimusote ja aineistonhankintamenetelmä – alustavia ideoita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Aikataulu -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Seuraava deadline = TUTKIMUSSUUNNITELMA + toisen tutkimussuunnitelman vertaisarviointi</a:t>
            </a:r>
            <a:endParaRPr lang="fi-FI" sz="2400" dirty="0">
              <a:solidFill>
                <a:srgbClr val="333333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391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58D22-E6A0-4266-AC87-23838C144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325464"/>
            <a:ext cx="10369103" cy="960895"/>
          </a:xfrm>
        </p:spPr>
        <p:txBody>
          <a:bodyPr/>
          <a:lstStyle/>
          <a:p>
            <a:r>
              <a:rPr lang="fi-FI" dirty="0"/>
              <a:t>Tutkimussuunnitelma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1C9DD-4716-43A7-8838-D32FDA56E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90" y="1286359"/>
            <a:ext cx="11981589" cy="5246177"/>
          </a:xfrm>
        </p:spPr>
        <p:txBody>
          <a:bodyPr/>
          <a:lstStyle/>
          <a:p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Oma tekstilajinsa, jonka tavoitteena on kuvata lukijalle lyhyesti, usein vain muutaman sivun mittaisesti ensiksi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tutkimuksen kohde, sen tausta, tarkoitus ja tutkimuskysymykset/tutkimusongelmat 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ja toiseksi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tutkimusmenetelmät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(aineisto ja sen keräys ja analyysi), 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mahdolliset tulokset ja niiden merkitys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ja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sovellettavuus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,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eettiset ratkaisut ja toteutus 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(aikataulu ja rahoitus) ja </a:t>
            </a:r>
            <a:r>
              <a:rPr lang="fi-FI" sz="24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lähdekirjallisuus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.</a:t>
            </a:r>
          </a:p>
          <a:p>
            <a:r>
              <a:rPr lang="fi-FI" sz="2400" dirty="0">
                <a:solidFill>
                  <a:srgbClr val="333333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Tavoitteena 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vakuuttaa lukijan siitä, että tutkimus on tarpeellinen ja mahdollista toteuttaa tietyssä aikataulussa. </a:t>
            </a:r>
            <a:endParaRPr lang="fi-F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400" dirty="0">
                <a:solidFill>
                  <a:srgbClr val="333333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R</a:t>
            </a:r>
            <a:r>
              <a:rPr lang="fi-FI" sz="24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akenne vaihtelee, mutta yleensä siitä on löydettävissä samat osat kuin tutkimusraportista: 1. Johdanto (mukaan lukien kirjallisuuskatsaus aikaisempaa tutkimukseen = tutkimuksen tausta), 2. Tutkimusmenetelmät, 3. Tulokset, 4. Eettiset ratkaisut, 5. Tutkimuksen toteutus ja 6. Lähdeviitteet</a:t>
            </a:r>
            <a:endParaRPr lang="fi-FI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8848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25DBA-EF18-4CD8-8871-BA0016B6D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9865" y="325464"/>
            <a:ext cx="10472710" cy="681926"/>
          </a:xfrm>
        </p:spPr>
        <p:txBody>
          <a:bodyPr/>
          <a:lstStyle/>
          <a:p>
            <a:r>
              <a:rPr lang="fi-FI" dirty="0"/>
              <a:t>Tutkimussuunnitelman osat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8F1B4-EDBA-465F-9230-3A8B20039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464" y="1503336"/>
            <a:ext cx="11670223" cy="4866467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1.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Johdanto 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-osassa kirjoittaja kertoo,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miksi hän pitää tutkittavaa ilmiötä tärkeänä tutkia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. Johdantoon sisältyy myös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kirjallisuuskatsaus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(engl. </a:t>
            </a:r>
            <a:r>
              <a:rPr lang="fi-FI" sz="2000" dirty="0" err="1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literature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fi-FI" sz="2000" dirty="0" err="1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review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). Kirjallisuuskatsauksessa (usein puhutaan myös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teoriaosasta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) kirjoittaja kertoo lukijalle aikaisemmista aihetta käsittelevistä tutkimuksista ja tutkimuksen taustateorioista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Kirjallisuuskatsauksessa on määriteltävä tärkeät tutkimukseen liittyvät tieteelliset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käsitteet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, esiteltävä lyhyesti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aikaisempaa tutkimusta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, lakien ja säädösten selvittely ym.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Johdannon lopussa kirjoittaja esittelee ilmiötä koskevat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tutkimuskysymykset/ongelmat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. Tutkimuskysymykset on mahdollista esittää myös omassa osiossa ennen tutkimusmenetelmiä. Tutkimuskysymykset ovat selkeästi ja tarkkarajaisesti asetettu siten, että aineistoa keräämällä ja sitä analysoimalla niihin voidaan vastata.</a:t>
            </a: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2. </a:t>
            </a:r>
            <a:r>
              <a:rPr lang="fi-FI" sz="2000" b="1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Tutkimusmenetelmät</a:t>
            </a:r>
            <a:r>
              <a:rPr lang="fi-FI" sz="2000" dirty="0">
                <a:solidFill>
                  <a:srgbClr val="333333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-osaan sisältyy kaikki, mikä liittyy tutkimuksen toteutukseen: osallistujat / aineisto ja  aineistonkeruumenetelmät  ja aineiston analyysitavat.</a:t>
            </a: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72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o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o" id="{F81D2DF1-862A-45CA-BF9A-2BE83EFD0923}" vid="{3A2E4FA6-D77B-4FF8-9815-6E5EF911CB3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JYU Theme</Template>
  <TotalTime>42178</TotalTime>
  <Words>703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Aleo</vt:lpstr>
      <vt:lpstr>Calibri</vt:lpstr>
      <vt:lpstr>Lato</vt:lpstr>
      <vt:lpstr>Lato Black</vt:lpstr>
      <vt:lpstr>Open Sans</vt:lpstr>
      <vt:lpstr>Symbol</vt:lpstr>
      <vt:lpstr>Times New Roman</vt:lpstr>
      <vt:lpstr>Wingdings</vt:lpstr>
      <vt:lpstr>jyo</vt:lpstr>
      <vt:lpstr>Kandidaatintutkielma-seminaari nro2</vt:lpstr>
      <vt:lpstr>Ennakkotehtävien läpikäyminen</vt:lpstr>
      <vt:lpstr>Tieteellinen tieto, tutkimuksen avulla saatu tieto (Hirsjärvi et al. 2009 )</vt:lpstr>
      <vt:lpstr>Kenelle tutkimus (ja sen tulokset) on suunnattu?   vaikuttaa kirjoittamiseen</vt:lpstr>
      <vt:lpstr>Alkuvaiheen filosofiset päätökset</vt:lpstr>
      <vt:lpstr>Kvalitatiivisten tutkimustyyppien ryhmittely (Hirsjärvi et al. 2009)</vt:lpstr>
      <vt:lpstr>Kandityöskentelystä:</vt:lpstr>
      <vt:lpstr>Tutkimussuunnitelma</vt:lpstr>
      <vt:lpstr>Tutkimussuunnitelman osat</vt:lpstr>
      <vt:lpstr>Tutkimussuunnitelman osat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Kandidaatintutkielmaseminaari</dc:title>
  <dc:creator>Kääpä, Mari</dc:creator>
  <cp:lastModifiedBy>Kääpä, Mari</cp:lastModifiedBy>
  <cp:revision>12</cp:revision>
  <dcterms:created xsi:type="dcterms:W3CDTF">2021-09-13T05:03:28Z</dcterms:created>
  <dcterms:modified xsi:type="dcterms:W3CDTF">2022-12-13T13:47:02Z</dcterms:modified>
</cp:coreProperties>
</file>