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2" r:id="rId3"/>
    <p:sldMasterId id="2147483774" r:id="rId4"/>
    <p:sldMasterId id="2147483786" r:id="rId5"/>
    <p:sldMasterId id="2147483798" r:id="rId6"/>
    <p:sldMasterId id="2147483812" r:id="rId7"/>
  </p:sldMasterIdLst>
  <p:notesMasterIdLst>
    <p:notesMasterId r:id="rId40"/>
  </p:notesMasterIdLst>
  <p:sldIdLst>
    <p:sldId id="342" r:id="rId8"/>
    <p:sldId id="316" r:id="rId9"/>
    <p:sldId id="337" r:id="rId10"/>
    <p:sldId id="280" r:id="rId11"/>
    <p:sldId id="294" r:id="rId12"/>
    <p:sldId id="338" r:id="rId13"/>
    <p:sldId id="275" r:id="rId14"/>
    <p:sldId id="335" r:id="rId15"/>
    <p:sldId id="336" r:id="rId16"/>
    <p:sldId id="339" r:id="rId17"/>
    <p:sldId id="340" r:id="rId18"/>
    <p:sldId id="341" r:id="rId19"/>
    <p:sldId id="268" r:id="rId20"/>
    <p:sldId id="257" r:id="rId21"/>
    <p:sldId id="267" r:id="rId22"/>
    <p:sldId id="263" r:id="rId23"/>
    <p:sldId id="330" r:id="rId24"/>
    <p:sldId id="325" r:id="rId25"/>
    <p:sldId id="333" r:id="rId26"/>
    <p:sldId id="324" r:id="rId27"/>
    <p:sldId id="331" r:id="rId28"/>
    <p:sldId id="326" r:id="rId29"/>
    <p:sldId id="334" r:id="rId30"/>
    <p:sldId id="327" r:id="rId31"/>
    <p:sldId id="328" r:id="rId32"/>
    <p:sldId id="332" r:id="rId33"/>
    <p:sldId id="329" r:id="rId34"/>
    <p:sldId id="320" r:id="rId35"/>
    <p:sldId id="321" r:id="rId36"/>
    <p:sldId id="317" r:id="rId37"/>
    <p:sldId id="318" r:id="rId38"/>
    <p:sldId id="31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17DB8-0E50-43A9-9514-FC144DC5194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298F721-7481-4AF4-B87F-1FB1B34F6A28}">
      <dgm:prSet phldrT="[Teksti]"/>
      <dgm:spPr/>
      <dgm:t>
        <a:bodyPr/>
        <a:lstStyle/>
        <a:p>
          <a:r>
            <a:rPr lang="fi-FI" dirty="0" smtClean="0"/>
            <a:t>YHTEISÖLLISYYS</a:t>
          </a:r>
        </a:p>
        <a:p>
          <a:r>
            <a:rPr lang="fi-FI" dirty="0" smtClean="0"/>
            <a:t>huoltajat mukaan</a:t>
          </a:r>
        </a:p>
        <a:p>
          <a:r>
            <a:rPr lang="fi-FI" dirty="0" smtClean="0"/>
            <a:t>vertaistuki</a:t>
          </a:r>
        </a:p>
        <a:p>
          <a:r>
            <a:rPr lang="fi-FI" dirty="0" smtClean="0"/>
            <a:t>koulutus</a:t>
          </a:r>
        </a:p>
        <a:p>
          <a:r>
            <a:rPr lang="fi-FI" dirty="0" smtClean="0"/>
            <a:t>materiaalien jakaminen</a:t>
          </a:r>
          <a:endParaRPr lang="fi-FI" dirty="0"/>
        </a:p>
      </dgm:t>
    </dgm:pt>
    <dgm:pt modelId="{841E2A88-7258-4822-A568-7A49DE71AB1E}" type="parTrans" cxnId="{7396F5B0-B47D-4291-91D6-1F295C4077E7}">
      <dgm:prSet/>
      <dgm:spPr/>
      <dgm:t>
        <a:bodyPr/>
        <a:lstStyle/>
        <a:p>
          <a:endParaRPr lang="fi-FI"/>
        </a:p>
      </dgm:t>
    </dgm:pt>
    <dgm:pt modelId="{40F9D421-2DBF-4B2A-A7DD-F6156DA4EA12}" type="sibTrans" cxnId="{7396F5B0-B47D-4291-91D6-1F295C4077E7}">
      <dgm:prSet/>
      <dgm:spPr/>
      <dgm:t>
        <a:bodyPr/>
        <a:lstStyle/>
        <a:p>
          <a:endParaRPr lang="fi-FI"/>
        </a:p>
      </dgm:t>
    </dgm:pt>
    <dgm:pt modelId="{734D1663-B94D-4EA6-84AF-431C3FBAE52F}">
      <dgm:prSet phldrT="[Teksti]"/>
      <dgm:spPr/>
      <dgm:t>
        <a:bodyPr anchor="t"/>
        <a:lstStyle/>
        <a:p>
          <a:pPr algn="ctr"/>
          <a:r>
            <a:rPr lang="fi-FI" dirty="0" smtClean="0"/>
            <a:t>PLE</a:t>
          </a:r>
        </a:p>
        <a:p>
          <a:pPr algn="l"/>
          <a:r>
            <a:rPr lang="fi-FI" dirty="0" smtClean="0"/>
            <a:t>henk.koht. Laite</a:t>
          </a:r>
        </a:p>
        <a:p>
          <a:pPr algn="l"/>
          <a:r>
            <a:rPr lang="fi-FI" dirty="0" smtClean="0"/>
            <a:t>portfolio</a:t>
          </a:r>
        </a:p>
        <a:p>
          <a:pPr algn="l"/>
          <a:r>
            <a:rPr lang="fi-FI" dirty="0" smtClean="0"/>
            <a:t>vastuuntunto</a:t>
          </a:r>
        </a:p>
        <a:p>
          <a:pPr algn="l"/>
          <a:r>
            <a:rPr lang="fi-FI" dirty="0" smtClean="0"/>
            <a:t>mediatuotanto</a:t>
          </a:r>
        </a:p>
        <a:p>
          <a:pPr algn="l"/>
          <a:r>
            <a:rPr lang="fi-FI" dirty="0" smtClean="0"/>
            <a:t>viestintä</a:t>
          </a:r>
          <a:endParaRPr lang="fi-FI" dirty="0"/>
        </a:p>
      </dgm:t>
    </dgm:pt>
    <dgm:pt modelId="{63FCA6FA-C6CA-40A8-9BEA-42C79AA38A17}" type="parTrans" cxnId="{0C8E8988-BE45-4861-9BF2-939BFC38DEB8}">
      <dgm:prSet/>
      <dgm:spPr/>
      <dgm:t>
        <a:bodyPr/>
        <a:lstStyle/>
        <a:p>
          <a:endParaRPr lang="fi-FI"/>
        </a:p>
      </dgm:t>
    </dgm:pt>
    <dgm:pt modelId="{14EAC5E4-B040-4923-9D5C-A788B1D36437}" type="sibTrans" cxnId="{0C8E8988-BE45-4861-9BF2-939BFC38DEB8}">
      <dgm:prSet/>
      <dgm:spPr/>
      <dgm:t>
        <a:bodyPr/>
        <a:lstStyle/>
        <a:p>
          <a:endParaRPr lang="fi-FI"/>
        </a:p>
      </dgm:t>
    </dgm:pt>
    <dgm:pt modelId="{32C0AE41-BD82-4D24-9382-1FC72BF92B40}">
      <dgm:prSet phldrT="[Teksti]"/>
      <dgm:spPr/>
      <dgm:t>
        <a:bodyPr anchor="t"/>
        <a:lstStyle/>
        <a:p>
          <a:pPr algn="ctr"/>
          <a:r>
            <a:rPr lang="fi-FI" dirty="0" smtClean="0"/>
            <a:t>MATERIAALIT</a:t>
          </a:r>
        </a:p>
        <a:p>
          <a:pPr algn="l"/>
          <a:r>
            <a:rPr lang="fi-FI" dirty="0" smtClean="0"/>
            <a:t>kaikki keskitetysti</a:t>
          </a:r>
        </a:p>
        <a:p>
          <a:pPr algn="l"/>
          <a:r>
            <a:rPr lang="fi-FI" dirty="0" smtClean="0"/>
            <a:t>- e- kirjat</a:t>
          </a:r>
        </a:p>
        <a:p>
          <a:pPr algn="l"/>
          <a:r>
            <a:rPr lang="fi-FI" dirty="0" smtClean="0"/>
            <a:t>- opiskelumateriaalit</a:t>
          </a:r>
        </a:p>
        <a:p>
          <a:pPr algn="l"/>
          <a:r>
            <a:rPr lang="fi-FI" dirty="0" smtClean="0"/>
            <a:t>- ohjelmointi</a:t>
          </a:r>
        </a:p>
        <a:p>
          <a:pPr algn="l"/>
          <a:endParaRPr lang="fi-FI" dirty="0"/>
        </a:p>
      </dgm:t>
    </dgm:pt>
    <dgm:pt modelId="{480AA21D-1F6C-4C55-9C6D-0BD54268ED2D}" type="parTrans" cxnId="{9401EDC7-93C4-4AC8-84CE-1CF836D5EFED}">
      <dgm:prSet/>
      <dgm:spPr/>
      <dgm:t>
        <a:bodyPr/>
        <a:lstStyle/>
        <a:p>
          <a:endParaRPr lang="fi-FI"/>
        </a:p>
      </dgm:t>
    </dgm:pt>
    <dgm:pt modelId="{D3C27D7C-5816-4CAC-85A5-B3EEE1149006}" type="sibTrans" cxnId="{9401EDC7-93C4-4AC8-84CE-1CF836D5EFED}">
      <dgm:prSet/>
      <dgm:spPr/>
      <dgm:t>
        <a:bodyPr/>
        <a:lstStyle/>
        <a:p>
          <a:endParaRPr lang="fi-FI"/>
        </a:p>
      </dgm:t>
    </dgm:pt>
    <dgm:pt modelId="{22E3190B-B694-4580-8DB1-62BBA94666DD}">
      <dgm:prSet phldrT="[Teksti]"/>
      <dgm:spPr/>
      <dgm:t>
        <a:bodyPr/>
        <a:lstStyle/>
        <a:p>
          <a:endParaRPr lang="fi-FI" dirty="0"/>
        </a:p>
      </dgm:t>
    </dgm:pt>
    <dgm:pt modelId="{347B79CA-CBAA-4EC5-A851-A0CA21BAC4D8}" type="parTrans" cxnId="{18782A4B-F8A4-43D7-A1FB-E7644F72C1B0}">
      <dgm:prSet/>
      <dgm:spPr/>
      <dgm:t>
        <a:bodyPr/>
        <a:lstStyle/>
        <a:p>
          <a:endParaRPr lang="fi-FI"/>
        </a:p>
      </dgm:t>
    </dgm:pt>
    <dgm:pt modelId="{ECD5AA83-9C68-419E-BA83-02C0A5087828}" type="sibTrans" cxnId="{18782A4B-F8A4-43D7-A1FB-E7644F72C1B0}">
      <dgm:prSet/>
      <dgm:spPr/>
      <dgm:t>
        <a:bodyPr/>
        <a:lstStyle/>
        <a:p>
          <a:endParaRPr lang="fi-FI"/>
        </a:p>
      </dgm:t>
    </dgm:pt>
    <dgm:pt modelId="{9009E9F5-2F70-4D0E-B7D1-B525E9B06CF2}">
      <dgm:prSet/>
      <dgm:spPr/>
      <dgm:t>
        <a:bodyPr anchor="t"/>
        <a:lstStyle/>
        <a:p>
          <a:pPr algn="ctr"/>
          <a:r>
            <a:rPr lang="fi-FI" dirty="0" smtClean="0"/>
            <a:t>OSAAMINEN</a:t>
          </a:r>
        </a:p>
        <a:p>
          <a:pPr algn="l"/>
          <a:r>
            <a:rPr lang="fi-FI" dirty="0" smtClean="0"/>
            <a:t>opettajien TVT-taidot</a:t>
          </a:r>
        </a:p>
        <a:p>
          <a:pPr algn="l"/>
          <a:r>
            <a:rPr lang="fi-FI" dirty="0" smtClean="0"/>
            <a:t>oppilaiden osaamisen todellinen laajentaminen</a:t>
          </a:r>
        </a:p>
        <a:p>
          <a:pPr algn="l"/>
          <a:r>
            <a:rPr lang="fi-FI" dirty="0" smtClean="0"/>
            <a:t>Työyhteisön taitojen kehittyminen</a:t>
          </a:r>
        </a:p>
        <a:p>
          <a:pPr algn="l"/>
          <a:endParaRPr lang="fi-FI" dirty="0" smtClean="0"/>
        </a:p>
        <a:p>
          <a:pPr algn="ctr"/>
          <a:endParaRPr lang="fi-FI" dirty="0"/>
        </a:p>
      </dgm:t>
    </dgm:pt>
    <dgm:pt modelId="{A39E5F51-FA08-422D-BE12-7C943BC544E1}" type="parTrans" cxnId="{7E45A801-D18C-4602-8BAB-4F9F97748235}">
      <dgm:prSet/>
      <dgm:spPr/>
      <dgm:t>
        <a:bodyPr/>
        <a:lstStyle/>
        <a:p>
          <a:endParaRPr lang="fi-FI"/>
        </a:p>
      </dgm:t>
    </dgm:pt>
    <dgm:pt modelId="{43E12C65-5CAC-4FBA-85BB-AAD4860C22ED}" type="sibTrans" cxnId="{7E45A801-D18C-4602-8BAB-4F9F97748235}">
      <dgm:prSet/>
      <dgm:spPr/>
      <dgm:t>
        <a:bodyPr/>
        <a:lstStyle/>
        <a:p>
          <a:endParaRPr lang="fi-FI"/>
        </a:p>
      </dgm:t>
    </dgm:pt>
    <dgm:pt modelId="{7F10C8E4-21C0-41CA-A4A2-89104F4A1CE4}" type="pres">
      <dgm:prSet presAssocID="{54B17DB8-0E50-43A9-9514-FC144DC519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DB825CE-9E00-4FE8-AA81-B75448F78799}" type="pres">
      <dgm:prSet presAssocID="{B298F721-7481-4AF4-B87F-1FB1B34F6A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82CCD5-5D04-4355-9D52-FAB58BF82736}" type="pres">
      <dgm:prSet presAssocID="{40F9D421-2DBF-4B2A-A7DD-F6156DA4EA12}" presName="sibTrans" presStyleCnt="0"/>
      <dgm:spPr/>
    </dgm:pt>
    <dgm:pt modelId="{A6D72924-CC79-43A5-A087-80E7062401D4}" type="pres">
      <dgm:prSet presAssocID="{734D1663-B94D-4EA6-84AF-431C3FBAE5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40B02CC-B9C4-4571-ACEF-918310FB4842}" type="pres">
      <dgm:prSet presAssocID="{14EAC5E4-B040-4923-9D5C-A788B1D36437}" presName="sibTrans" presStyleCnt="0"/>
      <dgm:spPr/>
    </dgm:pt>
    <dgm:pt modelId="{D633A8D8-82FA-48D4-A4E3-F0F36B8B6347}" type="pres">
      <dgm:prSet presAssocID="{32C0AE41-BD82-4D24-9382-1FC72BF92B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D6FAB4D-792F-4777-B83C-69FF72D6A720}" type="pres">
      <dgm:prSet presAssocID="{D3C27D7C-5816-4CAC-85A5-B3EEE1149006}" presName="sibTrans" presStyleCnt="0"/>
      <dgm:spPr/>
    </dgm:pt>
    <dgm:pt modelId="{BB3E8B26-A442-43C1-ACE2-BB2CEB1F279A}" type="pres">
      <dgm:prSet presAssocID="{9009E9F5-2F70-4D0E-B7D1-B525E9B06CF2}" presName="node" presStyleLbl="node1" presStyleIdx="3" presStyleCnt="4" custLinFactNeighborX="1360" custLinFactNeighborY="-241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95EF465-E9C6-4837-B8D6-47AE1BE1C7A8}" type="presOf" srcId="{32C0AE41-BD82-4D24-9382-1FC72BF92B40}" destId="{D633A8D8-82FA-48D4-A4E3-F0F36B8B6347}" srcOrd="0" destOrd="0" presId="urn:microsoft.com/office/officeart/2005/8/layout/hList6"/>
    <dgm:cxn modelId="{46CA0017-58EE-4427-81FC-2719DC4B6A74}" type="presOf" srcId="{54B17DB8-0E50-43A9-9514-FC144DC51943}" destId="{7F10C8E4-21C0-41CA-A4A2-89104F4A1CE4}" srcOrd="0" destOrd="0" presId="urn:microsoft.com/office/officeart/2005/8/layout/hList6"/>
    <dgm:cxn modelId="{18782A4B-F8A4-43D7-A1FB-E7644F72C1B0}" srcId="{B298F721-7481-4AF4-B87F-1FB1B34F6A28}" destId="{22E3190B-B694-4580-8DB1-62BBA94666DD}" srcOrd="0" destOrd="0" parTransId="{347B79CA-CBAA-4EC5-A851-A0CA21BAC4D8}" sibTransId="{ECD5AA83-9C68-419E-BA83-02C0A5087828}"/>
    <dgm:cxn modelId="{7396F5B0-B47D-4291-91D6-1F295C4077E7}" srcId="{54B17DB8-0E50-43A9-9514-FC144DC51943}" destId="{B298F721-7481-4AF4-B87F-1FB1B34F6A28}" srcOrd="0" destOrd="0" parTransId="{841E2A88-7258-4822-A568-7A49DE71AB1E}" sibTransId="{40F9D421-2DBF-4B2A-A7DD-F6156DA4EA12}"/>
    <dgm:cxn modelId="{7E45A801-D18C-4602-8BAB-4F9F97748235}" srcId="{54B17DB8-0E50-43A9-9514-FC144DC51943}" destId="{9009E9F5-2F70-4D0E-B7D1-B525E9B06CF2}" srcOrd="3" destOrd="0" parTransId="{A39E5F51-FA08-422D-BE12-7C943BC544E1}" sibTransId="{43E12C65-5CAC-4FBA-85BB-AAD4860C22ED}"/>
    <dgm:cxn modelId="{36F8538B-CDFF-4779-B90A-A9974824E5B9}" type="presOf" srcId="{9009E9F5-2F70-4D0E-B7D1-B525E9B06CF2}" destId="{BB3E8B26-A442-43C1-ACE2-BB2CEB1F279A}" srcOrd="0" destOrd="0" presId="urn:microsoft.com/office/officeart/2005/8/layout/hList6"/>
    <dgm:cxn modelId="{0ABEEFD0-297C-4A35-99FB-EDE5C950DA8A}" type="presOf" srcId="{22E3190B-B694-4580-8DB1-62BBA94666DD}" destId="{EDB825CE-9E00-4FE8-AA81-B75448F78799}" srcOrd="0" destOrd="1" presId="urn:microsoft.com/office/officeart/2005/8/layout/hList6"/>
    <dgm:cxn modelId="{F01FD4E8-A156-46DA-8D90-3424CE197A32}" type="presOf" srcId="{B298F721-7481-4AF4-B87F-1FB1B34F6A28}" destId="{EDB825CE-9E00-4FE8-AA81-B75448F78799}" srcOrd="0" destOrd="0" presId="urn:microsoft.com/office/officeart/2005/8/layout/hList6"/>
    <dgm:cxn modelId="{0C8E8988-BE45-4861-9BF2-939BFC38DEB8}" srcId="{54B17DB8-0E50-43A9-9514-FC144DC51943}" destId="{734D1663-B94D-4EA6-84AF-431C3FBAE52F}" srcOrd="1" destOrd="0" parTransId="{63FCA6FA-C6CA-40A8-9BEA-42C79AA38A17}" sibTransId="{14EAC5E4-B040-4923-9D5C-A788B1D36437}"/>
    <dgm:cxn modelId="{666F25D2-B345-45F9-89AD-355887FB3B9D}" type="presOf" srcId="{734D1663-B94D-4EA6-84AF-431C3FBAE52F}" destId="{A6D72924-CC79-43A5-A087-80E7062401D4}" srcOrd="0" destOrd="0" presId="urn:microsoft.com/office/officeart/2005/8/layout/hList6"/>
    <dgm:cxn modelId="{9401EDC7-93C4-4AC8-84CE-1CF836D5EFED}" srcId="{54B17DB8-0E50-43A9-9514-FC144DC51943}" destId="{32C0AE41-BD82-4D24-9382-1FC72BF92B40}" srcOrd="2" destOrd="0" parTransId="{480AA21D-1F6C-4C55-9C6D-0BD54268ED2D}" sibTransId="{D3C27D7C-5816-4CAC-85A5-B3EEE1149006}"/>
    <dgm:cxn modelId="{F174BB14-9C34-456B-9E61-4F559E5441F2}" type="presParOf" srcId="{7F10C8E4-21C0-41CA-A4A2-89104F4A1CE4}" destId="{EDB825CE-9E00-4FE8-AA81-B75448F78799}" srcOrd="0" destOrd="0" presId="urn:microsoft.com/office/officeart/2005/8/layout/hList6"/>
    <dgm:cxn modelId="{F671FDDF-5FE2-48CF-AB79-D3C7E393CBF3}" type="presParOf" srcId="{7F10C8E4-21C0-41CA-A4A2-89104F4A1CE4}" destId="{7182CCD5-5D04-4355-9D52-FAB58BF82736}" srcOrd="1" destOrd="0" presId="urn:microsoft.com/office/officeart/2005/8/layout/hList6"/>
    <dgm:cxn modelId="{19A40A62-FACD-4677-B457-A2DB3A5BDE7F}" type="presParOf" srcId="{7F10C8E4-21C0-41CA-A4A2-89104F4A1CE4}" destId="{A6D72924-CC79-43A5-A087-80E7062401D4}" srcOrd="2" destOrd="0" presId="urn:microsoft.com/office/officeart/2005/8/layout/hList6"/>
    <dgm:cxn modelId="{823B0770-78D3-439B-85A4-3F9A3BD501C0}" type="presParOf" srcId="{7F10C8E4-21C0-41CA-A4A2-89104F4A1CE4}" destId="{D40B02CC-B9C4-4571-ACEF-918310FB4842}" srcOrd="3" destOrd="0" presId="urn:microsoft.com/office/officeart/2005/8/layout/hList6"/>
    <dgm:cxn modelId="{84C20716-3195-4035-8FF5-78F79526E4CC}" type="presParOf" srcId="{7F10C8E4-21C0-41CA-A4A2-89104F4A1CE4}" destId="{D633A8D8-82FA-48D4-A4E3-F0F36B8B6347}" srcOrd="4" destOrd="0" presId="urn:microsoft.com/office/officeart/2005/8/layout/hList6"/>
    <dgm:cxn modelId="{047AB374-BABB-4FC1-A034-0473883F48CD}" type="presParOf" srcId="{7F10C8E4-21C0-41CA-A4A2-89104F4A1CE4}" destId="{AD6FAB4D-792F-4777-B83C-69FF72D6A720}" srcOrd="5" destOrd="0" presId="urn:microsoft.com/office/officeart/2005/8/layout/hList6"/>
    <dgm:cxn modelId="{7B0D0709-0AA8-42AA-A15B-8A4890709EF0}" type="presParOf" srcId="{7F10C8E4-21C0-41CA-A4A2-89104F4A1CE4}" destId="{BB3E8B26-A442-43C1-ACE2-BB2CEB1F279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825CE-9E00-4FE8-AA81-B75448F78799}">
      <dsp:nvSpPr>
        <dsp:cNvPr id="0" name=""/>
        <dsp:cNvSpPr/>
      </dsp:nvSpPr>
      <dsp:spPr>
        <a:xfrm rot="16200000">
          <a:off x="-662394" y="664467"/>
          <a:ext cx="3362960" cy="20340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444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YHTEISÖLLISYYS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huoltajat mukaan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vertaistuki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koulutus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materiaalien jakaminen</a:t>
          </a:r>
          <a:endParaRPr lang="fi-FI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100" kern="1200" dirty="0"/>
        </a:p>
      </dsp:txBody>
      <dsp:txXfrm rot="5400000">
        <a:off x="2074" y="672591"/>
        <a:ext cx="2034024" cy="2017776"/>
      </dsp:txXfrm>
    </dsp:sp>
    <dsp:sp modelId="{A6D72924-CC79-43A5-A087-80E7062401D4}">
      <dsp:nvSpPr>
        <dsp:cNvPr id="0" name=""/>
        <dsp:cNvSpPr/>
      </dsp:nvSpPr>
      <dsp:spPr>
        <a:xfrm rot="16200000">
          <a:off x="1524181" y="664467"/>
          <a:ext cx="3362960" cy="20340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444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PLE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henk.koht. Laite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portfolio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vastuuntunto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mediatuotanto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viestintä</a:t>
          </a:r>
          <a:endParaRPr lang="fi-FI" sz="1400" kern="1200" dirty="0"/>
        </a:p>
      </dsp:txBody>
      <dsp:txXfrm rot="5400000">
        <a:off x="2188649" y="672591"/>
        <a:ext cx="2034024" cy="2017776"/>
      </dsp:txXfrm>
    </dsp:sp>
    <dsp:sp modelId="{D633A8D8-82FA-48D4-A4E3-F0F36B8B6347}">
      <dsp:nvSpPr>
        <dsp:cNvPr id="0" name=""/>
        <dsp:cNvSpPr/>
      </dsp:nvSpPr>
      <dsp:spPr>
        <a:xfrm rot="16200000">
          <a:off x="3710758" y="664467"/>
          <a:ext cx="3362960" cy="20340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444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MATERIAALIT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kaikki keskitetysti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e- kirjat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opiskelumateriaalit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ohjelmointi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</dsp:txBody>
      <dsp:txXfrm rot="5400000">
        <a:off x="4375226" y="672591"/>
        <a:ext cx="2034024" cy="2017776"/>
      </dsp:txXfrm>
    </dsp:sp>
    <dsp:sp modelId="{BB3E8B26-A442-43C1-ACE2-BB2CEB1F279A}">
      <dsp:nvSpPr>
        <dsp:cNvPr id="0" name=""/>
        <dsp:cNvSpPr/>
      </dsp:nvSpPr>
      <dsp:spPr>
        <a:xfrm rot="16200000">
          <a:off x="5899407" y="664467"/>
          <a:ext cx="3362960" cy="20340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444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OSAAMINEN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opettajien TVT-taidot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oppilaiden osaamisen todellinen laajentaminen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Työyhteisön taitojen kehittyminen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</dsp:txBody>
      <dsp:txXfrm rot="5400000">
        <a:off x="6563875" y="672591"/>
        <a:ext cx="2034024" cy="201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757F-0352-4897-AF8F-DC44C78F0FA5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D5EE-46E9-4067-ACB2-EC83E29B0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7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84" charset="-128"/>
              </a:defRPr>
            </a:lvl9pPr>
          </a:lstStyle>
          <a:p>
            <a:fld id="{38E5BAF7-548C-4BD8-9AD8-66686CF0A61E}" type="slidenum">
              <a:rPr lang="fi-FI" altLang="fi-FI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fi-FI" altLang="fi-FI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809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-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53535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634798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85400"/>
            <a:ext cx="7776000" cy="1028700"/>
          </a:xfrm>
        </p:spPr>
        <p:txBody>
          <a:bodyPr anchor="b" anchorCtr="0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7600" y="2173500"/>
            <a:ext cx="6404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CDD5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91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2179-5EEF-46A2-BC64-0C5FA0D81D54}" type="datetimeFigureOut">
              <a:rPr lang="fi-FI" smtClean="0"/>
              <a:pPr/>
              <a:t>25.3.2015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08C3-C81B-4108-9CCD-A28C4B2E098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0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7600" y="1544400"/>
            <a:ext cx="3812400" cy="302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1200" y="1544400"/>
            <a:ext cx="3812400" cy="302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2179-5EEF-46A2-BC64-0C5FA0D81D54}" type="datetimeFigureOut">
              <a:rPr lang="fi-FI" smtClean="0"/>
              <a:pPr/>
              <a:t>25.3.2015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08C3-C81B-4108-9CCD-A28C4B2E098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78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2179-5EEF-46A2-BC64-0C5FA0D81D54}" type="datetimeFigureOut">
              <a:rPr lang="fi-FI" smtClean="0"/>
              <a:pPr/>
              <a:t>25.3.2015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08C3-C81B-4108-9CCD-A28C4B2E098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86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2179-5EEF-46A2-BC64-0C5FA0D81D54}" type="datetimeFigureOut">
              <a:rPr lang="fi-FI" smtClean="0"/>
              <a:pPr/>
              <a:t>25.3.2015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08C3-C81B-4108-9CCD-A28C4B2E098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12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1DBE-B374-4FAD-8C23-5B5834684B57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DAB9-B56D-45AF-A689-33DC68805F9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48CC-C9FC-4723-97FC-774B1545B8BB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11E-D520-4BE6-9B10-B4B378CAF31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82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DE73-F263-4FEE-9A55-EDE297BD0D2A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84E9-8B3B-45A0-A925-66EF8E1A971C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2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71538" y="2006600"/>
            <a:ext cx="3627437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1375" y="2006600"/>
            <a:ext cx="3629025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630F-A047-4E87-B81A-F8C72D042733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358D-6C90-43DF-B923-154866CA5AC6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0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2ECC-C32C-4FF9-8709-B716179A3A26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B0B8-FA45-4CA7-831B-DACDAD3629DF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7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9751-6F61-40A6-9E27-E0A1D2F49014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A891-D55A-4B09-ABE3-F4E5A9288981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7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756A-70CE-4E03-B53C-46C739F189A2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83A0-64A2-46F4-BAB4-44F78516D276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5E10-B7C5-41CC-83CB-9B633DCF5ED5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D1C1-D40E-4ABA-8651-33BD6591C83A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51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C4AD-71E7-4F5C-99F6-C19747C97EA5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22B0-7917-4F71-B463-40735901C3BC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06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0657-9478-4C57-85EA-6D2FF9A90B0A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8B38-EE77-465B-A2C5-3F14890EC61D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84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4340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4340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D8D3-1ECD-43F5-843C-2B679E10A3CE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035A-004C-44EE-A017-8976654AE82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1DBE-B374-4FAD-8C23-5B5834684B57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DAB9-B56D-45AF-A689-33DC68805F9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4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48CC-C9FC-4723-97FC-774B1545B8BB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11E-D520-4BE6-9B10-B4B378CAF31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6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DE73-F263-4FEE-9A55-EDE297BD0D2A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84E9-8B3B-45A0-A925-66EF8E1A971C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71538" y="2006600"/>
            <a:ext cx="3627437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1375" y="2006600"/>
            <a:ext cx="3629025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630F-A047-4E87-B81A-F8C72D042733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358D-6C90-43DF-B923-154866CA5AC6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9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2ECC-C32C-4FF9-8709-B716179A3A26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B0B8-FA45-4CA7-831B-DACDAD3629DF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8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9751-6F61-40A6-9E27-E0A1D2F49014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A891-D55A-4B09-ABE3-F4E5A9288981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87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756A-70CE-4E03-B53C-46C739F189A2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83A0-64A2-46F4-BAB4-44F78516D276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79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5E10-B7C5-41CC-83CB-9B633DCF5ED5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D1C1-D40E-4ABA-8651-33BD6591C83A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83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C4AD-71E7-4F5C-99F6-C19747C97EA5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22B0-7917-4F71-B463-40735901C3BC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55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0657-9478-4C57-85EA-6D2FF9A90B0A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8B38-EE77-465B-A2C5-3F14890EC61D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4340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4340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D8D3-1ECD-43F5-843C-2B679E10A3CE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035A-004C-44EE-A017-8976654AE82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72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53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253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2295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9925" y="1365250"/>
            <a:ext cx="3825875" cy="331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65250"/>
            <a:ext cx="3825875" cy="331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214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894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725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208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3839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>
              <a:sym typeface="Helvetica Light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161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326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23038" y="214313"/>
            <a:ext cx="1951037" cy="4467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69925" y="214313"/>
            <a:ext cx="5700713" cy="4467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104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1DBE-B374-4FAD-8C23-5B5834684B57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DAB9-B56D-45AF-A689-33DC68805F9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10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48CC-C9FC-4723-97FC-774B1545B8BB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11E-D520-4BE6-9B10-B4B378CAF31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8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DE73-F263-4FEE-9A55-EDE297BD0D2A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84E9-8B3B-45A0-A925-66EF8E1A971C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95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71538" y="2006600"/>
            <a:ext cx="3627437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1375" y="2006600"/>
            <a:ext cx="3629025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630F-A047-4E87-B81A-F8C72D042733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358D-6C90-43DF-B923-154866CA5AC6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49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2ECC-C32C-4FF9-8709-B716179A3A26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B0B8-FA45-4CA7-831B-DACDAD3629DF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83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9751-6F61-40A6-9E27-E0A1D2F49014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A891-D55A-4B09-ABE3-F4E5A9288981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2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756A-70CE-4E03-B53C-46C739F189A2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83A0-64A2-46F4-BAB4-44F78516D276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5E10-B7C5-41CC-83CB-9B633DCF5ED5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D1C1-D40E-4ABA-8651-33BD6591C83A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C4AD-71E7-4F5C-99F6-C19747C97EA5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22B0-7917-4F71-B463-40735901C3BC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60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0657-9478-4C57-85EA-6D2FF9A90B0A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8B38-EE77-465B-A2C5-3F14890EC61D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93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4340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4340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D8D3-1ECD-43F5-843C-2B679E10A3CE}" type="datetime1">
              <a:rPr lang="en-US" altLang="fi-FI">
                <a:solidFill>
                  <a:srgbClr val="073E87"/>
                </a:solidFill>
              </a:rPr>
              <a:pPr>
                <a:defRPr/>
              </a:pPr>
              <a:t>3/25/2015</a:t>
            </a:fld>
            <a:endParaRPr lang="en-US" alt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035A-004C-44EE-A017-8976654AE820}" type="slidenum">
              <a:rPr lang="en-US" altLang="fi-FI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9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7655-1F57-4DE2-8B3A-C2A2FB19B23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18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7023-CD49-454F-A2EC-8E9E7905451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18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0751-A6FC-40E1-8559-A5C0AB67358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4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432B-1132-47C0-ACDC-CA9612DD3CE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97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369A-8E4E-4677-BC19-D04FEEFFE82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75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0E71-2EE3-4336-A3AA-E5E0BAED9A9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19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6F52-8977-4B43-BAEB-4874E2E15A3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854-99CE-45D3-9790-0C97D9A49F5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15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5416-FC9C-4053-96BC-B56C6BBA577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96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A7CF-8721-44CC-8C3A-D42F45F9D86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90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CB7-3D77-449B-8C07-41A9BD0B493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810" r:id="rId12"/>
    <p:sldLayoutId id="214748381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87600" y="799200"/>
            <a:ext cx="7776000" cy="39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7600" y="1544400"/>
            <a:ext cx="7776000" cy="302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87600" y="4743900"/>
            <a:ext cx="1296000" cy="2295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AEB5B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0BE92179-5EEF-46A2-BC64-0C5FA0D81D54}" type="datetimeFigureOut">
              <a:rPr lang="fi-FI" smtClean="0"/>
              <a:pPr/>
              <a:t>25.3.2015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269600" y="4743900"/>
            <a:ext cx="3124800" cy="2295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rgbClr val="AEB5B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545600" y="4743900"/>
            <a:ext cx="914400" cy="2295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AEB5B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CE408C3-C81B-4108-9CCD-A28C4B2E098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8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7D4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B5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B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B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B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B5"/>
        </a:buClr>
        <a:buFont typeface="Arial" pitchFamily="34" charset="0"/>
        <a:buChar char="»"/>
        <a:defRPr lang="fi-FI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3"/>
          <p:cNvSpPr>
            <a:spLocks noChangeArrowheads="1"/>
          </p:cNvSpPr>
          <p:nvPr/>
        </p:nvSpPr>
        <p:spPr bwMode="auto">
          <a:xfrm>
            <a:off x="228600" y="171450"/>
            <a:ext cx="8696325" cy="1851025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fi-FI" altLang="en-US" smtClean="0">
              <a:solidFill>
                <a:srgbClr val="FFFFFF"/>
              </a:solidFill>
            </a:endParaRPr>
          </a:p>
        </p:txBody>
      </p:sp>
      <p:grpSp>
        <p:nvGrpSpPr>
          <p:cNvPr id="1027" name="Group 15"/>
          <p:cNvGrpSpPr>
            <a:grpSpLocks/>
          </p:cNvGrpSpPr>
          <p:nvPr/>
        </p:nvGrpSpPr>
        <p:grpSpPr bwMode="auto">
          <a:xfrm>
            <a:off x="211138" y="1258888"/>
            <a:ext cx="8723312" cy="998537"/>
            <a:chOff x="0" y="0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auto">
            <a:xfrm>
              <a:off x="8715376" y="206375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0 w 2706"/>
                <a:gd name="T35" fmla="*/ 2147483647 h 640"/>
                <a:gd name="T36" fmla="*/ 2147483647 w 2706"/>
                <a:gd name="T37" fmla="*/ 2147483647 h 640"/>
                <a:gd name="T38" fmla="*/ 2147483647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0 h 640"/>
                <a:gd name="T100" fmla="*/ 2147483647 w 2706"/>
                <a:gd name="T101" fmla="*/ 0 h 6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" name="Freeform 18"/>
            <p:cNvSpPr>
              <a:spLocks/>
            </p:cNvSpPr>
            <p:nvPr/>
          </p:nvSpPr>
          <p:spPr bwMode="auto">
            <a:xfrm>
              <a:off x="3595688" y="23812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0 h 762"/>
                <a:gd name="T26" fmla="*/ 2147483647 w 5216"/>
                <a:gd name="T27" fmla="*/ 2147483647 h 762"/>
                <a:gd name="T28" fmla="*/ 2147483647 w 5216"/>
                <a:gd name="T29" fmla="*/ 2147483647 h 762"/>
                <a:gd name="T30" fmla="*/ 0 w 5216"/>
                <a:gd name="T31" fmla="*/ 2147483647 h 762"/>
                <a:gd name="T32" fmla="*/ 2147483647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Freeform 22"/>
            <p:cNvSpPr>
              <a:spLocks/>
            </p:cNvSpPr>
            <p:nvPr/>
          </p:nvSpPr>
          <p:spPr bwMode="auto">
            <a:xfrm>
              <a:off x="3908426" y="41275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8061326" y="22225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auto">
            <a:xfrm>
              <a:off x="0" y="0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3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64138" y="4687888"/>
            <a:ext cx="3786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F04E1EA-B906-491B-BE2E-04003B98313D}" type="datetime1">
              <a:rPr lang="en-US" altLang="fi-FI">
                <a:solidFill>
                  <a:srgbClr val="073E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3/25/2015</a:t>
            </a:fld>
            <a:endParaRPr lang="en-US" altLang="fi-FI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4687888"/>
            <a:ext cx="3786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fi-FI" altLang="en-US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0975" y="4687888"/>
            <a:ext cx="1162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1C41D2F-1FF1-4D5D-B9D2-74897F11393E}" type="slidenum">
              <a:rPr lang="en-US" altLang="fi-FI">
                <a:solidFill>
                  <a:srgbClr val="073E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altLang="fi-FI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8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>
          <a:solidFill>
            <a:schemeClr val="tx2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5pPr>
      <a:lvl6pPr marL="19192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6pPr>
      <a:lvl7pPr marL="23764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7pPr>
      <a:lvl8pPr marL="28336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8pPr>
      <a:lvl9pPr marL="32908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3"/>
          <p:cNvSpPr>
            <a:spLocks noChangeArrowheads="1"/>
          </p:cNvSpPr>
          <p:nvPr/>
        </p:nvSpPr>
        <p:spPr bwMode="auto">
          <a:xfrm>
            <a:off x="228600" y="171450"/>
            <a:ext cx="8696325" cy="1851025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fi-FI" altLang="en-US" smtClean="0">
              <a:solidFill>
                <a:srgbClr val="FFFFFF"/>
              </a:solidFill>
            </a:endParaRPr>
          </a:p>
        </p:txBody>
      </p:sp>
      <p:grpSp>
        <p:nvGrpSpPr>
          <p:cNvPr id="1027" name="Group 15"/>
          <p:cNvGrpSpPr>
            <a:grpSpLocks/>
          </p:cNvGrpSpPr>
          <p:nvPr/>
        </p:nvGrpSpPr>
        <p:grpSpPr bwMode="auto">
          <a:xfrm>
            <a:off x="211138" y="1258888"/>
            <a:ext cx="8723312" cy="998537"/>
            <a:chOff x="0" y="0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auto">
            <a:xfrm>
              <a:off x="8715376" y="206375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0 w 2706"/>
                <a:gd name="T35" fmla="*/ 2147483647 h 640"/>
                <a:gd name="T36" fmla="*/ 2147483647 w 2706"/>
                <a:gd name="T37" fmla="*/ 2147483647 h 640"/>
                <a:gd name="T38" fmla="*/ 2147483647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0 h 640"/>
                <a:gd name="T100" fmla="*/ 2147483647 w 2706"/>
                <a:gd name="T101" fmla="*/ 0 h 6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" name="Freeform 18"/>
            <p:cNvSpPr>
              <a:spLocks/>
            </p:cNvSpPr>
            <p:nvPr/>
          </p:nvSpPr>
          <p:spPr bwMode="auto">
            <a:xfrm>
              <a:off x="3595688" y="23812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0 h 762"/>
                <a:gd name="T26" fmla="*/ 2147483647 w 5216"/>
                <a:gd name="T27" fmla="*/ 2147483647 h 762"/>
                <a:gd name="T28" fmla="*/ 2147483647 w 5216"/>
                <a:gd name="T29" fmla="*/ 2147483647 h 762"/>
                <a:gd name="T30" fmla="*/ 0 w 5216"/>
                <a:gd name="T31" fmla="*/ 2147483647 h 762"/>
                <a:gd name="T32" fmla="*/ 2147483647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Freeform 22"/>
            <p:cNvSpPr>
              <a:spLocks/>
            </p:cNvSpPr>
            <p:nvPr/>
          </p:nvSpPr>
          <p:spPr bwMode="auto">
            <a:xfrm>
              <a:off x="3908426" y="41275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8061326" y="22225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auto">
            <a:xfrm>
              <a:off x="0" y="0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3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64138" y="4687888"/>
            <a:ext cx="3786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F04E1EA-B906-491B-BE2E-04003B98313D}" type="datetime1">
              <a:rPr lang="en-US" altLang="fi-FI">
                <a:solidFill>
                  <a:srgbClr val="073E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3/25/2015</a:t>
            </a:fld>
            <a:endParaRPr lang="en-US" altLang="fi-FI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4687888"/>
            <a:ext cx="3786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fi-FI" altLang="en-US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0975" y="4687888"/>
            <a:ext cx="1162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1C41D2F-1FF1-4D5D-B9D2-74897F11393E}" type="slidenum">
              <a:rPr lang="en-US" altLang="fi-FI">
                <a:solidFill>
                  <a:srgbClr val="073E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altLang="fi-FI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8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>
          <a:solidFill>
            <a:schemeClr val="tx2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5pPr>
      <a:lvl6pPr marL="19192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6pPr>
      <a:lvl7pPr marL="23764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7pPr>
      <a:lvl8pPr marL="28336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8pPr>
      <a:lvl9pPr marL="32908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214313"/>
            <a:ext cx="78041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>
                <a:sym typeface="Helvetica Neue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1365250"/>
            <a:ext cx="780415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fi-FI" smtClean="0">
                <a:sym typeface="Helvetica Light"/>
              </a:rPr>
              <a:t>Second level</a:t>
            </a:r>
          </a:p>
          <a:p>
            <a:pPr lvl="2"/>
            <a:r>
              <a:rPr lang="en-US" altLang="fi-FI" smtClean="0">
                <a:sym typeface="Helvetica Light"/>
              </a:rPr>
              <a:t>Third level</a:t>
            </a:r>
          </a:p>
          <a:p>
            <a:pPr lvl="3"/>
            <a:r>
              <a:rPr lang="en-US" altLang="fi-FI" smtClean="0">
                <a:sym typeface="Helvetica Light"/>
              </a:rPr>
              <a:t>Fourth level</a:t>
            </a:r>
          </a:p>
          <a:p>
            <a:pPr lvl="4"/>
            <a:r>
              <a:rPr lang="en-US" altLang="fi-FI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2598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5pPr>
      <a:lvl6pPr marL="457200"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6pPr>
      <a:lvl7pPr marL="914400"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7pPr>
      <a:lvl8pPr marL="1371600"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8pPr>
      <a:lvl9pPr marL="1828800" algn="ctr" defTabSz="409575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320675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641350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963613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284288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1606550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063750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2520950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2978150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3435350" indent="-320675" algn="l" defTabSz="409575" rtl="0" eaLnBrk="0" fontAlgn="base" hangingPunct="0">
        <a:spcBef>
          <a:spcPts val="2950"/>
        </a:spcBef>
        <a:spcAft>
          <a:spcPct val="0"/>
        </a:spcAft>
        <a:buSzPct val="75000"/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3"/>
          <p:cNvSpPr>
            <a:spLocks noChangeArrowheads="1"/>
          </p:cNvSpPr>
          <p:nvPr/>
        </p:nvSpPr>
        <p:spPr bwMode="auto">
          <a:xfrm>
            <a:off x="228600" y="171450"/>
            <a:ext cx="8696325" cy="1851025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fi-FI" altLang="en-US" smtClean="0">
              <a:solidFill>
                <a:srgbClr val="FFFFFF"/>
              </a:solidFill>
            </a:endParaRPr>
          </a:p>
        </p:txBody>
      </p:sp>
      <p:grpSp>
        <p:nvGrpSpPr>
          <p:cNvPr id="1027" name="Group 15"/>
          <p:cNvGrpSpPr>
            <a:grpSpLocks/>
          </p:cNvGrpSpPr>
          <p:nvPr/>
        </p:nvGrpSpPr>
        <p:grpSpPr bwMode="auto">
          <a:xfrm>
            <a:off x="211138" y="1258888"/>
            <a:ext cx="8723312" cy="998537"/>
            <a:chOff x="0" y="0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auto">
            <a:xfrm>
              <a:off x="8715376" y="206375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0 w 2706"/>
                <a:gd name="T35" fmla="*/ 2147483647 h 640"/>
                <a:gd name="T36" fmla="*/ 2147483647 w 2706"/>
                <a:gd name="T37" fmla="*/ 2147483647 h 640"/>
                <a:gd name="T38" fmla="*/ 2147483647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0 h 640"/>
                <a:gd name="T100" fmla="*/ 2147483647 w 2706"/>
                <a:gd name="T101" fmla="*/ 0 h 6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" name="Freeform 18"/>
            <p:cNvSpPr>
              <a:spLocks/>
            </p:cNvSpPr>
            <p:nvPr/>
          </p:nvSpPr>
          <p:spPr bwMode="auto">
            <a:xfrm>
              <a:off x="3595688" y="23812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0 h 762"/>
                <a:gd name="T26" fmla="*/ 2147483647 w 5216"/>
                <a:gd name="T27" fmla="*/ 2147483647 h 762"/>
                <a:gd name="T28" fmla="*/ 2147483647 w 5216"/>
                <a:gd name="T29" fmla="*/ 2147483647 h 762"/>
                <a:gd name="T30" fmla="*/ 0 w 5216"/>
                <a:gd name="T31" fmla="*/ 2147483647 h 762"/>
                <a:gd name="T32" fmla="*/ 2147483647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Freeform 22"/>
            <p:cNvSpPr>
              <a:spLocks/>
            </p:cNvSpPr>
            <p:nvPr/>
          </p:nvSpPr>
          <p:spPr bwMode="auto">
            <a:xfrm>
              <a:off x="3908426" y="41275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8061326" y="22225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auto">
            <a:xfrm>
              <a:off x="0" y="0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fi-FI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3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64138" y="4687888"/>
            <a:ext cx="3786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F04E1EA-B906-491B-BE2E-04003B98313D}" type="datetime1">
              <a:rPr lang="en-US" altLang="fi-FI">
                <a:solidFill>
                  <a:srgbClr val="073E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3/25/2015</a:t>
            </a:fld>
            <a:endParaRPr lang="en-US" altLang="fi-FI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4687888"/>
            <a:ext cx="3786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fi-FI" altLang="en-US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0975" y="4687888"/>
            <a:ext cx="11620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F1C41D2F-1FF1-4D5D-B9D2-74897F11393E}" type="slidenum">
              <a:rPr lang="en-US" altLang="fi-FI">
                <a:solidFill>
                  <a:srgbClr val="073E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altLang="fi-FI">
              <a:solidFill>
                <a:srgbClr val="073E87"/>
              </a:solidFill>
              <a:cs typeface="Arial" pitchFamily="34" charset="0"/>
            </a:endParaRPr>
          </a:p>
        </p:txBody>
      </p:sp>
      <p:sp>
        <p:nvSpPr>
          <p:cNvPr id="103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>
          <a:solidFill>
            <a:schemeClr val="tx2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5pPr>
      <a:lvl6pPr marL="19192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6pPr>
      <a:lvl7pPr marL="23764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7pPr>
      <a:lvl8pPr marL="28336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8pPr>
      <a:lvl9pPr marL="32908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kaarina_pohja_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C95BBB-2F0A-43C5-A550-9E67BBAF8597}" type="slidenum">
              <a:rPr lang="fi-FI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Kaarina_kans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11188" y="3648074"/>
            <a:ext cx="7848600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sz="1600" dirty="0" smtClean="0">
                <a:solidFill>
                  <a:schemeClr val="bg1"/>
                </a:solidFill>
                <a:latin typeface="Verdana"/>
                <a:ea typeface="Calibri"/>
                <a:cs typeface="Times New Roman"/>
              </a:rPr>
              <a:t>Case Kaarina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sz="2800" dirty="0" smtClean="0">
                <a:solidFill>
                  <a:schemeClr val="bg1"/>
                </a:solidFill>
                <a:latin typeface="Verdana"/>
                <a:ea typeface="Calibri"/>
                <a:cs typeface="Times New Roman"/>
              </a:rPr>
              <a:t>Oppimisympäristön </a:t>
            </a:r>
            <a:r>
              <a:rPr lang="fi-FI" sz="2800" dirty="0">
                <a:solidFill>
                  <a:schemeClr val="bg1"/>
                </a:solidFill>
                <a:latin typeface="Verdana"/>
                <a:ea typeface="Calibri"/>
                <a:cs typeface="Times New Roman"/>
              </a:rPr>
              <a:t>vaikutukset oppilaan </a:t>
            </a:r>
            <a:r>
              <a:rPr lang="fi-FI" sz="2800" dirty="0" smtClean="0">
                <a:solidFill>
                  <a:schemeClr val="bg1"/>
                </a:solidFill>
                <a:latin typeface="Verdana"/>
                <a:ea typeface="Calibri"/>
                <a:cs typeface="Times New Roman"/>
              </a:rPr>
              <a:t>motivaatioon </a:t>
            </a:r>
            <a:r>
              <a:rPr lang="fi-FI" altLang="fi-FI" sz="3600" dirty="0" smtClean="0">
                <a:solidFill>
                  <a:schemeClr val="bg1"/>
                </a:solidFill>
              </a:rPr>
              <a:t/>
            </a:r>
            <a:br>
              <a:rPr lang="fi-FI" altLang="fi-FI" sz="3600" dirty="0" smtClean="0">
                <a:solidFill>
                  <a:schemeClr val="bg1"/>
                </a:solidFill>
              </a:rPr>
            </a:br>
            <a:r>
              <a:rPr lang="fi-FI" altLang="fi-FI" sz="1600" dirty="0" smtClean="0">
                <a:solidFill>
                  <a:srgbClr val="FFFFFF"/>
                </a:solidFill>
              </a:rPr>
              <a:t>Marko </a:t>
            </a:r>
            <a:r>
              <a:rPr lang="fi-FI" altLang="fi-FI" sz="1600" dirty="0" err="1" smtClean="0">
                <a:solidFill>
                  <a:srgbClr val="FFFFFF"/>
                </a:solidFill>
              </a:rPr>
              <a:t>Kuuskorpi</a:t>
            </a:r>
            <a:r>
              <a:rPr lang="fi-FI" altLang="fi-FI" sz="1600" dirty="0" smtClean="0">
                <a:solidFill>
                  <a:srgbClr val="FFFFFF"/>
                </a:solidFill>
              </a:rPr>
              <a:t> (KT)</a:t>
            </a:r>
            <a:br>
              <a:rPr lang="fi-FI" altLang="fi-FI" sz="1600" dirty="0" smtClean="0">
                <a:solidFill>
                  <a:srgbClr val="FFFFFF"/>
                </a:solidFill>
              </a:rPr>
            </a:br>
            <a:r>
              <a:rPr lang="fi-FI" altLang="fi-FI" sz="1600" dirty="0" smtClean="0">
                <a:solidFill>
                  <a:srgbClr val="FFFFFF"/>
                </a:solidFill>
              </a:rPr>
              <a:t>perusopetuksen rehtori, tutkija</a:t>
            </a:r>
            <a:endParaRPr lang="fi-FI" altLang="fi-FI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6"/>
          <p:cNvGrpSpPr/>
          <p:nvPr/>
        </p:nvGrpSpPr>
        <p:grpSpPr>
          <a:xfrm>
            <a:off x="186989" y="95251"/>
            <a:ext cx="8903967" cy="4593390"/>
            <a:chOff x="0" y="-152400"/>
            <a:chExt cx="12663419" cy="7850530"/>
          </a:xfrm>
        </p:grpSpPr>
        <p:pic>
          <p:nvPicPr>
            <p:cNvPr id="75" name="pasted-image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12472920" cy="76981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Kuva 7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-152400"/>
              <a:ext cx="12638020" cy="781243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01387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/>
          <p:cNvGrpSpPr/>
          <p:nvPr/>
        </p:nvGrpSpPr>
        <p:grpSpPr>
          <a:xfrm>
            <a:off x="106064" y="76200"/>
            <a:ext cx="9065818" cy="4546462"/>
            <a:chOff x="0" y="-152400"/>
            <a:chExt cx="12893606" cy="8091840"/>
          </a:xfrm>
        </p:grpSpPr>
        <p:pic>
          <p:nvPicPr>
            <p:cNvPr id="79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703107" cy="79394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" name="Kuva 7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-152400"/>
              <a:ext cx="12868207" cy="805374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1871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161027" y="1"/>
            <a:ext cx="8955892" cy="4752974"/>
            <a:chOff x="0" y="-152400"/>
            <a:chExt cx="12737267" cy="8200102"/>
          </a:xfrm>
        </p:grpSpPr>
        <p:pic>
          <p:nvPicPr>
            <p:cNvPr id="83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546768" cy="78601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" name="Kuva 8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399" y="-152400"/>
              <a:ext cx="12711868" cy="82001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763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8" y="1704975"/>
            <a:ext cx="7408333" cy="3019425"/>
          </a:xfrm>
        </p:spPr>
        <p:txBody>
          <a:bodyPr>
            <a:normAutofit/>
          </a:bodyPr>
          <a:lstStyle/>
          <a:p>
            <a:r>
              <a:rPr lang="fi-FI" sz="2800" dirty="0" smtClean="0"/>
              <a:t>Opettajien ICT-taitojen kehittyminen</a:t>
            </a:r>
          </a:p>
          <a:p>
            <a:r>
              <a:rPr lang="fi-FI" sz="2800" dirty="0" smtClean="0"/>
              <a:t>Opettajien pedagogisten valintojen muutos</a:t>
            </a:r>
          </a:p>
          <a:p>
            <a:r>
              <a:rPr lang="fi-FI" sz="2800" dirty="0" smtClean="0"/>
              <a:t>Oppilaiden oppimismotivaation muutos</a:t>
            </a:r>
          </a:p>
          <a:p>
            <a:r>
              <a:rPr lang="fi-FI" sz="2800" dirty="0" smtClean="0"/>
              <a:t>Oppilaiden koulumenestyksen muutos</a:t>
            </a:r>
          </a:p>
          <a:p>
            <a:r>
              <a:rPr lang="fi-FI" sz="2800" dirty="0" smtClean="0"/>
              <a:t>Teknologia mielenterveyden tukena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Tutkimus- ja kehittämiskohteet Kaarinassa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9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42680" y="2006600"/>
            <a:ext cx="8486357" cy="2588022"/>
          </a:xfrm>
        </p:spPr>
        <p:txBody>
          <a:bodyPr/>
          <a:lstStyle/>
          <a:p>
            <a:r>
              <a:rPr lang="fi-FI" dirty="0" smtClean="0"/>
              <a:t>Opiskelumotivaatio kasvaa (</a:t>
            </a:r>
            <a:r>
              <a:rPr lang="fi-FI" dirty="0" err="1" smtClean="0"/>
              <a:t>Kinash</a:t>
            </a:r>
            <a:r>
              <a:rPr lang="fi-FI" dirty="0" smtClean="0"/>
              <a:t>, </a:t>
            </a:r>
            <a:r>
              <a:rPr lang="fi-FI" dirty="0" err="1" smtClean="0"/>
              <a:t>Brand</a:t>
            </a:r>
            <a:r>
              <a:rPr lang="fi-FI" dirty="0" smtClean="0"/>
              <a:t> &amp; </a:t>
            </a:r>
            <a:r>
              <a:rPr lang="fi-FI" dirty="0" err="1" smtClean="0"/>
              <a:t>Mathew</a:t>
            </a:r>
            <a:r>
              <a:rPr lang="fi-FI" dirty="0" smtClean="0"/>
              <a:t> (2012), </a:t>
            </a:r>
            <a:r>
              <a:rPr lang="fi-FI" dirty="0" err="1" smtClean="0"/>
              <a:t>Angst</a:t>
            </a:r>
            <a:r>
              <a:rPr lang="fi-FI" dirty="0" smtClean="0"/>
              <a:t> &amp; Malinowski (2010)</a:t>
            </a:r>
          </a:p>
          <a:p>
            <a:r>
              <a:rPr lang="fi-FI" dirty="0" smtClean="0"/>
              <a:t>Opetusmenetelmät uudistuvat, opiskelijat sitoutuvat paremmin, kotitehtävien suorittaminen parantuu, TVT- osaaminen kehittyy (</a:t>
            </a:r>
            <a:r>
              <a:rPr lang="fi-FI" dirty="0" err="1" smtClean="0"/>
              <a:t>Chou</a:t>
            </a:r>
            <a:r>
              <a:rPr lang="fi-FI" dirty="0" smtClean="0"/>
              <a:t>, </a:t>
            </a:r>
            <a:r>
              <a:rPr lang="fi-FI" dirty="0" err="1" smtClean="0"/>
              <a:t>Block</a:t>
            </a:r>
            <a:r>
              <a:rPr lang="fi-FI" dirty="0" smtClean="0"/>
              <a:t> &amp; </a:t>
            </a:r>
            <a:r>
              <a:rPr lang="fi-FI" dirty="0" err="1" smtClean="0"/>
              <a:t>Jensen</a:t>
            </a:r>
            <a:r>
              <a:rPr lang="fi-FI" dirty="0" smtClean="0"/>
              <a:t>, 2012)</a:t>
            </a:r>
          </a:p>
          <a:p>
            <a:r>
              <a:rPr lang="fi-FI" dirty="0" smtClean="0"/>
              <a:t>Luku- ja kirjoitustaito paranee (</a:t>
            </a:r>
            <a:r>
              <a:rPr lang="fi-FI" dirty="0" err="1" smtClean="0"/>
              <a:t>Bebell</a:t>
            </a:r>
            <a:r>
              <a:rPr lang="fi-FI" dirty="0" smtClean="0"/>
              <a:t>, </a:t>
            </a:r>
            <a:r>
              <a:rPr lang="fi-FI" dirty="0" err="1" smtClean="0"/>
              <a:t>Dorris</a:t>
            </a:r>
            <a:r>
              <a:rPr lang="fi-FI" dirty="0" smtClean="0"/>
              <a:t> &amp; </a:t>
            </a:r>
            <a:r>
              <a:rPr lang="fi-FI" dirty="0" err="1" smtClean="0"/>
              <a:t>Muir</a:t>
            </a:r>
            <a:r>
              <a:rPr lang="fi-FI" dirty="0" smtClean="0"/>
              <a:t>, 2012)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Teknologian vaikutuksia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2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1500" y="2006600"/>
            <a:ext cx="8115300" cy="2588022"/>
          </a:xfrm>
        </p:spPr>
        <p:txBody>
          <a:bodyPr>
            <a:normAutofit/>
          </a:bodyPr>
          <a:lstStyle/>
          <a:p>
            <a:r>
              <a:rPr lang="fi-FI" sz="2200" dirty="0" smtClean="0"/>
              <a:t>Teknologian käytöllä positiivinen vaikutus oppimistuloksiin (mm. Taylor et al. 2007; </a:t>
            </a:r>
            <a:r>
              <a:rPr lang="fi-FI" sz="2200" dirty="0" err="1" smtClean="0"/>
              <a:t>Chandra</a:t>
            </a:r>
            <a:r>
              <a:rPr lang="fi-FI" sz="2200" dirty="0" smtClean="0"/>
              <a:t> &amp;Lloyd 2008; U.S. </a:t>
            </a:r>
            <a:r>
              <a:rPr lang="fi-FI" sz="2200" dirty="0" err="1" smtClean="0"/>
              <a:t>Dep</a:t>
            </a:r>
            <a:r>
              <a:rPr lang="fi-FI" sz="2200" dirty="0" smtClean="0"/>
              <a:t>. Of Ed. 2009)</a:t>
            </a:r>
          </a:p>
          <a:p>
            <a:r>
              <a:rPr lang="fi-FI" sz="2200" dirty="0" smtClean="0"/>
              <a:t>UK: </a:t>
            </a:r>
            <a:r>
              <a:rPr lang="fi-FI" sz="2200" dirty="0" err="1" smtClean="0"/>
              <a:t>Becta</a:t>
            </a:r>
            <a:r>
              <a:rPr lang="fi-FI" sz="2200" dirty="0" smtClean="0"/>
              <a:t> </a:t>
            </a:r>
            <a:r>
              <a:rPr lang="fi-FI" sz="2200" dirty="0" err="1" smtClean="0"/>
              <a:t>Impact</a:t>
            </a:r>
            <a:r>
              <a:rPr lang="fi-FI" sz="2200" dirty="0" smtClean="0"/>
              <a:t> 2 –tutkimus (Harrison et al. 2003): teknologian käytöllä positiivinen vaikutus oppimistuloksiin</a:t>
            </a:r>
          </a:p>
          <a:p>
            <a:r>
              <a:rPr lang="fi-FI" sz="2200" dirty="0" err="1" smtClean="0"/>
              <a:t>TVT:n</a:t>
            </a:r>
            <a:r>
              <a:rPr lang="fi-FI" sz="2200" dirty="0" smtClean="0"/>
              <a:t> kotikäytöllä </a:t>
            </a:r>
            <a:r>
              <a:rPr lang="fi-FI" sz="2200" dirty="0" err="1" smtClean="0"/>
              <a:t>posit</a:t>
            </a:r>
            <a:r>
              <a:rPr lang="fi-FI" sz="2200" dirty="0" smtClean="0"/>
              <a:t>. vaikutus oppimistuloksiin (Valentine et al. 2005)</a:t>
            </a:r>
            <a:endParaRPr lang="fi-FI" sz="2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Teknologian vaikutus oppimiseen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50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Motivaatiotutkimus Kaarinassa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5" y="1848114"/>
            <a:ext cx="4206562" cy="2585466"/>
          </a:xfrm>
        </p:spPr>
        <p:txBody>
          <a:bodyPr>
            <a:normAutofit/>
          </a:bodyPr>
          <a:lstStyle/>
          <a:p>
            <a:r>
              <a:rPr lang="fi-FI" dirty="0" smtClean="0"/>
              <a:t>Yleinen oppimismotivaatio</a:t>
            </a:r>
          </a:p>
          <a:p>
            <a:r>
              <a:rPr lang="fi-FI" dirty="0" smtClean="0"/>
              <a:t>Ainekohtainen motivaatio: englanti, historia, kemia, matematiikka ja maantieto</a:t>
            </a:r>
          </a:p>
          <a:p>
            <a:r>
              <a:rPr lang="fi-FI" dirty="0" smtClean="0"/>
              <a:t>Oppimateriaalin ja tilojen yhteys motivaatioon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4645152" y="1888434"/>
            <a:ext cx="4193964" cy="258546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7. </a:t>
            </a:r>
            <a:r>
              <a:rPr lang="fi-FI" dirty="0" err="1" smtClean="0"/>
              <a:t>lk:n</a:t>
            </a:r>
            <a:r>
              <a:rPr lang="fi-FI" dirty="0" smtClean="0"/>
              <a:t> 93 oppilasta pitkittäis-tutkimuksena vuosina 2013- 2016</a:t>
            </a:r>
          </a:p>
          <a:p>
            <a:r>
              <a:rPr lang="fi-FI" dirty="0" smtClean="0"/>
              <a:t>7. </a:t>
            </a:r>
            <a:r>
              <a:rPr lang="fi-FI" dirty="0" err="1" smtClean="0"/>
              <a:t>lk:n</a:t>
            </a:r>
            <a:r>
              <a:rPr lang="fi-FI" dirty="0" smtClean="0"/>
              <a:t> n. 200 oppilasta lukuvuonna 2014-2015</a:t>
            </a:r>
          </a:p>
          <a:p>
            <a:r>
              <a:rPr lang="fi-FI" dirty="0" smtClean="0"/>
              <a:t>4-6 luokkien n. 50 oppilasta lukuvuonna 2013-2014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40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Motivaatiotutkimuksen keskiössä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905000"/>
            <a:ext cx="7727765" cy="2647950"/>
          </a:xfrm>
        </p:spPr>
        <p:txBody>
          <a:bodyPr>
            <a:normAutofit/>
          </a:bodyPr>
          <a:lstStyle/>
          <a:p>
            <a:r>
              <a:rPr lang="fi-FI" sz="2800" dirty="0"/>
              <a:t>Oppimismotivaatio</a:t>
            </a:r>
            <a:r>
              <a:rPr lang="fi-FI" dirty="0"/>
              <a:t> = tapahtumakulku, jossa oppilas ennakoi osaamisvalmiutensa ja arvioi toiminnan päättyessä osaamisensa tuloksellisuuden</a:t>
            </a:r>
          </a:p>
          <a:p>
            <a:r>
              <a:rPr lang="fi-FI" sz="2800" dirty="0" err="1" smtClean="0"/>
              <a:t>Minäpystyvyys</a:t>
            </a:r>
            <a:r>
              <a:rPr lang="fi-FI" dirty="0" smtClean="0"/>
              <a:t> = luottamus suorittaa tehtävä tai aikaansaada haluttu toiminta (yksilön kokemus suoritustilanteissa)</a:t>
            </a:r>
          </a:p>
        </p:txBody>
      </p:sp>
    </p:spTree>
    <p:extLst>
      <p:ext uri="{BB962C8B-B14F-4D97-AF65-F5344CB8AC3E}">
        <p14:creationId xmlns:p14="http://schemas.microsoft.com/office/powerpoint/2010/main" val="14733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Mittarina CAIMI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4"/>
            <a:ext cx="7727765" cy="2585466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Children's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Intrinsic</a:t>
            </a:r>
            <a:r>
              <a:rPr lang="fi-FI" dirty="0"/>
              <a:t> </a:t>
            </a:r>
            <a:r>
              <a:rPr lang="fi-FI" dirty="0" err="1"/>
              <a:t>Motivation</a:t>
            </a:r>
            <a:r>
              <a:rPr lang="fi-FI" dirty="0"/>
              <a:t> Inventory -</a:t>
            </a:r>
            <a:r>
              <a:rPr lang="fi-FI" dirty="0" smtClean="0"/>
              <a:t>testiä. </a:t>
            </a:r>
            <a:r>
              <a:rPr lang="fi-FI" dirty="0"/>
              <a:t>(Gottfried, 1986</a:t>
            </a:r>
            <a:r>
              <a:rPr lang="fi-FI" dirty="0" smtClean="0"/>
              <a:t>)</a:t>
            </a:r>
          </a:p>
          <a:p>
            <a:r>
              <a:rPr lang="fi-FI" dirty="0" smtClean="0"/>
              <a:t>Yleinen oppimismotivaatio (18 kysymystä)</a:t>
            </a:r>
          </a:p>
          <a:p>
            <a:r>
              <a:rPr lang="fi-FI" dirty="0" smtClean="0"/>
              <a:t>Ainekohtainen motivaatio: englanti, historia, kemia, matematiikka ja maantieto (26 kysymystä)</a:t>
            </a:r>
          </a:p>
          <a:p>
            <a:r>
              <a:rPr lang="fi-FI" dirty="0" smtClean="0"/>
              <a:t>Yhteensä </a:t>
            </a:r>
            <a:r>
              <a:rPr lang="fi-FI" dirty="0"/>
              <a:t>kysymyksiä oli 122. Kysymyksiin vastattiin viisiportaisella </a:t>
            </a:r>
            <a:r>
              <a:rPr lang="fi-FI" dirty="0" err="1"/>
              <a:t>Likert-asteikolla</a:t>
            </a:r>
            <a:r>
              <a:rPr lang="fi-FI" dirty="0"/>
              <a:t>. 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9226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Mittarina </a:t>
            </a:r>
            <a:r>
              <a:rPr lang="fi-FI" dirty="0" err="1" smtClean="0"/>
              <a:t>GsES</a:t>
            </a:r>
            <a:r>
              <a:rPr lang="fi-FI" dirty="0" smtClean="0"/>
              <a:t> -asteikko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4"/>
            <a:ext cx="7727765" cy="2585466"/>
          </a:xfrm>
        </p:spPr>
        <p:txBody>
          <a:bodyPr>
            <a:normAutofit/>
          </a:bodyPr>
          <a:lstStyle/>
          <a:p>
            <a:r>
              <a:rPr lang="fi-FI" dirty="0" smtClean="0"/>
              <a:t>General </a:t>
            </a:r>
            <a:r>
              <a:rPr lang="fi-FI" dirty="0" err="1" smtClean="0"/>
              <a:t>self-Efficacy</a:t>
            </a:r>
            <a:r>
              <a:rPr lang="fi-FI" dirty="0" smtClean="0"/>
              <a:t> </a:t>
            </a:r>
            <a:r>
              <a:rPr lang="fi-FI" dirty="0" err="1" smtClean="0"/>
              <a:t>Scale</a:t>
            </a:r>
            <a:r>
              <a:rPr lang="fi-FI" dirty="0" smtClean="0"/>
              <a:t> –asteikko (</a:t>
            </a:r>
            <a:r>
              <a:rPr lang="fi-FI" dirty="0" err="1" smtClean="0"/>
              <a:t>Schwarzer</a:t>
            </a:r>
            <a:r>
              <a:rPr lang="fi-FI" dirty="0" smtClean="0"/>
              <a:t> &amp; Jerusalem, 1995) </a:t>
            </a:r>
          </a:p>
          <a:p>
            <a:r>
              <a:rPr lang="fi-FI" dirty="0" smtClean="0"/>
              <a:t>Asteikkokysymykset (10 kysymystä)</a:t>
            </a:r>
          </a:p>
          <a:p>
            <a:r>
              <a:rPr lang="fi-FI" dirty="0" smtClean="0"/>
              <a:t>Vastaukset neliportaisella </a:t>
            </a:r>
            <a:r>
              <a:rPr lang="fi-FI" dirty="0" err="1" smtClean="0"/>
              <a:t>Likert</a:t>
            </a:r>
            <a:r>
              <a:rPr lang="fi-FI" dirty="0" smtClean="0"/>
              <a:t> -asteikolla</a:t>
            </a:r>
          </a:p>
          <a:p>
            <a:r>
              <a:rPr lang="fi-FI" dirty="0" smtClean="0"/>
              <a:t>Asteikko käytössä yli tuhannessa raportoidussa tieteellisessä tutkimuksessa (</a:t>
            </a:r>
            <a:r>
              <a:rPr lang="fi-FI" dirty="0" err="1" smtClean="0"/>
              <a:t>Sholz</a:t>
            </a:r>
            <a:r>
              <a:rPr lang="fi-FI" dirty="0" smtClean="0"/>
              <a:t> &amp; al. 2002)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903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600" dirty="0" smtClean="0">
                <a:solidFill>
                  <a:schemeClr val="bg1"/>
                </a:solidFill>
                <a:latin typeface="Verdana" pitchFamily="34" charset="0"/>
              </a:rPr>
              <a:t>Tiivistäen</a:t>
            </a:r>
            <a:endParaRPr lang="fi-FI" altLang="fi-FI" sz="3600" dirty="0" smtClean="0">
              <a:solidFill>
                <a:srgbClr val="006FB7"/>
              </a:solidFill>
              <a:latin typeface="Verdana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67685"/>
            <a:ext cx="8039100" cy="19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Motivaatiotutkimus Kaarinassa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905000"/>
            <a:ext cx="7727765" cy="2647950"/>
          </a:xfrm>
        </p:spPr>
        <p:txBody>
          <a:bodyPr>
            <a:normAutofit/>
          </a:bodyPr>
          <a:lstStyle/>
          <a:p>
            <a:r>
              <a:rPr lang="fi-FI" dirty="0" smtClean="0"/>
              <a:t>Tutkimusaineisto koostuu Piikkiön yhtenäiskoulun 7.lk:n 93 oppilaasta (lukuvuoden 2013-2016 alussa ja lopussa)</a:t>
            </a:r>
          </a:p>
          <a:p>
            <a:r>
              <a:rPr lang="fi-FI" dirty="0"/>
              <a:t>Oppilaiden ikäjakautuma lähtömittauksen aikaan oli 12–14 vuotta, valtaosan ollessa 13-vuotiaita. Poikia oli 46 %  (43 oppilasta) ja tyttöjä  54 % (50).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215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53745"/>
            <a:ext cx="8229600" cy="107022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Motivaatio- ja </a:t>
            </a:r>
            <a:r>
              <a:rPr lang="fi-FI" dirty="0" err="1" smtClean="0"/>
              <a:t>itsepystyvyystutkimus</a:t>
            </a:r>
            <a:r>
              <a:rPr lang="fi-FI" dirty="0" smtClean="0"/>
              <a:t> Kaarinassa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905000"/>
            <a:ext cx="7727765" cy="2647950"/>
          </a:xfrm>
        </p:spPr>
        <p:txBody>
          <a:bodyPr>
            <a:normAutofit/>
          </a:bodyPr>
          <a:lstStyle/>
          <a:p>
            <a:r>
              <a:rPr lang="fi-FI" dirty="0" smtClean="0"/>
              <a:t>Tutkimusaineisto koostuu Piispanlähteen ja Kotimäen yhtenäiskoulujen 7.lk 193 oppilaasta (lukuvuoden 2014-2015 alussa ja lopussa)</a:t>
            </a:r>
          </a:p>
          <a:p>
            <a:r>
              <a:rPr lang="fi-FI" dirty="0"/>
              <a:t>Oppilaiden ikäjakautuma lähtömittauksen aikaan oli 12–14 vuotta, valtaosan ollessa 13-vuotiaita. Poikia oli </a:t>
            </a:r>
            <a:r>
              <a:rPr lang="fi-FI" dirty="0" smtClean="0"/>
              <a:t>53 </a:t>
            </a:r>
            <a:r>
              <a:rPr lang="fi-FI" dirty="0"/>
              <a:t>%  </a:t>
            </a:r>
            <a:r>
              <a:rPr lang="fi-FI" dirty="0" smtClean="0"/>
              <a:t>(103 </a:t>
            </a:r>
            <a:r>
              <a:rPr lang="fi-FI" dirty="0"/>
              <a:t>oppilasta) ja tyttöjä  </a:t>
            </a:r>
            <a:r>
              <a:rPr lang="fi-FI" dirty="0" smtClean="0"/>
              <a:t>47 </a:t>
            </a:r>
            <a:r>
              <a:rPr lang="fi-FI" dirty="0"/>
              <a:t>% </a:t>
            </a:r>
            <a:r>
              <a:rPr lang="fi-FI" dirty="0" smtClean="0"/>
              <a:t>(90</a:t>
            </a:r>
            <a:r>
              <a:rPr lang="fi-FI" dirty="0"/>
              <a:t>).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684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88417"/>
            <a:ext cx="8229600" cy="939546"/>
          </a:xfrm>
        </p:spPr>
        <p:txBody>
          <a:bodyPr>
            <a:normAutofit/>
          </a:bodyPr>
          <a:lstStyle/>
          <a:p>
            <a:r>
              <a:rPr lang="fi-FI" dirty="0" smtClean="0"/>
              <a:t>Aineiston analysoinnista </a:t>
            </a:r>
            <a:r>
              <a:rPr lang="fi-FI" sz="2000" dirty="0" smtClean="0"/>
              <a:t>(motivaatio)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3"/>
            <a:ext cx="7727765" cy="288581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</a:t>
            </a:r>
            <a:r>
              <a:rPr lang="fi-FI" dirty="0" smtClean="0"/>
              <a:t>uloksista muodostetaan </a:t>
            </a:r>
            <a:r>
              <a:rPr lang="fi-FI" dirty="0"/>
              <a:t>kuusi summamuuttujaa ja kuusi keskiarvomuuttujaa: yleinen oppimismotivaatio ja viisi oppiainekohtaista </a:t>
            </a:r>
            <a:r>
              <a:rPr lang="fi-FI" dirty="0" smtClean="0"/>
              <a:t>muuttujaa.</a:t>
            </a:r>
          </a:p>
          <a:p>
            <a:r>
              <a:rPr lang="fi-FI" dirty="0" smtClean="0"/>
              <a:t>Ns. motivaatioryhmät muodostetaan </a:t>
            </a:r>
            <a:r>
              <a:rPr lang="fi-FI" dirty="0"/>
              <a:t>syksyn </a:t>
            </a:r>
            <a:r>
              <a:rPr lang="fi-FI" dirty="0" err="1"/>
              <a:t>CAIMI:n</a:t>
            </a:r>
            <a:r>
              <a:rPr lang="fi-FI" dirty="0"/>
              <a:t> yleisen oppimismotivaation keskiarvomuuttujasta</a:t>
            </a:r>
            <a:r>
              <a:rPr lang="fi-FI" dirty="0" smtClean="0"/>
              <a:t>.</a:t>
            </a:r>
          </a:p>
          <a:p>
            <a:r>
              <a:rPr lang="fi-FI" dirty="0"/>
              <a:t>Vähemmän motivoituneiden ryhmään </a:t>
            </a:r>
            <a:r>
              <a:rPr lang="fi-FI" dirty="0" smtClean="0"/>
              <a:t>luokitellaan </a:t>
            </a:r>
            <a:r>
              <a:rPr lang="fi-FI" dirty="0"/>
              <a:t>oppilaat, joiden keskiarvo oli korkeintaan 3,55 (n=45, 48%) ja voimakkaammin motivoituneiden ryhmään, jos keskiarvo oli vähintään 3,55 (n=48, 52 %). 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365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88417"/>
            <a:ext cx="8229600" cy="939546"/>
          </a:xfrm>
        </p:spPr>
        <p:txBody>
          <a:bodyPr>
            <a:normAutofit/>
          </a:bodyPr>
          <a:lstStyle/>
          <a:p>
            <a:r>
              <a:rPr lang="fi-FI" dirty="0" smtClean="0"/>
              <a:t>Aineiston analysoinnista </a:t>
            </a:r>
            <a:r>
              <a:rPr lang="fi-FI" sz="2000" dirty="0" smtClean="0"/>
              <a:t>(</a:t>
            </a:r>
            <a:r>
              <a:rPr lang="fi-FI" sz="2000" dirty="0" err="1" smtClean="0"/>
              <a:t>itsepystyvyys</a:t>
            </a:r>
            <a:r>
              <a:rPr lang="fi-FI" sz="2000" dirty="0" smtClean="0"/>
              <a:t>)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3"/>
            <a:ext cx="7727765" cy="2885811"/>
          </a:xfrm>
        </p:spPr>
        <p:txBody>
          <a:bodyPr>
            <a:normAutofit/>
          </a:bodyPr>
          <a:lstStyle/>
          <a:p>
            <a:r>
              <a:rPr lang="fi-FI" dirty="0"/>
              <a:t>T</a:t>
            </a:r>
            <a:r>
              <a:rPr lang="fi-FI" dirty="0" smtClean="0"/>
              <a:t>uloksista muodostetaan yksi keskiarvomuuttuja.</a:t>
            </a:r>
          </a:p>
          <a:p>
            <a:r>
              <a:rPr lang="fi-FI" dirty="0" smtClean="0"/>
              <a:t>Vastaukset käännettiin niin, että korkeampi arvo vastaa voimakkaampana </a:t>
            </a:r>
            <a:r>
              <a:rPr lang="fi-FI" dirty="0" err="1" smtClean="0"/>
              <a:t>itsepystyvyyden</a:t>
            </a:r>
            <a:r>
              <a:rPr lang="fi-FI" dirty="0" smtClean="0"/>
              <a:t> kokemusta.</a:t>
            </a:r>
          </a:p>
          <a:p>
            <a:r>
              <a:rPr lang="fi-FI" dirty="0" smtClean="0"/>
              <a:t>Keskiarvomuuttujan asteikko oli 1-4, jossa 2,5 kuvaa keskitasoista pystyvyyden tunnetta. 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624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Keskeisiä tuloksia </a:t>
            </a:r>
            <a:r>
              <a:rPr lang="fi-FI" sz="1800" dirty="0" smtClean="0"/>
              <a:t>(Piikkiön 7.lk)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3"/>
            <a:ext cx="7727765" cy="288581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Yleinen oppimismotivaatio pysyi lähes samalla tasolla lukuvuoden ajan. Keskiarvo laski tasosta 3,55 tasoon 3,47, mutta muutos ei ollut tilastollisesti </a:t>
            </a:r>
            <a:r>
              <a:rPr lang="fi-FI" dirty="0" smtClean="0"/>
              <a:t>merkitsevä  </a:t>
            </a:r>
          </a:p>
          <a:p>
            <a:r>
              <a:rPr lang="fi-FI" dirty="0"/>
              <a:t>M</a:t>
            </a:r>
            <a:r>
              <a:rPr lang="fi-FI" dirty="0" smtClean="0"/>
              <a:t>atalammalla </a:t>
            </a:r>
            <a:r>
              <a:rPr lang="fi-FI" dirty="0"/>
              <a:t>yleisellä oppimismotivaatiolla aloittaneiden ryhmän yleisen motivaation keskiarvo nousi </a:t>
            </a:r>
            <a:r>
              <a:rPr lang="fi-FI" dirty="0" smtClean="0"/>
              <a:t>0,02 ja lähtötasoltaan </a:t>
            </a:r>
            <a:r>
              <a:rPr lang="fi-FI" dirty="0"/>
              <a:t>korkeamman yleisen motivaation ryhmän keskiarvo laski 0,18, </a:t>
            </a:r>
            <a:r>
              <a:rPr lang="fi-FI" dirty="0" smtClean="0"/>
              <a:t>(tilastollisesti merkitsevä)</a:t>
            </a:r>
          </a:p>
          <a:p>
            <a:r>
              <a:rPr lang="fi-FI" dirty="0" smtClean="0"/>
              <a:t>Kehitys vastaava myös ainekohtaisesti mm. matematiikan ja englannin oppimismotivaation osalta (tilastollisesti merkitsevä)</a:t>
            </a:r>
          </a:p>
        </p:txBody>
      </p:sp>
    </p:spTree>
    <p:extLst>
      <p:ext uri="{BB962C8B-B14F-4D97-AF65-F5344CB8AC3E}">
        <p14:creationId xmlns:p14="http://schemas.microsoft.com/office/powerpoint/2010/main" val="17719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Mielenkiintoisia yksityiskohtia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3"/>
            <a:ext cx="7727765" cy="2885811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Vaikka </a:t>
            </a:r>
            <a:r>
              <a:rPr lang="fi-FI" dirty="0"/>
              <a:t>sukupuoli ei ollut yhteydessä yleiseen oppimismotivaatioon syksyllä, tyttöjen ja poikien motivaatio erosi tietyissä oppiaineissa. Poikien motivaatio matematiikan opiskeluun oli vahva ja selvästi tyttöjä suurempi (pojat ka. 3,70, tytöt ka. 3,35, p&lt;.01</a:t>
            </a:r>
            <a:r>
              <a:rPr lang="fi-FI" dirty="0" smtClean="0"/>
              <a:t>)</a:t>
            </a:r>
          </a:p>
          <a:p>
            <a:r>
              <a:rPr lang="fi-FI" dirty="0" smtClean="0"/>
              <a:t>Ainoastaan </a:t>
            </a:r>
            <a:r>
              <a:rPr lang="fi-FI" dirty="0"/>
              <a:t>englannin oppimismotivaatiossa tapahtui tilastollisesti merkitsevästi erisuuntainen muutos tytöillä ja pojilla (p&lt;.05). Tyttöjen motivaation keskiarvo kohosi syksystä (3,80) kevääseen (3,92). Samaan aikaan poikien motivaatio laski syksystä (3,84) kevääseen (3,73). </a:t>
            </a:r>
            <a:endParaRPr lang="fi-FI" dirty="0" smtClean="0"/>
          </a:p>
          <a:p>
            <a:r>
              <a:rPr lang="fi-FI" dirty="0" smtClean="0"/>
              <a:t>Yleinen </a:t>
            </a:r>
            <a:r>
              <a:rPr lang="fi-FI" dirty="0"/>
              <a:t>oppimismotivaatio ei ollut yhteydessä oppilaan tietoteknisiin taitoihin eikä myöskään näiden taitojen kehittymiseen kouluvuoden kuluessa</a:t>
            </a:r>
          </a:p>
          <a:p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186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Keskeisiä tuloksia </a:t>
            </a:r>
            <a:r>
              <a:rPr lang="fi-FI" sz="1800" dirty="0" smtClean="0"/>
              <a:t>(Kaarina 7.lk)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3"/>
            <a:ext cx="7727765" cy="288581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Yleinen </a:t>
            </a:r>
            <a:r>
              <a:rPr lang="fi-FI" dirty="0" smtClean="0"/>
              <a:t>oppimismotivaatio (ka. 3,5) ja innostuneisuus (68% arvosana 9-10)  teknologiaa kohtaan korkealla erityisesti pojilla  </a:t>
            </a:r>
          </a:p>
          <a:p>
            <a:r>
              <a:rPr lang="fi-FI" dirty="0" err="1" smtClean="0"/>
              <a:t>Itsepystyvyys</a:t>
            </a:r>
            <a:r>
              <a:rPr lang="fi-FI" dirty="0" smtClean="0"/>
              <a:t> korreloi erityisesti kysymyksissä, joissa mitattiin laitteen hyötyä opiskelussa (r=0,32, P&lt;.01) ja laitteen käyttöönoton tärkeyttä (r=0,15, p&lt;.05)</a:t>
            </a:r>
          </a:p>
          <a:p>
            <a:r>
              <a:rPr lang="fi-FI" dirty="0" err="1" smtClean="0"/>
              <a:t>Itsepystyvyys</a:t>
            </a:r>
            <a:r>
              <a:rPr lang="fi-FI" dirty="0" smtClean="0"/>
              <a:t> oli tilastollisesti erittäin merkitsevän tasoisesti yhteydessä kaikkiin motivaatiomuuttujiin (</a:t>
            </a:r>
            <a:r>
              <a:rPr lang="fi-FI" dirty="0" err="1" smtClean="0"/>
              <a:t>yleinen-</a:t>
            </a:r>
            <a:r>
              <a:rPr lang="fi-FI" dirty="0" smtClean="0"/>
              <a:t> ja </a:t>
            </a:r>
            <a:r>
              <a:rPr lang="fi-FI" dirty="0" err="1" smtClean="0"/>
              <a:t>aineittainen</a:t>
            </a:r>
            <a:r>
              <a:rPr lang="fi-FI" dirty="0" smtClean="0"/>
              <a:t>). Motivaatio oli sitä korkeampi, mitä vahvempi tunne oppilaalla oli omasta pystyvyydestä. </a:t>
            </a:r>
          </a:p>
        </p:txBody>
      </p:sp>
    </p:spTree>
    <p:extLst>
      <p:ext uri="{BB962C8B-B14F-4D97-AF65-F5344CB8AC3E}">
        <p14:creationId xmlns:p14="http://schemas.microsoft.com/office/powerpoint/2010/main" val="1126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Johtopäätöksiä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292284" y="1848113"/>
            <a:ext cx="7727765" cy="288581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Erityisen haasteellinen ryhmä on yläkouluikäiset nuoret, joiden kouluun liittyvä hyvinvointi, koulumenestys ja motivaatio ovat keskimääräistä alhaisempia (ks. </a:t>
            </a:r>
            <a:r>
              <a:rPr lang="fi-FI" dirty="0" err="1"/>
              <a:t>Tuominen-Soini</a:t>
            </a:r>
            <a:r>
              <a:rPr lang="fi-FI" dirty="0"/>
              <a:t> 2014, 555-556</a:t>
            </a:r>
            <a:r>
              <a:rPr lang="fi-FI" dirty="0" smtClean="0"/>
              <a:t>).</a:t>
            </a:r>
          </a:p>
          <a:p>
            <a:r>
              <a:rPr lang="fi-FI" dirty="0"/>
              <a:t>T</a:t>
            </a:r>
            <a:r>
              <a:rPr lang="fi-FI" dirty="0" smtClean="0"/>
              <a:t>utkimuksessa </a:t>
            </a:r>
            <a:r>
              <a:rPr lang="fi-FI" dirty="0"/>
              <a:t>saadut tulokset oppimismotivaation muuttumattomuuden suhteen (tai vähäisen laskun osalta) voidaan tulkita tilastollisestikin hyväksi uutiseksi</a:t>
            </a:r>
            <a:r>
              <a:rPr lang="fi-FI" dirty="0" smtClean="0"/>
              <a:t>.</a:t>
            </a:r>
          </a:p>
          <a:p>
            <a:r>
              <a:rPr lang="fi-FI" dirty="0"/>
              <a:t>O</a:t>
            </a:r>
            <a:r>
              <a:rPr lang="fi-FI" dirty="0" smtClean="0"/>
              <a:t>petusteknologialla </a:t>
            </a:r>
            <a:r>
              <a:rPr lang="fi-FI" dirty="0"/>
              <a:t>edesautetaan myös tasa-arvon näkökulmasta lähtötilanteeltaan heikommassa asemassa olevien oppilaiden </a:t>
            </a:r>
            <a:r>
              <a:rPr lang="fi-FI" dirty="0" smtClean="0"/>
              <a:t>opiskelumahdollisuuksia (alhainen motivaatio, pojat).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08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 dirty="0" smtClean="0"/>
              <a:t>Uuteen oppimisympäristöön</a:t>
            </a:r>
            <a:endParaRPr lang="fi-FI" altLang="fi-FI" sz="3600" dirty="0" smtClean="0">
              <a:solidFill>
                <a:srgbClr val="006FB7"/>
              </a:solidFill>
              <a:latin typeface="Verdan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8400" y="4517232"/>
            <a:ext cx="2160588" cy="2714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600" dirty="0" smtClean="0">
                <a:solidFill>
                  <a:srgbClr val="006FB7"/>
                </a:solidFill>
                <a:latin typeface="Verdana" pitchFamily="34" charset="0"/>
              </a:rPr>
              <a:t>Kuuskorpi,2012</a:t>
            </a:r>
          </a:p>
        </p:txBody>
      </p:sp>
      <p:pic>
        <p:nvPicPr>
          <p:cNvPr id="35845" name="Picture 5" descr="oppimisympäristö_kaavio_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4519"/>
            <a:ext cx="849788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96975"/>
            <a:ext cx="3560762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" y="265113"/>
            <a:ext cx="8229600" cy="857250"/>
          </a:xfrm>
        </p:spPr>
        <p:txBody>
          <a:bodyPr/>
          <a:lstStyle/>
          <a:p>
            <a:pPr eaLnBrk="1" hangingPunct="1"/>
            <a:r>
              <a:rPr lang="fi-FI" altLang="en-US" sz="3600" dirty="0" smtClean="0"/>
              <a:t>Tulevaisuuden oppimisympäristö?</a:t>
            </a:r>
          </a:p>
        </p:txBody>
      </p:sp>
      <p:pic>
        <p:nvPicPr>
          <p:cNvPr id="27652" name="Picture 3" descr="Lintulammen_koulu_luova_luokka_0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113" y="1928813"/>
            <a:ext cx="5881687" cy="2938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4" descr="Chairik_Klik_230310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724150"/>
            <a:ext cx="25939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Kaarinan TVT -visio</a:t>
            </a:r>
            <a:endParaRPr lang="fi-FI" dirty="0"/>
          </a:p>
        </p:txBody>
      </p:sp>
      <p:grpSp>
        <p:nvGrpSpPr>
          <p:cNvPr id="7" name="Group 46"/>
          <p:cNvGrpSpPr/>
          <p:nvPr/>
        </p:nvGrpSpPr>
        <p:grpSpPr>
          <a:xfrm>
            <a:off x="609601" y="1562100"/>
            <a:ext cx="8077199" cy="3425931"/>
            <a:chOff x="0" y="-152400"/>
            <a:chExt cx="12230100" cy="6413500"/>
          </a:xfrm>
        </p:grpSpPr>
        <p:pic>
          <p:nvPicPr>
            <p:cNvPr id="8" name="C6737299-0EE7-4B97-A884-E23EBACAD0A5-L0-001.jpe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12039600" cy="626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Kuva 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-152400"/>
              <a:ext cx="12204700" cy="63754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9486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57200"/>
            <a:ext cx="7989887" cy="857250"/>
          </a:xfrm>
        </p:spPr>
        <p:txBody>
          <a:bodyPr/>
          <a:lstStyle/>
          <a:p>
            <a:pPr eaLnBrk="1" hangingPunct="1"/>
            <a:r>
              <a:rPr lang="fi-FI" altLang="fi-FI" sz="4000" dirty="0" smtClean="0"/>
              <a:t>Lähtökohdat Kaarinassa</a:t>
            </a:r>
            <a:endParaRPr lang="fi-FI" altLang="fi-FI" sz="4000" dirty="0" smtClean="0">
              <a:solidFill>
                <a:srgbClr val="006FB7"/>
              </a:solidFill>
              <a:latin typeface="Verdana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573588"/>
            <a:ext cx="1562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Kuva 3" descr="piirakkadiagramm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14450"/>
            <a:ext cx="7572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4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en-US" sz="3600" dirty="0" smtClean="0"/>
              <a:t>Opettajien täydennyskoulutus Kaarina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idx="4294967295"/>
          </p:nvPr>
        </p:nvGraphicFramePr>
        <p:xfrm>
          <a:off x="395288" y="1330325"/>
          <a:ext cx="8208962" cy="3616329"/>
        </p:xfrm>
        <a:graphic>
          <a:graphicData uri="http://schemas.openxmlformats.org/drawingml/2006/table">
            <a:tbl>
              <a:tblPr/>
              <a:tblGrid>
                <a:gridCol w="2836862"/>
                <a:gridCol w="2836863"/>
                <a:gridCol w="315912"/>
                <a:gridCol w="317500"/>
                <a:gridCol w="317500"/>
                <a:gridCol w="315913"/>
                <a:gridCol w="317500"/>
                <a:gridCol w="317500"/>
                <a:gridCol w="315912"/>
                <a:gridCol w="317500"/>
              </a:tblGrid>
              <a:tr h="1571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571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K1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K2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K3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K4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K1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K2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K3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K4</a:t>
                      </a: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31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1.Pro (15%) = 2 d</a:t>
                      </a:r>
                      <a:endParaRPr kumimoji="0" lang="fi-FI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Basic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5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Advanced (2013 ½+½)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8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Educational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2. Advanced (18%) = 2½ d</a:t>
                      </a:r>
                      <a:endParaRPr kumimoji="0" lang="fi-FI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Basic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425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Advanced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Educational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 Avarage (31%) = 4 d</a:t>
                      </a:r>
                      <a:endParaRPr kumimoji="0" lang="fi-FI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Basic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Advanced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Educational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193636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4. Beginner (35%) = 4½ d</a:t>
                      </a:r>
                      <a:endParaRPr kumimoji="0" lang="fi-FI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Basic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Advanced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3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Educational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1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4397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5159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685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8239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8239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fi-FI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½</a:t>
                      </a:r>
                      <a:endParaRPr kumimoji="0" lang="fi-FI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1971675" y="1785938"/>
            <a:ext cx="5978525" cy="401637"/>
            <a:chOff x="0" y="0"/>
            <a:chExt cx="8504578" cy="761111"/>
          </a:xfrm>
        </p:grpSpPr>
        <p:sp>
          <p:nvSpPr>
            <p:cNvPr id="25620" name="AutoShape 2"/>
            <p:cNvSpPr>
              <a:spLocks noChangeArrowheads="1"/>
            </p:cNvSpPr>
            <p:nvPr/>
          </p:nvSpPr>
          <p:spPr bwMode="auto">
            <a:xfrm>
              <a:off x="630" y="66956"/>
              <a:ext cx="8503948" cy="614744"/>
            </a:xfrm>
            <a:prstGeom prst="roundRect">
              <a:avLst>
                <a:gd name="adj" fmla="val 18588"/>
              </a:avLst>
            </a:prstGeom>
            <a:solidFill>
              <a:srgbClr val="FFFFFF">
                <a:alpha val="2196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>
              <a:lvl1pPr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fi-FI" altLang="en-US" sz="1700" smtClean="0">
                <a:latin typeface="Helvetica" pitchFamily="2" charset="0"/>
                <a:ea typeface="MS PGothic" pitchFamily="34" charset="-128"/>
                <a:sym typeface="Helvetica" pitchFamily="2" charset="0"/>
              </a:endParaRPr>
            </a:p>
          </p:txBody>
        </p:sp>
        <p:sp>
          <p:nvSpPr>
            <p:cNvPr id="25621" name="AutoShape 3"/>
            <p:cNvSpPr>
              <a:spLocks noChangeArrowheads="1"/>
            </p:cNvSpPr>
            <p:nvPr/>
          </p:nvSpPr>
          <p:spPr bwMode="auto">
            <a:xfrm>
              <a:off x="0" y="65613"/>
              <a:ext cx="2592660" cy="614744"/>
            </a:xfrm>
            <a:prstGeom prst="roundRect">
              <a:avLst>
                <a:gd name="adj" fmla="val 18588"/>
              </a:avLst>
            </a:prstGeom>
            <a:solidFill>
              <a:srgbClr val="1990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>
              <a:lvl1pPr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fi-FI" sz="1700" b="1" smtClean="0">
                  <a:latin typeface="Helvetica" pitchFamily="2" charset="0"/>
                  <a:ea typeface="MS PGothic" pitchFamily="34" charset="-128"/>
                  <a:sym typeface="Helvetica" pitchFamily="2" charset="0"/>
                </a:rPr>
                <a:t>Redefinition</a:t>
              </a:r>
              <a:endParaRPr lang="en-US" altLang="fi-FI" sz="1300" smtClean="0">
                <a:solidFill>
                  <a:srgbClr val="000000"/>
                </a:solidFill>
                <a:latin typeface="Helvetica" pitchFamily="2" charset="0"/>
                <a:ea typeface="MS PGothic" pitchFamily="34" charset="-128"/>
                <a:sym typeface="Helvetica" pitchFamily="2" charset="0"/>
              </a:endParaRPr>
            </a:p>
          </p:txBody>
        </p:sp>
        <p:sp>
          <p:nvSpPr>
            <p:cNvPr id="25622" name="Rectangle 4"/>
            <p:cNvSpPr>
              <a:spLocks noChangeArrowheads="1"/>
            </p:cNvSpPr>
            <p:nvPr/>
          </p:nvSpPr>
          <p:spPr bwMode="auto">
            <a:xfrm>
              <a:off x="2747292" y="0"/>
              <a:ext cx="4800853" cy="761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>
              <a:lvl1pPr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fi-FI" sz="1100" b="1" smtClean="0">
                  <a:latin typeface="Helvetica" pitchFamily="2" charset="0"/>
                  <a:ea typeface="MS PGothic" pitchFamily="34" charset="-128"/>
                  <a:sym typeface="Helvetica" pitchFamily="2" charset="0"/>
                </a:rPr>
                <a:t>Technology allows for the creation of new tasks, previously inconceivable</a:t>
              </a:r>
              <a:endParaRPr lang="en-US" altLang="fi-FI" sz="1300" smtClean="0">
                <a:solidFill>
                  <a:srgbClr val="000000"/>
                </a:solidFill>
                <a:latin typeface="Helvetica" pitchFamily="2" charset="0"/>
                <a:ea typeface="MS PGothic" pitchFamily="34" charset="-128"/>
                <a:sym typeface="Helvetica" pitchFamily="2" charset="0"/>
              </a:endParaRPr>
            </a:p>
          </p:txBody>
        </p:sp>
      </p:grp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1971675" y="2201863"/>
            <a:ext cx="5978525" cy="320675"/>
            <a:chOff x="0" y="0"/>
            <a:chExt cx="8504578" cy="610066"/>
          </a:xfrm>
        </p:grpSpPr>
        <p:sp>
          <p:nvSpPr>
            <p:cNvPr id="25617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8504578" cy="610066"/>
            </a:xfrm>
            <a:prstGeom prst="roundRect">
              <a:avLst>
                <a:gd name="adj" fmla="val 18731"/>
              </a:avLst>
            </a:prstGeom>
            <a:solidFill>
              <a:srgbClr val="FFFFFF">
                <a:alpha val="2196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>
              <a:lvl1pPr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fi-FI" altLang="en-US" sz="1700" smtClean="0">
                <a:latin typeface="Helvetica" pitchFamily="2" charset="0"/>
                <a:ea typeface="MS PGothic" pitchFamily="34" charset="-128"/>
                <a:sym typeface="Helvetica" pitchFamily="2" charset="0"/>
              </a:endParaRPr>
            </a:p>
          </p:txBody>
        </p:sp>
        <p:sp>
          <p:nvSpPr>
            <p:cNvPr id="25618" name="AutoShape 7"/>
            <p:cNvSpPr>
              <a:spLocks noChangeArrowheads="1"/>
            </p:cNvSpPr>
            <p:nvPr/>
          </p:nvSpPr>
          <p:spPr bwMode="auto">
            <a:xfrm>
              <a:off x="0" y="838"/>
              <a:ext cx="2592467" cy="607381"/>
            </a:xfrm>
            <a:prstGeom prst="roundRect">
              <a:avLst>
                <a:gd name="adj" fmla="val 18815"/>
              </a:avLst>
            </a:prstGeom>
            <a:solidFill>
              <a:srgbClr val="1990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>
              <a:lvl1pPr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fi-FI" sz="1700" b="1" smtClean="0">
                  <a:latin typeface="Helvetica" pitchFamily="2" charset="0"/>
                  <a:ea typeface="MS PGothic" pitchFamily="34" charset="-128"/>
                  <a:sym typeface="Helvetica" pitchFamily="2" charset="0"/>
                </a:rPr>
                <a:t>Modification</a:t>
              </a:r>
              <a:endParaRPr lang="en-US" altLang="fi-FI" sz="1300" smtClean="0">
                <a:solidFill>
                  <a:srgbClr val="000000"/>
                </a:solidFill>
                <a:latin typeface="Helvetica" pitchFamily="2" charset="0"/>
                <a:ea typeface="MS PGothic" pitchFamily="34" charset="-128"/>
                <a:sym typeface="Helvetica" pitchFamily="2" charset="0"/>
              </a:endParaRPr>
            </a:p>
          </p:txBody>
        </p:sp>
        <p:sp>
          <p:nvSpPr>
            <p:cNvPr id="25619" name="Rectangle 8"/>
            <p:cNvSpPr>
              <a:spLocks noChangeArrowheads="1"/>
            </p:cNvSpPr>
            <p:nvPr/>
          </p:nvSpPr>
          <p:spPr bwMode="auto">
            <a:xfrm>
              <a:off x="2747088" y="97263"/>
              <a:ext cx="4959762" cy="406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>
              <a:lvl1pPr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defTabSz="800100" eaLnBrk="0" hangingPunct="0">
                <a:spcBef>
                  <a:spcPts val="2950"/>
                </a:spcBef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00100" eaLnBrk="0" fontAlgn="base" hangingPunct="0">
                <a:spcBef>
                  <a:spcPts val="2950"/>
                </a:spcBef>
                <a:spcAft>
                  <a:spcPct val="0"/>
                </a:spcAft>
                <a:buSzPct val="75000"/>
                <a:buChar char="•"/>
                <a:defRPr sz="27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eaLnBrk="1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fi-FI" sz="1100" b="1" smtClean="0">
                  <a:latin typeface="Helvetica" pitchFamily="2" charset="0"/>
                  <a:ea typeface="MS PGothic" pitchFamily="34" charset="-128"/>
                  <a:sym typeface="Helvetica" pitchFamily="2" charset="0"/>
                </a:rPr>
                <a:t>Technology allows for significant task redesign</a:t>
              </a:r>
              <a:endParaRPr lang="en-US" altLang="fi-FI" sz="1300" smtClean="0">
                <a:solidFill>
                  <a:srgbClr val="000000"/>
                </a:solidFill>
                <a:latin typeface="Helvetica" pitchFamily="2" charset="0"/>
                <a:ea typeface="MS PGothic" pitchFamily="34" charset="-128"/>
                <a:sym typeface="Helvetica" pitchFamily="2" charset="0"/>
              </a:endParaRPr>
            </a:p>
          </p:txBody>
        </p:sp>
      </p:grp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1968500" y="2965450"/>
            <a:ext cx="5984875" cy="296863"/>
          </a:xfrm>
          <a:prstGeom prst="roundRect">
            <a:avLst>
              <a:gd name="adj" fmla="val 18731"/>
            </a:avLst>
          </a:prstGeom>
          <a:solidFill>
            <a:srgbClr val="FFFFFF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fi-FI" altLang="en-US" sz="1700" smtClean="0"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05" name="AutoShape 10"/>
          <p:cNvSpPr>
            <a:spLocks noChangeArrowheads="1"/>
          </p:cNvSpPr>
          <p:nvPr/>
        </p:nvSpPr>
        <p:spPr bwMode="auto">
          <a:xfrm>
            <a:off x="1971675" y="3306763"/>
            <a:ext cx="5978525" cy="296862"/>
          </a:xfrm>
          <a:prstGeom prst="roundRect">
            <a:avLst>
              <a:gd name="adj" fmla="val 18731"/>
            </a:avLst>
          </a:prstGeom>
          <a:solidFill>
            <a:srgbClr val="FFFFFF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fi-FI" altLang="en-US" sz="1700" smtClean="0"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 rot="-5400037">
            <a:off x="1290638" y="2047875"/>
            <a:ext cx="8175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11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Transformation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 rot="-5400042">
            <a:off x="1299369" y="3080544"/>
            <a:ext cx="8001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11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Enhancement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1968500" y="3306763"/>
            <a:ext cx="1679575" cy="296862"/>
          </a:xfrm>
          <a:prstGeom prst="roundRect">
            <a:avLst>
              <a:gd name="adj" fmla="val 18815"/>
            </a:avLst>
          </a:prstGeom>
          <a:solidFill>
            <a:srgbClr val="1990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17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Substitution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09" name="Line 14"/>
          <p:cNvSpPr>
            <a:spLocks noChangeShapeType="1"/>
          </p:cNvSpPr>
          <p:nvPr/>
        </p:nvSpPr>
        <p:spPr bwMode="auto">
          <a:xfrm>
            <a:off x="1479550" y="2716213"/>
            <a:ext cx="61880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fi-FI" smtClean="0">
              <a:solidFill>
                <a:srgbClr val="FFFFFF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538163" y="4237038"/>
            <a:ext cx="8167687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b">
            <a:spAutoFit/>
          </a:bodyPr>
          <a:lstStyle>
            <a:lvl1pPr defTabSz="3175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3175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3175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3175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3175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3175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3175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3175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3175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600" smtClean="0">
                <a:solidFill>
                  <a:srgbClr val="929292"/>
                </a:solidFill>
                <a:latin typeface="Helvetica" pitchFamily="2" charset="0"/>
                <a:ea typeface="MS PGothic" pitchFamily="34" charset="-128"/>
                <a:sym typeface="Helvetica" pitchFamily="2" charset="0"/>
              </a:rPr>
              <a:t>* Source: </a:t>
            </a:r>
            <a:r>
              <a:rPr lang="en-US" altLang="fi-FI" sz="600" smtClean="0">
                <a:solidFill>
                  <a:srgbClr val="929292"/>
                </a:solidFill>
                <a:latin typeface="Helvetica" pitchFamily="2" charset="0"/>
                <a:ea typeface="MS PGothic" pitchFamily="34" charset="-128"/>
                <a:sym typeface="Helvetica" pitchFamily="2" charset="0"/>
                <a:hlinkClick r:id=""/>
              </a:rPr>
              <a:t>http://www.hippasus.com/rrpweblog/archives/000073.html</a:t>
            </a:r>
            <a:endParaRPr lang="en-US" altLang="fi-FI" sz="13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5611" name="AutoShape 16"/>
          <p:cNvSpPr>
            <a:spLocks noChangeArrowheads="1"/>
          </p:cNvSpPr>
          <p:nvPr/>
        </p:nvSpPr>
        <p:spPr bwMode="auto">
          <a:xfrm rot="-5400000">
            <a:off x="15876" y="2505075"/>
            <a:ext cx="2043112" cy="477837"/>
          </a:xfrm>
          <a:prstGeom prst="rightArrow">
            <a:avLst>
              <a:gd name="adj1" fmla="val 55926"/>
              <a:gd name="adj2" fmla="val 106914"/>
            </a:avLst>
          </a:prstGeom>
          <a:gradFill rotWithShape="0">
            <a:gsLst>
              <a:gs pos="0">
                <a:srgbClr val="000000">
                  <a:alpha val="64998"/>
                </a:srgbClr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fi-FI" altLang="en-US" sz="1700" smtClean="0">
              <a:solidFill>
                <a:srgbClr val="DE863F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12" name="Rectangle 17"/>
          <p:cNvSpPr>
            <a:spLocks noChangeArrowheads="1"/>
          </p:cNvSpPr>
          <p:nvPr/>
        </p:nvSpPr>
        <p:spPr bwMode="auto">
          <a:xfrm>
            <a:off x="3746500" y="3295650"/>
            <a:ext cx="2752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11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Technology acts as direct tool substitute, with no functional change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13" name="Rectangle 18"/>
          <p:cNvSpPr>
            <a:spLocks noChangeArrowheads="1"/>
          </p:cNvSpPr>
          <p:nvPr/>
        </p:nvSpPr>
        <p:spPr bwMode="auto">
          <a:xfrm>
            <a:off x="3748088" y="2976563"/>
            <a:ext cx="27860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11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Technology acts as direct tool substitute, with functional improvement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14" name="AutoShape 19"/>
          <p:cNvSpPr>
            <a:spLocks noChangeArrowheads="1"/>
          </p:cNvSpPr>
          <p:nvPr/>
        </p:nvSpPr>
        <p:spPr bwMode="auto">
          <a:xfrm>
            <a:off x="1971675" y="2963863"/>
            <a:ext cx="1677988" cy="296862"/>
          </a:xfrm>
          <a:prstGeom prst="roundRect">
            <a:avLst>
              <a:gd name="adj" fmla="val 18815"/>
            </a:avLst>
          </a:prstGeom>
          <a:solidFill>
            <a:srgbClr val="1990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17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Augmentation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15" name="Rectangle 20"/>
          <p:cNvSpPr>
            <a:spLocks noChangeArrowheads="1"/>
          </p:cNvSpPr>
          <p:nvPr/>
        </p:nvSpPr>
        <p:spPr bwMode="auto">
          <a:xfrm>
            <a:off x="490538" y="763588"/>
            <a:ext cx="81629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i-FI" sz="4800" b="1" smtClean="0">
                <a:latin typeface="Helvetica" pitchFamily="2" charset="0"/>
                <a:ea typeface="MS PGothic" pitchFamily="34" charset="-128"/>
                <a:sym typeface="Helvetica" pitchFamily="2" charset="0"/>
              </a:rPr>
              <a:t>SAMR</a:t>
            </a:r>
            <a:endParaRPr lang="en-US" altLang="fi-FI" sz="1300" smtClean="0">
              <a:solidFill>
                <a:srgbClr val="000000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  <p:sp>
        <p:nvSpPr>
          <p:cNvPr id="25616" name="AutoShape 21"/>
          <p:cNvSpPr>
            <a:spLocks noChangeArrowheads="1"/>
          </p:cNvSpPr>
          <p:nvPr/>
        </p:nvSpPr>
        <p:spPr bwMode="auto">
          <a:xfrm rot="-5400000">
            <a:off x="11906" y="2504282"/>
            <a:ext cx="2043113" cy="476250"/>
          </a:xfrm>
          <a:prstGeom prst="rightArrow">
            <a:avLst>
              <a:gd name="adj1" fmla="val 55926"/>
              <a:gd name="adj2" fmla="val 107270"/>
            </a:avLst>
          </a:prstGeom>
          <a:gradFill rotWithShape="0">
            <a:gsLst>
              <a:gs pos="0">
                <a:srgbClr val="000000">
                  <a:alpha val="64998"/>
                </a:srgbClr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48" tIns="19048" rIns="19048" bIns="19048" anchor="ctr"/>
          <a:lstStyle>
            <a:lvl1pPr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800100" eaLnBrk="0" hangingPunct="0">
              <a:spcBef>
                <a:spcPts val="2950"/>
              </a:spcBef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00100" eaLnBrk="0" fontAlgn="base" hangingPunct="0">
              <a:spcBef>
                <a:spcPts val="2950"/>
              </a:spcBef>
              <a:spcAft>
                <a:spcPct val="0"/>
              </a:spcAft>
              <a:buSzPct val="75000"/>
              <a:buChar char="•"/>
              <a:defRPr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fi-FI" altLang="en-US" sz="1700" smtClean="0">
              <a:solidFill>
                <a:srgbClr val="DE863F"/>
              </a:solidFill>
              <a:latin typeface="Helvetica" pitchFamily="2" charset="0"/>
              <a:ea typeface="MS PGothic" pitchFamily="34" charset="-128"/>
              <a:sym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52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Keskeistä sanastoa</a:t>
            </a:r>
            <a:endParaRPr lang="fi-FI" sz="40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>
          <a:xfrm>
            <a:off x="990600" y="1800225"/>
            <a:ext cx="6476999" cy="2723748"/>
          </a:xfrm>
        </p:spPr>
        <p:txBody>
          <a:bodyPr>
            <a:normAutofit/>
          </a:bodyPr>
          <a:lstStyle/>
          <a:p>
            <a:pPr marL="273050" lvl="0" indent="-273050" fontAlgn="base">
              <a:lnSpc>
                <a:spcPct val="80000"/>
              </a:lnSpc>
              <a:spcAft>
                <a:spcPct val="0"/>
              </a:spcAft>
              <a:buClr>
                <a:srgbClr val="006FB7"/>
              </a:buClr>
              <a:buNone/>
            </a:pPr>
            <a:r>
              <a:rPr lang="fi-FI" altLang="en-US" sz="3200" kern="0" dirty="0">
                <a:solidFill>
                  <a:srgbClr val="006FB7"/>
                </a:solidFill>
              </a:rPr>
              <a:t>B.Y.O.D=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Bring</a:t>
            </a:r>
            <a:r>
              <a:rPr lang="fi-FI" altLang="en-US" sz="3200" kern="0" dirty="0">
                <a:solidFill>
                  <a:srgbClr val="006FB7"/>
                </a:solidFill>
              </a:rPr>
              <a:t>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your</a:t>
            </a:r>
            <a:r>
              <a:rPr lang="fi-FI" altLang="en-US" sz="3200" kern="0" dirty="0">
                <a:solidFill>
                  <a:srgbClr val="006FB7"/>
                </a:solidFill>
              </a:rPr>
              <a:t>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own</a:t>
            </a:r>
            <a:r>
              <a:rPr lang="fi-FI" altLang="en-US" sz="3200" kern="0" dirty="0">
                <a:solidFill>
                  <a:srgbClr val="006FB7"/>
                </a:solidFill>
              </a:rPr>
              <a:t>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device</a:t>
            </a:r>
            <a:endParaRPr lang="fi-FI" altLang="en-US" sz="3200" kern="0" dirty="0">
              <a:solidFill>
                <a:srgbClr val="006FB7"/>
              </a:solidFill>
            </a:endParaRPr>
          </a:p>
          <a:p>
            <a:pPr marL="273050" lvl="0" indent="-273050" fontAlgn="base">
              <a:lnSpc>
                <a:spcPct val="80000"/>
              </a:lnSpc>
              <a:spcAft>
                <a:spcPct val="0"/>
              </a:spcAft>
              <a:buClr>
                <a:srgbClr val="006FB7"/>
              </a:buClr>
              <a:buNone/>
            </a:pPr>
            <a:r>
              <a:rPr lang="fi-FI" altLang="en-US" sz="3200" kern="0" dirty="0">
                <a:solidFill>
                  <a:srgbClr val="006FB7"/>
                </a:solidFill>
              </a:rPr>
              <a:t>C.Y.O.D =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Choose</a:t>
            </a:r>
            <a:r>
              <a:rPr lang="fi-FI" altLang="en-US" sz="3200" kern="0" dirty="0">
                <a:solidFill>
                  <a:srgbClr val="006FB7"/>
                </a:solidFill>
              </a:rPr>
              <a:t>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your</a:t>
            </a:r>
            <a:r>
              <a:rPr lang="fi-FI" altLang="en-US" sz="3200" kern="0" dirty="0">
                <a:solidFill>
                  <a:srgbClr val="006FB7"/>
                </a:solidFill>
              </a:rPr>
              <a:t>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own</a:t>
            </a:r>
            <a:r>
              <a:rPr lang="fi-FI" altLang="en-US" sz="3200" kern="0" dirty="0">
                <a:solidFill>
                  <a:srgbClr val="006FB7"/>
                </a:solidFill>
              </a:rPr>
              <a:t> </a:t>
            </a:r>
            <a:r>
              <a:rPr lang="fi-FI" altLang="en-US" sz="3200" kern="0" dirty="0" err="1">
                <a:solidFill>
                  <a:srgbClr val="006FB7"/>
                </a:solidFill>
              </a:rPr>
              <a:t>device</a:t>
            </a:r>
            <a:endParaRPr lang="fi-FI" altLang="en-US" sz="3200" kern="0" dirty="0">
              <a:solidFill>
                <a:srgbClr val="006FB7"/>
              </a:solidFill>
            </a:endParaRPr>
          </a:p>
          <a:p>
            <a:pPr marL="273050" lvl="0" indent="-273050" fontAlgn="base">
              <a:lnSpc>
                <a:spcPct val="80000"/>
              </a:lnSpc>
              <a:spcAft>
                <a:spcPct val="0"/>
              </a:spcAft>
              <a:buClr>
                <a:srgbClr val="006FB7"/>
              </a:buClr>
              <a:buNone/>
            </a:pPr>
            <a:endParaRPr lang="fi-FI" altLang="en-US" sz="2400" kern="0" dirty="0">
              <a:solidFill>
                <a:srgbClr val="006FB7"/>
              </a:solidFill>
            </a:endParaRPr>
          </a:p>
          <a:p>
            <a:pPr marL="273050" lvl="0" indent="-273050" fontAlgn="base">
              <a:lnSpc>
                <a:spcPct val="80000"/>
              </a:lnSpc>
              <a:spcAft>
                <a:spcPct val="0"/>
              </a:spcAft>
              <a:buClr>
                <a:srgbClr val="006FB7"/>
              </a:buClr>
              <a:buNone/>
            </a:pPr>
            <a:r>
              <a:rPr lang="fi-FI" altLang="en-US" sz="2400" kern="0" dirty="0" smtClean="0">
                <a:solidFill>
                  <a:srgbClr val="006FB7"/>
                </a:solidFill>
              </a:rPr>
              <a:t>Kaarinassa</a:t>
            </a:r>
            <a:endParaRPr lang="fi-FI" altLang="en-US" sz="2400" kern="0" dirty="0">
              <a:solidFill>
                <a:srgbClr val="006FB7"/>
              </a:solidFill>
            </a:endParaRPr>
          </a:p>
          <a:p>
            <a:pPr marL="273050" lvl="0" indent="-273050" fontAlgn="base">
              <a:lnSpc>
                <a:spcPct val="80000"/>
              </a:lnSpc>
              <a:spcAft>
                <a:spcPct val="0"/>
              </a:spcAft>
              <a:buClr>
                <a:srgbClr val="006FB7"/>
              </a:buClr>
              <a:buNone/>
            </a:pPr>
            <a:r>
              <a:rPr lang="fi-FI" altLang="en-US" sz="3200" kern="0" dirty="0" smtClean="0">
                <a:solidFill>
                  <a:srgbClr val="006FB7"/>
                </a:solidFill>
              </a:rPr>
              <a:t>T.O.L.L.O = Tuo oma laitteesi   			  luokkaan ohjatusti</a:t>
            </a:r>
            <a:endParaRPr lang="fi-FI" altLang="en-US" sz="3200" kern="0" dirty="0">
              <a:solidFill>
                <a:srgbClr val="006FB7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1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Kaarinan opetusteknologiaratkaisut</a:t>
            </a:r>
            <a:endParaRPr lang="fi-F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1748740"/>
            <a:ext cx="8133008" cy="317152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9.png" descr="visio3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66675"/>
            <a:ext cx="8763000" cy="4981575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682959"/>
      </p:ext>
    </p:extLst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56017"/>
              </p:ext>
            </p:extLst>
          </p:nvPr>
        </p:nvGraphicFramePr>
        <p:xfrm>
          <a:off x="292100" y="1544320"/>
          <a:ext cx="8597900" cy="336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Toimintakulttuurin muutos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25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 Toimintakulttuurin muutos käytännössä</a:t>
            </a:r>
            <a:endParaRPr lang="fi-FI" dirty="0"/>
          </a:p>
        </p:txBody>
      </p:sp>
      <p:pic>
        <p:nvPicPr>
          <p:cNvPr id="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451" y="1847851"/>
            <a:ext cx="7505702" cy="28384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76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 Toimintakulttuurin muutos / SAMR</a:t>
            </a:r>
            <a:endParaRPr lang="fi-FI" dirty="0"/>
          </a:p>
        </p:txBody>
      </p:sp>
      <p:pic>
        <p:nvPicPr>
          <p:cNvPr id="4" name="ffff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949" y="1085850"/>
            <a:ext cx="7839075" cy="4057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04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arina_esityspohja">
  <a:themeElements>
    <a:clrScheme name="kaarina_vari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DD521"/>
      </a:accent1>
      <a:accent2>
        <a:srgbClr val="E95B10"/>
      </a:accent2>
      <a:accent3>
        <a:srgbClr val="0070B5"/>
      </a:accent3>
      <a:accent4>
        <a:srgbClr val="9761A0"/>
      </a:accent4>
      <a:accent5>
        <a:srgbClr val="AEB5BB"/>
      </a:accent5>
      <a:accent6>
        <a:srgbClr val="007D45"/>
      </a:accent6>
      <a:hlink>
        <a:srgbClr val="0070B5"/>
      </a:hlink>
      <a:folHlink>
        <a:srgbClr val="9761A0"/>
      </a:folHlink>
    </a:clrScheme>
    <a:fontScheme name="kaarina_fonti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aveform">
  <a:themeElements>
    <a:clrScheme name="Waveform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lnDef>
  </a:objectDefaults>
  <a:extraClrSchemeLst>
    <a:extraClrScheme>
      <a:clrScheme name="Waveform 1">
        <a:dk1>
          <a:srgbClr val="000000"/>
        </a:dk1>
        <a:lt1>
          <a:srgbClr val="FFFFFF"/>
        </a:lt1>
        <a:dk2>
          <a:srgbClr val="073E87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FFFFFF"/>
        </a:accent3>
        <a:accent4>
          <a:srgbClr val="000000"/>
        </a:accent4>
        <a:accent5>
          <a:srgbClr val="ADD7FE"/>
        </a:accent5>
        <a:accent6>
          <a:srgbClr val="3E77BF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aveform">
  <a:themeElements>
    <a:clrScheme name="Waveform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lnDef>
  </a:objectDefaults>
  <a:extraClrSchemeLst>
    <a:extraClrScheme>
      <a:clrScheme name="Waveform 1">
        <a:dk1>
          <a:srgbClr val="000000"/>
        </a:dk1>
        <a:lt1>
          <a:srgbClr val="FFFFFF"/>
        </a:lt1>
        <a:dk2>
          <a:srgbClr val="073E87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FFFFFF"/>
        </a:accent3>
        <a:accent4>
          <a:srgbClr val="000000"/>
        </a:accent4>
        <a:accent5>
          <a:srgbClr val="ADD7FE"/>
        </a:accent5>
        <a:accent6>
          <a:srgbClr val="3E77BF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adient">
  <a:themeElements>
    <a:clrScheme name="Gradient 1">
      <a:dk1>
        <a:srgbClr val="53585F"/>
      </a:dk1>
      <a:lt1>
        <a:srgbClr val="FFFFFF"/>
      </a:lt1>
      <a:dk2>
        <a:srgbClr val="FF0000"/>
      </a:dk2>
      <a:lt2>
        <a:srgbClr val="DCDEE0"/>
      </a:lt2>
      <a:accent1>
        <a:srgbClr val="0065C1"/>
      </a:accent1>
      <a:accent2>
        <a:srgbClr val="189B1A"/>
      </a:accent2>
      <a:accent3>
        <a:srgbClr val="FFAAAA"/>
      </a:accent3>
      <a:accent4>
        <a:srgbClr val="DADADA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lnDef>
  </a:objectDefaults>
  <a:extraClrSchemeLst>
    <a:extraClrScheme>
      <a:clrScheme name="Gradient 1">
        <a:dk1>
          <a:srgbClr val="53585F"/>
        </a:dk1>
        <a:lt1>
          <a:srgbClr val="FFFFFF"/>
        </a:lt1>
        <a:dk2>
          <a:srgbClr val="FF0000"/>
        </a:dk2>
        <a:lt2>
          <a:srgbClr val="DCDEE0"/>
        </a:lt2>
        <a:accent1>
          <a:srgbClr val="0065C1"/>
        </a:accent1>
        <a:accent2>
          <a:srgbClr val="189B1A"/>
        </a:accent2>
        <a:accent3>
          <a:srgbClr val="FFAAAA"/>
        </a:accent3>
        <a:accent4>
          <a:srgbClr val="DADADA"/>
        </a:accent4>
        <a:accent5>
          <a:srgbClr val="AAB8DD"/>
        </a:accent5>
        <a:accent6>
          <a:srgbClr val="158C16"/>
        </a:accent6>
        <a:hlink>
          <a:srgbClr val="0000FF"/>
        </a:hlink>
        <a:folHlink>
          <a:srgbClr val="FF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Waveform">
  <a:themeElements>
    <a:clrScheme name="Waveform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cs typeface="Arial" pitchFamily="34" charset="0"/>
          </a:defRPr>
        </a:defPPr>
      </a:lstStyle>
    </a:lnDef>
  </a:objectDefaults>
  <a:extraClrSchemeLst>
    <a:extraClrScheme>
      <a:clrScheme name="Waveform 1">
        <a:dk1>
          <a:srgbClr val="000000"/>
        </a:dk1>
        <a:lt1>
          <a:srgbClr val="FFFFFF"/>
        </a:lt1>
        <a:dk2>
          <a:srgbClr val="073E87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FFFFFF"/>
        </a:accent3>
        <a:accent4>
          <a:srgbClr val="000000"/>
        </a:accent4>
        <a:accent5>
          <a:srgbClr val="ADD7FE"/>
        </a:accent5>
        <a:accent6>
          <a:srgbClr val="3E77BF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Aaltomuoto.thmx</Template>
  <TotalTime>2623</TotalTime>
  <Words>1004</Words>
  <Application>Microsoft Office PowerPoint</Application>
  <PresentationFormat>Näytössä katseltava esitys (16:9)</PresentationFormat>
  <Paragraphs>240</Paragraphs>
  <Slides>32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7</vt:i4>
      </vt:variant>
      <vt:variant>
        <vt:lpstr>Dian otsikot</vt:lpstr>
      </vt:variant>
      <vt:variant>
        <vt:i4>32</vt:i4>
      </vt:variant>
    </vt:vector>
  </HeadingPairs>
  <TitlesOfParts>
    <vt:vector size="39" baseType="lpstr">
      <vt:lpstr>Waveform</vt:lpstr>
      <vt:lpstr>kaarina_esityspohja</vt:lpstr>
      <vt:lpstr>1_Waveform</vt:lpstr>
      <vt:lpstr>2_Waveform</vt:lpstr>
      <vt:lpstr>Gradient</vt:lpstr>
      <vt:lpstr>3_Waveform</vt:lpstr>
      <vt:lpstr>Blank Presentation</vt:lpstr>
      <vt:lpstr>PowerPoint-esitys</vt:lpstr>
      <vt:lpstr>Tiivistäen</vt:lpstr>
      <vt:lpstr>Kaarinan TVT -visio</vt:lpstr>
      <vt:lpstr>Keskeistä sanastoa</vt:lpstr>
      <vt:lpstr>Kaarinan opetusteknologiaratkaisut</vt:lpstr>
      <vt:lpstr>PowerPoint-esitys</vt:lpstr>
      <vt:lpstr> Toimintakulttuurin muutos</vt:lpstr>
      <vt:lpstr> Toimintakulttuurin muutos käytännössä</vt:lpstr>
      <vt:lpstr> Toimintakulttuurin muutos / SAMR</vt:lpstr>
      <vt:lpstr>PowerPoint-esitys</vt:lpstr>
      <vt:lpstr>PowerPoint-esitys</vt:lpstr>
      <vt:lpstr>PowerPoint-esitys</vt:lpstr>
      <vt:lpstr>Tutkimus- ja kehittämiskohteet Kaarinassa</vt:lpstr>
      <vt:lpstr>Teknologian vaikutuksia</vt:lpstr>
      <vt:lpstr>Teknologian vaikutus oppimiseen</vt:lpstr>
      <vt:lpstr>Motivaatiotutkimus Kaarinassa</vt:lpstr>
      <vt:lpstr>Motivaatiotutkimuksen keskiössä</vt:lpstr>
      <vt:lpstr>Mittarina CAIMI</vt:lpstr>
      <vt:lpstr>Mittarina GsES -asteikko</vt:lpstr>
      <vt:lpstr>Motivaatiotutkimus Kaarinassa</vt:lpstr>
      <vt:lpstr>Motivaatio- ja itsepystyvyystutkimus Kaarinassa</vt:lpstr>
      <vt:lpstr>Aineiston analysoinnista (motivaatio)</vt:lpstr>
      <vt:lpstr>Aineiston analysoinnista (itsepystyvyys)</vt:lpstr>
      <vt:lpstr>Keskeisiä tuloksia (Piikkiön 7.lk)</vt:lpstr>
      <vt:lpstr>Mielenkiintoisia yksityiskohtia</vt:lpstr>
      <vt:lpstr>Keskeisiä tuloksia (Kaarina 7.lk)</vt:lpstr>
      <vt:lpstr>Johtopäätöksiä</vt:lpstr>
      <vt:lpstr>Uuteen oppimisympäristöön</vt:lpstr>
      <vt:lpstr>Tulevaisuuden oppimisympäristö?</vt:lpstr>
      <vt:lpstr>Lähtökohdat Kaarinassa</vt:lpstr>
      <vt:lpstr>Opettajien täydennyskoulutus Kaarina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Kaarina 1:1</dc:title>
  <dc:creator>Keijo Sipilä</dc:creator>
  <cp:lastModifiedBy>Kokous</cp:lastModifiedBy>
  <cp:revision>130</cp:revision>
  <dcterms:created xsi:type="dcterms:W3CDTF">2013-09-08T09:00:39Z</dcterms:created>
  <dcterms:modified xsi:type="dcterms:W3CDTF">2015-03-25T12:47:42Z</dcterms:modified>
</cp:coreProperties>
</file>