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58" r:id="rId5"/>
    <p:sldId id="271" r:id="rId6"/>
    <p:sldId id="264" r:id="rId7"/>
    <p:sldId id="257" r:id="rId8"/>
    <p:sldId id="259" r:id="rId9"/>
    <p:sldId id="260" r:id="rId10"/>
    <p:sldId id="262" r:id="rId11"/>
    <p:sldId id="268"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ko Pirttimäki" userId="2459f5d5-3755-4319-a85f-6f279c0c90dd" providerId="ADAL" clId="{BAE2F2F7-1862-44CF-8D64-55CD014F9CE0}"/>
    <pc:docChg chg="custSel modSld">
      <pc:chgData name="Mikko Pirttimäki" userId="2459f5d5-3755-4319-a85f-6f279c0c90dd" providerId="ADAL" clId="{BAE2F2F7-1862-44CF-8D64-55CD014F9CE0}" dt="2024-09-04T06:15:58.384" v="566" actId="20577"/>
      <pc:docMkLst>
        <pc:docMk/>
      </pc:docMkLst>
      <pc:sldChg chg="modSp mod">
        <pc:chgData name="Mikko Pirttimäki" userId="2459f5d5-3755-4319-a85f-6f279c0c90dd" providerId="ADAL" clId="{BAE2F2F7-1862-44CF-8D64-55CD014F9CE0}" dt="2024-09-04T06:09:28.493" v="89" actId="20577"/>
        <pc:sldMkLst>
          <pc:docMk/>
          <pc:sldMk cId="3231699441" sldId="257"/>
        </pc:sldMkLst>
        <pc:spChg chg="mod">
          <ac:chgData name="Mikko Pirttimäki" userId="2459f5d5-3755-4319-a85f-6f279c0c90dd" providerId="ADAL" clId="{BAE2F2F7-1862-44CF-8D64-55CD014F9CE0}" dt="2024-09-04T06:09:28.493" v="89" actId="20577"/>
          <ac:spMkLst>
            <pc:docMk/>
            <pc:sldMk cId="3231699441" sldId="257"/>
            <ac:spMk id="3" creationId="{285DC37E-E9A5-465A-A033-646F443F9CA6}"/>
          </ac:spMkLst>
        </pc:spChg>
      </pc:sldChg>
      <pc:sldChg chg="modSp mod">
        <pc:chgData name="Mikko Pirttimäki" userId="2459f5d5-3755-4319-a85f-6f279c0c90dd" providerId="ADAL" clId="{BAE2F2F7-1862-44CF-8D64-55CD014F9CE0}" dt="2024-09-04T06:13:43.199" v="348" actId="20577"/>
        <pc:sldMkLst>
          <pc:docMk/>
          <pc:sldMk cId="3614505084" sldId="260"/>
        </pc:sldMkLst>
        <pc:spChg chg="mod">
          <ac:chgData name="Mikko Pirttimäki" userId="2459f5d5-3755-4319-a85f-6f279c0c90dd" providerId="ADAL" clId="{BAE2F2F7-1862-44CF-8D64-55CD014F9CE0}" dt="2024-09-04T06:13:43.199" v="348" actId="20577"/>
          <ac:spMkLst>
            <pc:docMk/>
            <pc:sldMk cId="3614505084" sldId="260"/>
            <ac:spMk id="4" creationId="{D98138A4-7C79-4607-AC63-E20272FDEF53}"/>
          </ac:spMkLst>
        </pc:spChg>
      </pc:sldChg>
      <pc:sldChg chg="modSp mod">
        <pc:chgData name="Mikko Pirttimäki" userId="2459f5d5-3755-4319-a85f-6f279c0c90dd" providerId="ADAL" clId="{BAE2F2F7-1862-44CF-8D64-55CD014F9CE0}" dt="2024-09-04T06:15:58.384" v="566" actId="20577"/>
        <pc:sldMkLst>
          <pc:docMk/>
          <pc:sldMk cId="3857084787" sldId="268"/>
        </pc:sldMkLst>
        <pc:spChg chg="mod">
          <ac:chgData name="Mikko Pirttimäki" userId="2459f5d5-3755-4319-a85f-6f279c0c90dd" providerId="ADAL" clId="{BAE2F2F7-1862-44CF-8D64-55CD014F9CE0}" dt="2024-09-04T06:15:58.384" v="566" actId="20577"/>
          <ac:spMkLst>
            <pc:docMk/>
            <pc:sldMk cId="3857084787" sldId="268"/>
            <ac:spMk id="3" creationId="{089AE51F-3CFB-4113-B065-96B9D808D54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56275E-EB14-4F9F-A593-964C21673450}"/>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DC612BD-61B9-4659-B7D2-4FF337EC96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70581208-EF44-4D36-B51E-8C01912832E6}"/>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5" name="Alatunnisteen paikkamerkki 4">
            <a:extLst>
              <a:ext uri="{FF2B5EF4-FFF2-40B4-BE49-F238E27FC236}">
                <a16:creationId xmlns:a16="http://schemas.microsoft.com/office/drawing/2014/main" id="{F628BC66-B9D5-4429-B1B1-7445B275FCB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59B419D-39AE-4601-AEE5-0BC625DA93E2}"/>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189868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528D94-C0AB-4220-A9B4-38CF58996E29}"/>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EDA8C32-21D4-4D96-8CE9-8EABF64DF55B}"/>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12723BE-C262-408B-A1BE-A2E065FA0E8B}"/>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5" name="Alatunnisteen paikkamerkki 4">
            <a:extLst>
              <a:ext uri="{FF2B5EF4-FFF2-40B4-BE49-F238E27FC236}">
                <a16:creationId xmlns:a16="http://schemas.microsoft.com/office/drawing/2014/main" id="{0E97824D-E1C2-4467-A35F-6BB37CC8240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269112F-AB36-49F3-88D6-B905EF8B6097}"/>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239479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0D1C219-E55B-4F12-B3EB-917DA06EBACB}"/>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EFCB1DF1-40F3-435E-A71D-24351B0AE441}"/>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982EE14-4EC4-49B0-8B9D-A9A2CDD95DC7}"/>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5" name="Alatunnisteen paikkamerkki 4">
            <a:extLst>
              <a:ext uri="{FF2B5EF4-FFF2-40B4-BE49-F238E27FC236}">
                <a16:creationId xmlns:a16="http://schemas.microsoft.com/office/drawing/2014/main" id="{FACD947F-487A-44EF-9856-950107760CC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851DF75-EDF5-4D12-8417-F950D17D2F97}"/>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3057690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FB53D42-3404-4223-87A2-0420C58653D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9696C30E-BA49-46F2-A04D-B916A6DBDEA5}"/>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A317A36-E64C-4734-A7F7-1682BF141105}"/>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5" name="Alatunnisteen paikkamerkki 4">
            <a:extLst>
              <a:ext uri="{FF2B5EF4-FFF2-40B4-BE49-F238E27FC236}">
                <a16:creationId xmlns:a16="http://schemas.microsoft.com/office/drawing/2014/main" id="{CF4419A8-2BB8-478F-AA6F-C5813019145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87F0500-911D-4005-8E73-2D22AA61BC0D}"/>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3338637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DEF8A4-210A-4D82-88FA-740E5F233C97}"/>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AA6ADE19-9619-4106-9105-81365FCE40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AF23F1C0-01C8-479E-8DF1-1B63105C64A1}"/>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5" name="Alatunnisteen paikkamerkki 4">
            <a:extLst>
              <a:ext uri="{FF2B5EF4-FFF2-40B4-BE49-F238E27FC236}">
                <a16:creationId xmlns:a16="http://schemas.microsoft.com/office/drawing/2014/main" id="{D4D75CFF-261E-4263-84BA-128C57AA073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1395AEF-11AB-458B-8734-690044430B22}"/>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4080831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753209-D7E4-47B2-BB89-DA35DDD9507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324EC04-53F4-4E7E-99B2-4059197D238B}"/>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9421E24F-69B8-4A4A-B48C-EA5D56B9B8A2}"/>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DD1E6877-0FA4-4DDD-89EB-072208CDBCBC}"/>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6" name="Alatunnisteen paikkamerkki 5">
            <a:extLst>
              <a:ext uri="{FF2B5EF4-FFF2-40B4-BE49-F238E27FC236}">
                <a16:creationId xmlns:a16="http://schemas.microsoft.com/office/drawing/2014/main" id="{2E26498D-6F6C-4968-824B-049C2645955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4CBE2E5C-3521-4C58-9566-A939A47BA3F7}"/>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1503633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C8A14AF-CE4E-4D2B-A75B-7BEB148F994D}"/>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09815B04-6280-4BC4-B879-761A42D700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7C0269A2-94AA-4A93-8475-66931EBB3A58}"/>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040C2B63-0E71-43B4-96AF-CD6C2FCC53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94D94939-B682-4170-BB36-0FC2534C7C3C}"/>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3F1DC8DD-FCC3-459D-82FA-05746D03CEC3}"/>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8" name="Alatunnisteen paikkamerkki 7">
            <a:extLst>
              <a:ext uri="{FF2B5EF4-FFF2-40B4-BE49-F238E27FC236}">
                <a16:creationId xmlns:a16="http://schemas.microsoft.com/office/drawing/2014/main" id="{78051A52-2F3E-4BAD-9092-CCD0ED6887F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0C725043-0E62-4BB5-B481-8263DBE1DDD2}"/>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829837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F1E409C-F2EB-40B5-9115-4464CB421D5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A0F5E4E0-E20E-4C6A-B958-39E93EBBD4C3}"/>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4" name="Alatunnisteen paikkamerkki 3">
            <a:extLst>
              <a:ext uri="{FF2B5EF4-FFF2-40B4-BE49-F238E27FC236}">
                <a16:creationId xmlns:a16="http://schemas.microsoft.com/office/drawing/2014/main" id="{AA3B4AB5-6DF9-49E6-948B-ABC643FDC02F}"/>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39F8AFA2-8891-4798-9405-1FB1F9CAC07B}"/>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830630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05803CCE-BA0A-4860-A848-B7C2F4565B51}"/>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3" name="Alatunnisteen paikkamerkki 2">
            <a:extLst>
              <a:ext uri="{FF2B5EF4-FFF2-40B4-BE49-F238E27FC236}">
                <a16:creationId xmlns:a16="http://schemas.microsoft.com/office/drawing/2014/main" id="{591D80C9-87CA-45BE-BDAE-150E59A90F6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CBFA1EDD-0280-42BA-B3B6-38550FF4ACDE}"/>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2250427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026E1E-864E-4AB8-A4A0-24FCB6868A8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385761B-B085-4704-83A0-DAF0375D5E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9DD6E6EE-56E5-401E-8713-3095252D0F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2980498B-2F01-477E-9ED4-A997B12475A3}"/>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6" name="Alatunnisteen paikkamerkki 5">
            <a:extLst>
              <a:ext uri="{FF2B5EF4-FFF2-40B4-BE49-F238E27FC236}">
                <a16:creationId xmlns:a16="http://schemas.microsoft.com/office/drawing/2014/main" id="{3432E90C-298A-4AAF-B334-368B58160A47}"/>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91CAEE3-951F-4ECC-86F9-0EE2C58AC987}"/>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888001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280924-16AF-47DA-B215-1C443F95503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C992FDC-D72E-425E-9F39-9EA1874559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077FB08C-48E2-47B7-AA3E-73834FFC2A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B109E86C-4DAD-43B7-93BB-03DD372253E6}"/>
              </a:ext>
            </a:extLst>
          </p:cNvPr>
          <p:cNvSpPr>
            <a:spLocks noGrp="1"/>
          </p:cNvSpPr>
          <p:nvPr>
            <p:ph type="dt" sz="half" idx="10"/>
          </p:nvPr>
        </p:nvSpPr>
        <p:spPr/>
        <p:txBody>
          <a:bodyPr/>
          <a:lstStyle/>
          <a:p>
            <a:fld id="{6AC94AD8-889D-4F60-9738-ED7B462E16DE}" type="datetimeFigureOut">
              <a:rPr lang="fi-FI" smtClean="0"/>
              <a:t>4.9.2024</a:t>
            </a:fld>
            <a:endParaRPr lang="fi-FI"/>
          </a:p>
        </p:txBody>
      </p:sp>
      <p:sp>
        <p:nvSpPr>
          <p:cNvPr id="6" name="Alatunnisteen paikkamerkki 5">
            <a:extLst>
              <a:ext uri="{FF2B5EF4-FFF2-40B4-BE49-F238E27FC236}">
                <a16:creationId xmlns:a16="http://schemas.microsoft.com/office/drawing/2014/main" id="{155E4E09-B284-4F38-BA32-758C565184E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7A2AC8B-9C30-4ACA-9ABF-11AB3063B515}"/>
              </a:ext>
            </a:extLst>
          </p:cNvPr>
          <p:cNvSpPr>
            <a:spLocks noGrp="1"/>
          </p:cNvSpPr>
          <p:nvPr>
            <p:ph type="sldNum" sz="quarter" idx="12"/>
          </p:nvPr>
        </p:nvSpPr>
        <p:spPr/>
        <p:txBody>
          <a:bodyPr/>
          <a:lstStyle/>
          <a:p>
            <a:fld id="{33A50856-B5B5-4C74-ABCE-27274B56B914}" type="slidenum">
              <a:rPr lang="fi-FI" smtClean="0"/>
              <a:t>‹#›</a:t>
            </a:fld>
            <a:endParaRPr lang="fi-FI"/>
          </a:p>
        </p:txBody>
      </p:sp>
    </p:spTree>
    <p:extLst>
      <p:ext uri="{BB962C8B-B14F-4D97-AF65-F5344CB8AC3E}">
        <p14:creationId xmlns:p14="http://schemas.microsoft.com/office/powerpoint/2010/main" val="1174217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000"/>
            <a:lum/>
          </a:blip>
          <a:srcRect/>
          <a:stretch>
            <a:fillRect l="-6000" r="-6000"/>
          </a:stretch>
        </a:blipFill>
        <a:effectLst/>
      </p:bgPr>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71CB321C-1C55-41CB-89EE-C71642BBF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BADDFE01-2587-44D9-9FD8-68597BD23F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DFFDF67-71B8-4A9D-9121-EAC01FB00E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94AD8-889D-4F60-9738-ED7B462E16DE}" type="datetimeFigureOut">
              <a:rPr lang="fi-FI" smtClean="0"/>
              <a:t>4.9.2024</a:t>
            </a:fld>
            <a:endParaRPr lang="fi-FI"/>
          </a:p>
        </p:txBody>
      </p:sp>
      <p:sp>
        <p:nvSpPr>
          <p:cNvPr id="5" name="Alatunnisteen paikkamerkki 4">
            <a:extLst>
              <a:ext uri="{FF2B5EF4-FFF2-40B4-BE49-F238E27FC236}">
                <a16:creationId xmlns:a16="http://schemas.microsoft.com/office/drawing/2014/main" id="{3C143568-10DE-4AA0-BC52-F35E8FA32A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629F491E-FA59-4C59-A48D-6030D6471E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A50856-B5B5-4C74-ABCE-27274B56B914}" type="slidenum">
              <a:rPr lang="fi-FI" smtClean="0"/>
              <a:t>‹#›</a:t>
            </a:fld>
            <a:endParaRPr lang="fi-FI"/>
          </a:p>
        </p:txBody>
      </p:sp>
    </p:spTree>
    <p:extLst>
      <p:ext uri="{BB962C8B-B14F-4D97-AF65-F5344CB8AC3E}">
        <p14:creationId xmlns:p14="http://schemas.microsoft.com/office/powerpoint/2010/main" val="1135097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A8C113AC-B659-45F3-A703-368EEDDEAAF4}"/>
              </a:ext>
            </a:extLst>
          </p:cNvPr>
          <p:cNvSpPr txBox="1"/>
          <p:nvPr/>
        </p:nvSpPr>
        <p:spPr>
          <a:xfrm>
            <a:off x="333828" y="141453"/>
            <a:ext cx="12191999" cy="1200329"/>
          </a:xfrm>
          <a:prstGeom prst="rect">
            <a:avLst/>
          </a:prstGeom>
          <a:noFill/>
        </p:spPr>
        <p:txBody>
          <a:bodyPr wrap="square" rtlCol="0">
            <a:spAutoFit/>
          </a:bodyPr>
          <a:lstStyle/>
          <a:p>
            <a:r>
              <a:rPr lang="fi-FI" sz="7200" dirty="0"/>
              <a:t>Yritysidean kehittely</a:t>
            </a:r>
          </a:p>
        </p:txBody>
      </p:sp>
      <p:sp>
        <p:nvSpPr>
          <p:cNvPr id="5" name="Tekstiruutu 4">
            <a:extLst>
              <a:ext uri="{FF2B5EF4-FFF2-40B4-BE49-F238E27FC236}">
                <a16:creationId xmlns:a16="http://schemas.microsoft.com/office/drawing/2014/main" id="{48D9388F-F872-455B-8F73-766B620EB4E9}"/>
              </a:ext>
            </a:extLst>
          </p:cNvPr>
          <p:cNvSpPr txBox="1"/>
          <p:nvPr/>
        </p:nvSpPr>
        <p:spPr>
          <a:xfrm>
            <a:off x="1028641" y="1257370"/>
            <a:ext cx="9496483" cy="5016758"/>
          </a:xfrm>
          <a:prstGeom prst="rect">
            <a:avLst/>
          </a:prstGeom>
          <a:noFill/>
        </p:spPr>
        <p:txBody>
          <a:bodyPr wrap="square" rtlCol="0">
            <a:spAutoFit/>
          </a:bodyPr>
          <a:lstStyle/>
          <a:p>
            <a:r>
              <a:rPr lang="fi-FI" sz="1600" dirty="0"/>
              <a:t>Idean kehittely on prosessi, jossa olemassa olevaa tai täysin uusi ideaa muokataan myytäväksi ratkaisuksi. Ideaksi riittää tuote, palvelu tai pelkästään oma osaamisesi. Idean kehittely on osa ratkaisun tuotteistamista.   Kehittelyn hyödyt sinulle ovat ainakin seuraavat: </a:t>
            </a:r>
          </a:p>
          <a:p>
            <a:endParaRPr lang="fi-FI" sz="1600" dirty="0"/>
          </a:p>
          <a:p>
            <a:pPr marL="285750" indent="-285750">
              <a:buFont typeface="Arial" panose="020B0604020202020204" pitchFamily="34" charset="0"/>
              <a:buChar char="•"/>
            </a:pPr>
            <a:r>
              <a:rPr lang="fi-FI" sz="1600" dirty="0"/>
              <a:t>Osaat selkeästi ja nopeasti kertoa siitä, minkälaiseen ongelmaan sinä osaat tuoda ratkaisun.</a:t>
            </a:r>
          </a:p>
          <a:p>
            <a:pPr marL="285750" indent="-285750">
              <a:buFont typeface="Arial" panose="020B0604020202020204" pitchFamily="34" charset="0"/>
              <a:buChar char="•"/>
            </a:pPr>
            <a:r>
              <a:rPr lang="fi-FI" sz="1600" dirty="0"/>
              <a:t>Osaat kertoa, mitä hyötyjä sinun osaamisesi tuo asiakkaallesi. </a:t>
            </a:r>
          </a:p>
          <a:p>
            <a:pPr marL="285750" indent="-285750">
              <a:buFont typeface="Arial" panose="020B0604020202020204" pitchFamily="34" charset="0"/>
              <a:buChar char="•"/>
            </a:pPr>
            <a:r>
              <a:rPr lang="fi-FI" sz="1600" dirty="0"/>
              <a:t>Pystyt perustelemaan, miten palvelusi eroaa muista markkinoilla olevista palveluista ja miksi se on ylivoimainen muihin vastaaviin verrattuna.</a:t>
            </a:r>
          </a:p>
          <a:p>
            <a:endParaRPr lang="fi-FI" sz="1600" dirty="0"/>
          </a:p>
          <a:p>
            <a:r>
              <a:rPr lang="fi-FI" sz="1600" dirty="0"/>
              <a:t>Kehittelyn tavoitteena on muotoilla tuote, palvelu tai osaaminen sellaiseksi, että sen voi nopeasti viedä asiakkaalle testattavaksi. Palvelun lopullisen muodon luo asiakas ostopäätöksellään. Ei siis pidä kainostella sitä, että palvelu ei ole lopullisessa muodossaan. Asiakas osaa arvostaa sitä, että hänen palautettaan kuunnellaan ja hän saa itse kokea palvelun muuttuvan juuri hänelle sopivaksi. </a:t>
            </a:r>
          </a:p>
          <a:p>
            <a:endParaRPr lang="fi-FI" sz="1600" dirty="0"/>
          </a:p>
          <a:p>
            <a:r>
              <a:rPr lang="fi-FI" sz="1600" dirty="0"/>
              <a:t>Seuraavat diat ohjaavat sinua oman osaamisesi tai jo olemassa olevan idean tuotteistamisessa. Dioissa puhutaan jo tuotteesta ja palvelusta mutta älä huoli! Voit ajatella, että tuote/palvelu tarkoittaa juuri sitä sinun osaamistasi. </a:t>
            </a:r>
          </a:p>
          <a:p>
            <a:r>
              <a:rPr lang="fi-FI" sz="1600" dirty="0"/>
              <a:t>Kirjoita muistiinpanoja tyhjään tilaan.</a:t>
            </a:r>
          </a:p>
          <a:p>
            <a:endParaRPr lang="fi-FI" sz="1600" dirty="0"/>
          </a:p>
          <a:p>
            <a:r>
              <a:rPr lang="fi-FI" sz="1600" dirty="0"/>
              <a:t>Esityksen lopussa käydään myös läpi sitä, mitä aiot </a:t>
            </a:r>
            <a:r>
              <a:rPr lang="fi-FI" sz="1600"/>
              <a:t>tehdä seuraavaksi. </a:t>
            </a:r>
            <a:endParaRPr lang="fi-FI" sz="1600" dirty="0"/>
          </a:p>
          <a:p>
            <a:endParaRPr lang="fi-FI" sz="1600" dirty="0"/>
          </a:p>
        </p:txBody>
      </p:sp>
    </p:spTree>
    <p:extLst>
      <p:ext uri="{BB962C8B-B14F-4D97-AF65-F5344CB8AC3E}">
        <p14:creationId xmlns:p14="http://schemas.microsoft.com/office/powerpoint/2010/main" val="2642010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3D106D94-DD30-4ACD-833D-7FEC39CE6CE6}"/>
              </a:ext>
            </a:extLst>
          </p:cNvPr>
          <p:cNvSpPr txBox="1"/>
          <p:nvPr/>
        </p:nvSpPr>
        <p:spPr>
          <a:xfrm>
            <a:off x="991417" y="836585"/>
            <a:ext cx="6425383" cy="523220"/>
          </a:xfrm>
          <a:prstGeom prst="rect">
            <a:avLst/>
          </a:prstGeom>
          <a:noFill/>
        </p:spPr>
        <p:txBody>
          <a:bodyPr wrap="square" rtlCol="0">
            <a:spAutoFit/>
          </a:bodyPr>
          <a:lstStyle/>
          <a:p>
            <a:r>
              <a:rPr lang="fi-FI" sz="2800" b="1" dirty="0"/>
              <a:t>Mikä on palvelusi nimi?</a:t>
            </a:r>
          </a:p>
        </p:txBody>
      </p:sp>
      <p:sp>
        <p:nvSpPr>
          <p:cNvPr id="5" name="Tekstiruutu 4">
            <a:extLst>
              <a:ext uri="{FF2B5EF4-FFF2-40B4-BE49-F238E27FC236}">
                <a16:creationId xmlns:a16="http://schemas.microsoft.com/office/drawing/2014/main" id="{603D0A0E-98BA-4422-93C6-653348FC835B}"/>
              </a:ext>
            </a:extLst>
          </p:cNvPr>
          <p:cNvSpPr txBox="1"/>
          <p:nvPr/>
        </p:nvSpPr>
        <p:spPr>
          <a:xfrm>
            <a:off x="991417" y="1359805"/>
            <a:ext cx="7078524" cy="830997"/>
          </a:xfrm>
          <a:prstGeom prst="rect">
            <a:avLst/>
          </a:prstGeom>
          <a:noFill/>
        </p:spPr>
        <p:txBody>
          <a:bodyPr wrap="square" rtlCol="0">
            <a:spAutoFit/>
          </a:bodyPr>
          <a:lstStyle/>
          <a:p>
            <a:r>
              <a:rPr lang="fi-FI" sz="1200" dirty="0"/>
              <a:t>Mummovahti, pappavahti, muksuvahti…….</a:t>
            </a:r>
          </a:p>
          <a:p>
            <a:endParaRPr lang="fi-FI" sz="1200" dirty="0"/>
          </a:p>
          <a:p>
            <a:r>
              <a:rPr lang="fi-FI" sz="1200" dirty="0"/>
              <a:t>Nimellä on merkitystä erityisesti silloin, kun sinä myyt palveluasi mutta nimen merkitys korostuu silloin kun asiakkaasi kertoo muille palvelustasi. Siinä kohtaa tämän kohdan ponnistelut tulevat moninkertaisesti katetuksi. </a:t>
            </a:r>
          </a:p>
        </p:txBody>
      </p:sp>
    </p:spTree>
    <p:extLst>
      <p:ext uri="{BB962C8B-B14F-4D97-AF65-F5344CB8AC3E}">
        <p14:creationId xmlns:p14="http://schemas.microsoft.com/office/powerpoint/2010/main" val="2065722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13DD43B9-E32E-4F69-9D7D-1DA0D747BE70}"/>
              </a:ext>
            </a:extLst>
          </p:cNvPr>
          <p:cNvSpPr txBox="1"/>
          <p:nvPr/>
        </p:nvSpPr>
        <p:spPr>
          <a:xfrm>
            <a:off x="991417" y="836585"/>
            <a:ext cx="6425383" cy="523220"/>
          </a:xfrm>
          <a:prstGeom prst="rect">
            <a:avLst/>
          </a:prstGeom>
          <a:noFill/>
        </p:spPr>
        <p:txBody>
          <a:bodyPr wrap="square" rtlCol="0">
            <a:spAutoFit/>
          </a:bodyPr>
          <a:lstStyle/>
          <a:p>
            <a:r>
              <a:rPr lang="fi-FI" sz="2800" b="1" dirty="0"/>
              <a:t>Miten aiot aloittaa ja koska?</a:t>
            </a:r>
          </a:p>
        </p:txBody>
      </p:sp>
      <p:sp>
        <p:nvSpPr>
          <p:cNvPr id="3" name="Tekstiruutu 2">
            <a:extLst>
              <a:ext uri="{FF2B5EF4-FFF2-40B4-BE49-F238E27FC236}">
                <a16:creationId xmlns:a16="http://schemas.microsoft.com/office/drawing/2014/main" id="{089AE51F-3CFB-4113-B065-96B9D808D541}"/>
              </a:ext>
            </a:extLst>
          </p:cNvPr>
          <p:cNvSpPr txBox="1"/>
          <p:nvPr/>
        </p:nvSpPr>
        <p:spPr>
          <a:xfrm>
            <a:off x="991417" y="1359805"/>
            <a:ext cx="7078524" cy="1938992"/>
          </a:xfrm>
          <a:prstGeom prst="rect">
            <a:avLst/>
          </a:prstGeom>
          <a:noFill/>
        </p:spPr>
        <p:txBody>
          <a:bodyPr wrap="square" rtlCol="0">
            <a:spAutoFit/>
          </a:bodyPr>
          <a:lstStyle/>
          <a:p>
            <a:r>
              <a:rPr lang="fi-FI" sz="1200" dirty="0"/>
              <a:t>On tärkeä, että lähdet liikkeelle jostakin. Yhtä tärkeä on asettaa määräaika, mihin mennessä työ on tehty. Muuten pöytälaatikkosi saa vain yhden hyvän idean lisää. </a:t>
            </a:r>
          </a:p>
          <a:p>
            <a:endParaRPr lang="fi-FI" sz="1200" dirty="0"/>
          </a:p>
          <a:p>
            <a:r>
              <a:rPr lang="fi-FI" sz="1200" dirty="0"/>
              <a:t>Esimerkiksi näin: </a:t>
            </a:r>
          </a:p>
          <a:p>
            <a:pPr marL="171450" indent="-171450">
              <a:buFont typeface="Arial" panose="020B0604020202020204" pitchFamily="34" charset="0"/>
              <a:buChar char="•"/>
            </a:pPr>
            <a:r>
              <a:rPr lang="fi-FI" sz="1200" dirty="0"/>
              <a:t>Soitan huomenna ”Tytille”, jonka lapset ovat aina yksin kotona koulujen loma-ajat. Kerron hänelle ideastani ja pyydän häneltä apua idean kehittämiseen?</a:t>
            </a:r>
          </a:p>
          <a:p>
            <a:pPr marL="171450" indent="-171450">
              <a:buFont typeface="Arial" panose="020B0604020202020204" pitchFamily="34" charset="0"/>
              <a:buChar char="•"/>
            </a:pPr>
            <a:r>
              <a:rPr lang="fi-FI" sz="1200" dirty="0"/>
              <a:t>Koulupäivän päätyttyä tutustun Yritystehtaan kotisivuihin ja varaan ajan kysyäkseni apua kehittämiseen. </a:t>
            </a:r>
          </a:p>
          <a:p>
            <a:pPr marL="171450" indent="-171450">
              <a:buFont typeface="Arial" panose="020B0604020202020204" pitchFamily="34" charset="0"/>
              <a:buChar char="•"/>
            </a:pPr>
            <a:r>
              <a:rPr lang="fi-FI" sz="1200" dirty="0"/>
              <a:t>Hoksasin, </a:t>
            </a:r>
            <a:r>
              <a:rPr lang="fi-FI" sz="1200"/>
              <a:t>että minä </a:t>
            </a:r>
            <a:r>
              <a:rPr lang="fi-FI" sz="1200" dirty="0"/>
              <a:t>oikeasti olen tässä asiassa aika taitava. Aion aloittaa tämän taidon hiljaisen harjoittelun heti, kun…..</a:t>
            </a:r>
          </a:p>
          <a:p>
            <a:endParaRPr lang="fi-FI" sz="1200" dirty="0"/>
          </a:p>
        </p:txBody>
      </p:sp>
    </p:spTree>
    <p:extLst>
      <p:ext uri="{BB962C8B-B14F-4D97-AF65-F5344CB8AC3E}">
        <p14:creationId xmlns:p14="http://schemas.microsoft.com/office/powerpoint/2010/main" val="3857084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09BD1DED-86F0-4425-858F-97A9479A4BD9}"/>
              </a:ext>
            </a:extLst>
          </p:cNvPr>
          <p:cNvSpPr txBox="1"/>
          <p:nvPr/>
        </p:nvSpPr>
        <p:spPr>
          <a:xfrm>
            <a:off x="1020445" y="753573"/>
            <a:ext cx="6425383" cy="523220"/>
          </a:xfrm>
          <a:prstGeom prst="rect">
            <a:avLst/>
          </a:prstGeom>
          <a:noFill/>
        </p:spPr>
        <p:txBody>
          <a:bodyPr wrap="square" rtlCol="0">
            <a:spAutoFit/>
          </a:bodyPr>
          <a:lstStyle/>
          <a:p>
            <a:r>
              <a:rPr lang="fi-FI" sz="2800" b="1" dirty="0"/>
              <a:t>Kuvaile, mikä on yritysideasi</a:t>
            </a:r>
          </a:p>
        </p:txBody>
      </p:sp>
      <p:sp>
        <p:nvSpPr>
          <p:cNvPr id="4" name="Tekstiruutu 3">
            <a:extLst>
              <a:ext uri="{FF2B5EF4-FFF2-40B4-BE49-F238E27FC236}">
                <a16:creationId xmlns:a16="http://schemas.microsoft.com/office/drawing/2014/main" id="{15FF0756-D89E-4C37-AD59-4D031E566A72}"/>
              </a:ext>
            </a:extLst>
          </p:cNvPr>
          <p:cNvSpPr txBox="1"/>
          <p:nvPr/>
        </p:nvSpPr>
        <p:spPr>
          <a:xfrm>
            <a:off x="1020445" y="1707680"/>
            <a:ext cx="7383324" cy="1015663"/>
          </a:xfrm>
          <a:prstGeom prst="rect">
            <a:avLst/>
          </a:prstGeom>
          <a:noFill/>
        </p:spPr>
        <p:txBody>
          <a:bodyPr wrap="square" rtlCol="0">
            <a:spAutoFit/>
          </a:bodyPr>
          <a:lstStyle/>
          <a:p>
            <a:r>
              <a:rPr lang="fi-FI" sz="1200" dirty="0"/>
              <a:t>Yritysidea kertoo, mitä tarkoitusta varten aiot perustaa yrityksen. Siitä käy välittömästi ilmi liiketoimintasi perusajatus. Yritysideasi voi olla yksinkertainen. Esimerkiksi lastenhoidon tarjoaminen koululaisten loma-aikoina.</a:t>
            </a:r>
          </a:p>
          <a:p>
            <a:endParaRPr lang="fi-FI" sz="1200" dirty="0"/>
          </a:p>
          <a:p>
            <a:r>
              <a:rPr lang="fi-FI" sz="1200" dirty="0"/>
              <a:t>Yritysideasi voi perustua uuteen tuotteeseen tai palveluun. Idea voi syntyä myös ammattitaitosi tai erityisosaamisesi pohjalta.</a:t>
            </a:r>
            <a:r>
              <a:rPr lang="fi-FI" sz="1200" b="0" i="0" dirty="0">
                <a:solidFill>
                  <a:srgbClr val="212121"/>
                </a:solidFill>
                <a:effectLst/>
                <a:latin typeface="Source Sans Pro" panose="020B0503030403020204" pitchFamily="34" charset="0"/>
              </a:rPr>
              <a:t> Huomaathan, että yritysideasi voi olla menestyksekäs, vaikka se ei toisikaan markkinoille mitään uutta!</a:t>
            </a:r>
            <a:endParaRPr lang="fi-FI" sz="1200" dirty="0"/>
          </a:p>
        </p:txBody>
      </p:sp>
    </p:spTree>
    <p:extLst>
      <p:ext uri="{BB962C8B-B14F-4D97-AF65-F5344CB8AC3E}">
        <p14:creationId xmlns:p14="http://schemas.microsoft.com/office/powerpoint/2010/main" val="238314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09BD1DED-86F0-4425-858F-97A9479A4BD9}"/>
              </a:ext>
            </a:extLst>
          </p:cNvPr>
          <p:cNvSpPr txBox="1"/>
          <p:nvPr/>
        </p:nvSpPr>
        <p:spPr>
          <a:xfrm>
            <a:off x="1020445" y="753573"/>
            <a:ext cx="6425383" cy="523220"/>
          </a:xfrm>
          <a:prstGeom prst="rect">
            <a:avLst/>
          </a:prstGeom>
          <a:noFill/>
        </p:spPr>
        <p:txBody>
          <a:bodyPr wrap="square" rtlCol="0">
            <a:spAutoFit/>
          </a:bodyPr>
          <a:lstStyle/>
          <a:p>
            <a:r>
              <a:rPr lang="fi-FI" sz="2800" b="1" dirty="0"/>
              <a:t>Mikä on yrityksesi liikeidea?</a:t>
            </a:r>
          </a:p>
        </p:txBody>
      </p:sp>
      <p:sp>
        <p:nvSpPr>
          <p:cNvPr id="4" name="Tekstiruutu 3">
            <a:extLst>
              <a:ext uri="{FF2B5EF4-FFF2-40B4-BE49-F238E27FC236}">
                <a16:creationId xmlns:a16="http://schemas.microsoft.com/office/drawing/2014/main" id="{15FF0756-D89E-4C37-AD59-4D031E566A72}"/>
              </a:ext>
            </a:extLst>
          </p:cNvPr>
          <p:cNvSpPr txBox="1"/>
          <p:nvPr/>
        </p:nvSpPr>
        <p:spPr>
          <a:xfrm>
            <a:off x="1020445" y="1276793"/>
            <a:ext cx="7383324" cy="1938992"/>
          </a:xfrm>
          <a:prstGeom prst="rect">
            <a:avLst/>
          </a:prstGeom>
          <a:noFill/>
        </p:spPr>
        <p:txBody>
          <a:bodyPr wrap="square" rtlCol="0">
            <a:spAutoFit/>
          </a:bodyPr>
          <a:lstStyle/>
          <a:p>
            <a:r>
              <a:rPr lang="fi-FI" sz="1200" dirty="0"/>
              <a:t>Liikeideasi on lyhyt kuvaus siitä, miten yrityksesi tulee toimimaan markkinoilla. Se vastaa yleensä kolmeen kysymykseen: </a:t>
            </a:r>
          </a:p>
          <a:p>
            <a:endParaRPr lang="fi-FI" sz="1200" dirty="0"/>
          </a:p>
          <a:p>
            <a:pPr marL="228600" indent="-228600">
              <a:buFont typeface="+mj-lt"/>
              <a:buAutoNum type="arabicPeriod"/>
            </a:pPr>
            <a:r>
              <a:rPr lang="fi-FI" sz="1200" dirty="0"/>
              <a:t>Mitä yrityksesi tarjoaa</a:t>
            </a:r>
          </a:p>
          <a:p>
            <a:pPr marL="228600" indent="-228600">
              <a:buFont typeface="+mj-lt"/>
              <a:buAutoNum type="arabicPeriod"/>
            </a:pPr>
            <a:r>
              <a:rPr lang="fi-FI" sz="1200" dirty="0"/>
              <a:t>Kenelle?</a:t>
            </a:r>
          </a:p>
          <a:p>
            <a:pPr marL="228600" indent="-228600">
              <a:buFont typeface="+mj-lt"/>
              <a:buAutoNum type="arabicPeriod"/>
            </a:pPr>
            <a:r>
              <a:rPr lang="fi-FI" sz="1200" dirty="0"/>
              <a:t>Miten?</a:t>
            </a:r>
          </a:p>
          <a:p>
            <a:endParaRPr lang="fi-FI" sz="1200" dirty="0"/>
          </a:p>
          <a:p>
            <a:r>
              <a:rPr lang="fi-FI" sz="1200" dirty="0"/>
              <a:t>Vastaukset näihin kysymyksiin tarkentuvat, kun tarkennat liikeideaasi tuotteistamalla sitä. Kirjaa kuitenkin aluksi vastaukset näihin kysymyksiin ja tarkenna vastauksiasi, kun ideasi jalostuu. Tähtää kuitenkin aina lyhyeen kuvaukseen!</a:t>
            </a:r>
          </a:p>
        </p:txBody>
      </p:sp>
    </p:spTree>
    <p:extLst>
      <p:ext uri="{BB962C8B-B14F-4D97-AF65-F5344CB8AC3E}">
        <p14:creationId xmlns:p14="http://schemas.microsoft.com/office/powerpoint/2010/main" val="36905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09BD1DED-86F0-4425-858F-97A9479A4BD9}"/>
              </a:ext>
            </a:extLst>
          </p:cNvPr>
          <p:cNvSpPr txBox="1"/>
          <p:nvPr/>
        </p:nvSpPr>
        <p:spPr>
          <a:xfrm>
            <a:off x="1020445" y="753573"/>
            <a:ext cx="6425383" cy="954107"/>
          </a:xfrm>
          <a:prstGeom prst="rect">
            <a:avLst/>
          </a:prstGeom>
          <a:noFill/>
        </p:spPr>
        <p:txBody>
          <a:bodyPr wrap="square" rtlCol="0">
            <a:spAutoFit/>
          </a:bodyPr>
          <a:lstStyle/>
          <a:p>
            <a:r>
              <a:rPr lang="fi-FI" sz="2800" b="1" dirty="0"/>
              <a:t>Mikä on asiakkaasi ongelma ja mitä se hänelle aiheuttaa?</a:t>
            </a:r>
          </a:p>
        </p:txBody>
      </p:sp>
      <p:sp>
        <p:nvSpPr>
          <p:cNvPr id="4" name="Tekstiruutu 3">
            <a:extLst>
              <a:ext uri="{FF2B5EF4-FFF2-40B4-BE49-F238E27FC236}">
                <a16:creationId xmlns:a16="http://schemas.microsoft.com/office/drawing/2014/main" id="{15FF0756-D89E-4C37-AD59-4D031E566A72}"/>
              </a:ext>
            </a:extLst>
          </p:cNvPr>
          <p:cNvSpPr txBox="1"/>
          <p:nvPr/>
        </p:nvSpPr>
        <p:spPr>
          <a:xfrm>
            <a:off x="1020445" y="1707680"/>
            <a:ext cx="7383324" cy="1754326"/>
          </a:xfrm>
          <a:prstGeom prst="rect">
            <a:avLst/>
          </a:prstGeom>
          <a:noFill/>
        </p:spPr>
        <p:txBody>
          <a:bodyPr wrap="square" rtlCol="0">
            <a:spAutoFit/>
          </a:bodyPr>
          <a:lstStyle/>
          <a:p>
            <a:r>
              <a:rPr lang="fi-FI" sz="1200" dirty="0"/>
              <a:t>Osaamisesi tuo helpotuksen asiakkaan kokemaan ongelmaan. Mitä konkreettisemmin osaat määrittää asiakkaan ongelman, sitä paremmin puhut asiakkaasi kanssa samaa kieltä. Koeta palvella yksinkertaisia ja arkisia perustarpeita. Muista, että asiakkaan kokeman ongelman varsinainen ydin, on usein ongelman aiheuttamat seuraukset päivittäiseen arkeen.</a:t>
            </a:r>
          </a:p>
          <a:p>
            <a:endParaRPr lang="fi-FI" sz="1200" dirty="0"/>
          </a:p>
          <a:p>
            <a:r>
              <a:rPr lang="fi-FI" sz="1200" dirty="0"/>
              <a:t>Voit kuvitella keskustelevasi asiakkaan kanssa näin: </a:t>
            </a:r>
          </a:p>
          <a:p>
            <a:r>
              <a:rPr lang="fi-FI" sz="1200" dirty="0"/>
              <a:t>Eikö niin, että ongelmasi on tämä…</a:t>
            </a:r>
          </a:p>
          <a:p>
            <a:r>
              <a:rPr lang="fi-FI" sz="1200" dirty="0"/>
              <a:t>Se aiheuttaa arkeesi tällaisen tilanteen…</a:t>
            </a:r>
          </a:p>
          <a:p>
            <a:r>
              <a:rPr lang="fi-FI" sz="1200" dirty="0"/>
              <a:t>Haluaisit ratkaista ongelman siten, että…..</a:t>
            </a:r>
          </a:p>
        </p:txBody>
      </p:sp>
    </p:spTree>
    <p:extLst>
      <p:ext uri="{BB962C8B-B14F-4D97-AF65-F5344CB8AC3E}">
        <p14:creationId xmlns:p14="http://schemas.microsoft.com/office/powerpoint/2010/main" val="1430342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09BD1DED-86F0-4425-858F-97A9479A4BD9}"/>
              </a:ext>
            </a:extLst>
          </p:cNvPr>
          <p:cNvSpPr txBox="1"/>
          <p:nvPr/>
        </p:nvSpPr>
        <p:spPr>
          <a:xfrm>
            <a:off x="1020445" y="753573"/>
            <a:ext cx="6425383" cy="954107"/>
          </a:xfrm>
          <a:prstGeom prst="rect">
            <a:avLst/>
          </a:prstGeom>
          <a:noFill/>
        </p:spPr>
        <p:txBody>
          <a:bodyPr wrap="square" rtlCol="0">
            <a:spAutoFit/>
          </a:bodyPr>
          <a:lstStyle/>
          <a:p>
            <a:r>
              <a:rPr lang="fi-FI" sz="2800" b="1" dirty="0"/>
              <a:t>Mitä arvoa ja hyötyjä tuotteesi tai palvelusi asiakkaalle tuo?</a:t>
            </a:r>
          </a:p>
        </p:txBody>
      </p:sp>
      <p:sp>
        <p:nvSpPr>
          <p:cNvPr id="4" name="Tekstiruutu 3">
            <a:extLst>
              <a:ext uri="{FF2B5EF4-FFF2-40B4-BE49-F238E27FC236}">
                <a16:creationId xmlns:a16="http://schemas.microsoft.com/office/drawing/2014/main" id="{15FF0756-D89E-4C37-AD59-4D031E566A72}"/>
              </a:ext>
            </a:extLst>
          </p:cNvPr>
          <p:cNvSpPr txBox="1"/>
          <p:nvPr/>
        </p:nvSpPr>
        <p:spPr>
          <a:xfrm>
            <a:off x="1160404" y="1707680"/>
            <a:ext cx="7383324" cy="1569660"/>
          </a:xfrm>
          <a:prstGeom prst="rect">
            <a:avLst/>
          </a:prstGeom>
          <a:noFill/>
        </p:spPr>
        <p:txBody>
          <a:bodyPr wrap="square" rtlCol="0">
            <a:spAutoFit/>
          </a:bodyPr>
          <a:lstStyle/>
          <a:p>
            <a:r>
              <a:rPr lang="fi-FI" sz="1200" dirty="0"/>
              <a:t>On tärkeä, että ratkaisusi puhuttelee asiakkaan tunnetta ja logiikkaa. Arvot ovat niitä kokemuksellisia asioita, joita asiakkaasi pitää merkityksellisinä. Hyödyt ovat niitä konkreettisia ja mitattavia asioita, joita asiakkaasi saa, kun hän hankkii sinun tarjoaman ratkaisun. </a:t>
            </a:r>
          </a:p>
          <a:p>
            <a:endParaRPr lang="fi-FI" sz="1200" dirty="0"/>
          </a:p>
          <a:p>
            <a:r>
              <a:rPr lang="fi-FI" sz="1200" dirty="0"/>
              <a:t>Esimerkiksi: </a:t>
            </a:r>
          </a:p>
          <a:p>
            <a:r>
              <a:rPr lang="fi-FI" sz="1200" dirty="0"/>
              <a:t>Arvoa on, että lapset saavat olla loma-aikana kotona ja tehdä asioita kodin ympäristössä turvallisen aikuisen kanssa. </a:t>
            </a:r>
          </a:p>
          <a:p>
            <a:r>
              <a:rPr lang="fi-FI" sz="1200" dirty="0"/>
              <a:t>Hyötyä, että lapsille ei tarvitse hankkia hoitopaikkaa, joka edellyttää lasten kyyditsemistä ja että hoitoaika ei rajaudu esim. hoitopaikan aukioloaikoihin. </a:t>
            </a:r>
          </a:p>
        </p:txBody>
      </p:sp>
      <p:graphicFrame>
        <p:nvGraphicFramePr>
          <p:cNvPr id="2" name="Taulukko 1">
            <a:extLst>
              <a:ext uri="{FF2B5EF4-FFF2-40B4-BE49-F238E27FC236}">
                <a16:creationId xmlns:a16="http://schemas.microsoft.com/office/drawing/2014/main" id="{35F53E3D-CC38-8353-EAB4-E816F9D70881}"/>
              </a:ext>
            </a:extLst>
          </p:cNvPr>
          <p:cNvGraphicFramePr>
            <a:graphicFrameLocks noGrp="1"/>
          </p:cNvGraphicFramePr>
          <p:nvPr>
            <p:extLst>
              <p:ext uri="{D42A27DB-BD31-4B8C-83A1-F6EECF244321}">
                <p14:modId xmlns:p14="http://schemas.microsoft.com/office/powerpoint/2010/main" val="2174323482"/>
              </p:ext>
            </p:extLst>
          </p:nvPr>
        </p:nvGraphicFramePr>
        <p:xfrm>
          <a:off x="1490825" y="3728210"/>
          <a:ext cx="8128000" cy="7416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540782355"/>
                    </a:ext>
                  </a:extLst>
                </a:gridCol>
                <a:gridCol w="4064000">
                  <a:extLst>
                    <a:ext uri="{9D8B030D-6E8A-4147-A177-3AD203B41FA5}">
                      <a16:colId xmlns:a16="http://schemas.microsoft.com/office/drawing/2014/main" val="3275331147"/>
                    </a:ext>
                  </a:extLst>
                </a:gridCol>
              </a:tblGrid>
              <a:tr h="370840">
                <a:tc>
                  <a:txBody>
                    <a:bodyPr/>
                    <a:lstStyle/>
                    <a:p>
                      <a:r>
                        <a:rPr lang="fi-FI" dirty="0"/>
                        <a:t>Arvot</a:t>
                      </a:r>
                    </a:p>
                  </a:txBody>
                  <a:tcPr/>
                </a:tc>
                <a:tc>
                  <a:txBody>
                    <a:bodyPr/>
                    <a:lstStyle/>
                    <a:p>
                      <a:r>
                        <a:rPr lang="fi-FI" dirty="0"/>
                        <a:t>Hyödyt</a:t>
                      </a:r>
                    </a:p>
                  </a:txBody>
                  <a:tcPr/>
                </a:tc>
                <a:extLst>
                  <a:ext uri="{0D108BD9-81ED-4DB2-BD59-A6C34878D82A}">
                    <a16:rowId xmlns:a16="http://schemas.microsoft.com/office/drawing/2014/main" val="1578780153"/>
                  </a:ext>
                </a:extLst>
              </a:tr>
              <a:tr h="370840">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895691579"/>
                  </a:ext>
                </a:extLst>
              </a:tr>
            </a:tbl>
          </a:graphicData>
        </a:graphic>
      </p:graphicFrame>
    </p:spTree>
    <p:extLst>
      <p:ext uri="{BB962C8B-B14F-4D97-AF65-F5344CB8AC3E}">
        <p14:creationId xmlns:p14="http://schemas.microsoft.com/office/powerpoint/2010/main" val="179290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9A9DAB10-1C82-4B71-B224-4A8233C7BFD6}"/>
              </a:ext>
            </a:extLst>
          </p:cNvPr>
          <p:cNvSpPr txBox="1"/>
          <p:nvPr/>
        </p:nvSpPr>
        <p:spPr>
          <a:xfrm>
            <a:off x="991416" y="836585"/>
            <a:ext cx="8432501" cy="523220"/>
          </a:xfrm>
          <a:prstGeom prst="rect">
            <a:avLst/>
          </a:prstGeom>
          <a:noFill/>
        </p:spPr>
        <p:txBody>
          <a:bodyPr wrap="square" rtlCol="0">
            <a:spAutoFit/>
          </a:bodyPr>
          <a:lstStyle/>
          <a:p>
            <a:r>
              <a:rPr lang="fi-FI" sz="2800" b="1" dirty="0"/>
              <a:t>Millä tavoin tuote/palvelu toimitetaan asiakkaallesi?</a:t>
            </a:r>
          </a:p>
        </p:txBody>
      </p:sp>
      <p:sp>
        <p:nvSpPr>
          <p:cNvPr id="4" name="Tekstiruutu 3">
            <a:extLst>
              <a:ext uri="{FF2B5EF4-FFF2-40B4-BE49-F238E27FC236}">
                <a16:creationId xmlns:a16="http://schemas.microsoft.com/office/drawing/2014/main" id="{3EDC3BAC-8CFF-47AD-A24E-79BC4C2AF34C}"/>
              </a:ext>
            </a:extLst>
          </p:cNvPr>
          <p:cNvSpPr txBox="1"/>
          <p:nvPr/>
        </p:nvSpPr>
        <p:spPr>
          <a:xfrm>
            <a:off x="991417" y="1359805"/>
            <a:ext cx="7078524" cy="4154984"/>
          </a:xfrm>
          <a:prstGeom prst="rect">
            <a:avLst/>
          </a:prstGeom>
          <a:noFill/>
        </p:spPr>
        <p:txBody>
          <a:bodyPr wrap="square" rtlCol="0">
            <a:spAutoFit/>
          </a:bodyPr>
          <a:lstStyle/>
          <a:p>
            <a:r>
              <a:rPr lang="fi-FI" sz="1200" dirty="0"/>
              <a:t>On tärkeä, että osaat kuvata, miten asiakas saa ratkaisusi käyttöön. Joudut vastaamaan ainakin alla oleviin kysymyksiin. Kaikkiin kysymyksiin ei ehkä ole vielä vastauksia mutta jos uskot ratkaisuusi, näihin löytyy vastaukset myöhemmin. Tee siis nopeaa </a:t>
            </a:r>
            <a:r>
              <a:rPr lang="fi-FI" sz="1200" dirty="0" err="1"/>
              <a:t>draftia</a:t>
            </a:r>
            <a:r>
              <a:rPr lang="fi-FI" sz="1200" dirty="0"/>
              <a:t>!</a:t>
            </a:r>
          </a:p>
          <a:p>
            <a:endParaRPr lang="fi-FI" sz="1200" dirty="0"/>
          </a:p>
          <a:p>
            <a:r>
              <a:rPr lang="fi-FI" sz="1200" dirty="0"/>
              <a:t>Listaa palvelusi toimitussisältö: </a:t>
            </a:r>
          </a:p>
          <a:p>
            <a:endParaRPr lang="fi-FI" sz="1200" dirty="0"/>
          </a:p>
          <a:p>
            <a:pPr marL="171450" indent="-171450">
              <a:buFontTx/>
              <a:buChar char="-"/>
            </a:pPr>
            <a:r>
              <a:rPr lang="fi-FI" sz="1200" dirty="0"/>
              <a:t>Ennen ostopäätöstä tapahtuvat toimenpiteet </a:t>
            </a:r>
          </a:p>
          <a:p>
            <a:pPr marL="628650" lvl="1" indent="-171450">
              <a:buFontTx/>
              <a:buChar char="-"/>
            </a:pPr>
            <a:r>
              <a:rPr lang="fi-FI" sz="1200" dirty="0"/>
              <a:t>Mistä asiakas saa tiedon ratkaisustasi?</a:t>
            </a:r>
          </a:p>
          <a:p>
            <a:pPr marL="628650" lvl="1" indent="-171450">
              <a:buFontTx/>
              <a:buChar char="-"/>
            </a:pPr>
            <a:r>
              <a:rPr lang="fi-FI" sz="1200" dirty="0"/>
              <a:t>Markkinoitko ratkaisuasi vai myytkö sen suoraan?</a:t>
            </a:r>
          </a:p>
          <a:p>
            <a:pPr marL="171450" indent="-171450">
              <a:buFontTx/>
              <a:buChar char="-"/>
            </a:pPr>
            <a:r>
              <a:rPr lang="fi-FI" sz="1200" dirty="0"/>
              <a:t>Ostopäätös </a:t>
            </a:r>
          </a:p>
          <a:p>
            <a:pPr marL="628650" lvl="1" indent="-171450">
              <a:buFontTx/>
              <a:buChar char="-"/>
            </a:pPr>
            <a:r>
              <a:rPr lang="fi-FI" sz="1200" dirty="0"/>
              <a:t>Miten palvelu myydään, </a:t>
            </a:r>
          </a:p>
          <a:p>
            <a:pPr marL="628650" lvl="1" indent="-171450">
              <a:buFontTx/>
              <a:buChar char="-"/>
            </a:pPr>
            <a:r>
              <a:rPr lang="fi-FI" sz="1200" dirty="0"/>
              <a:t>Mistä asioista sovitaan asiakkaan kanssa?</a:t>
            </a:r>
          </a:p>
          <a:p>
            <a:pPr marL="171450" indent="-171450">
              <a:buFontTx/>
              <a:buChar char="-"/>
            </a:pPr>
            <a:r>
              <a:rPr lang="fi-FI" sz="1200" dirty="0"/>
              <a:t>Palvelun toimittaminen asiakkaalle</a:t>
            </a:r>
          </a:p>
          <a:p>
            <a:pPr marL="628650" lvl="1" indent="-171450">
              <a:buFontTx/>
              <a:buChar char="-"/>
            </a:pPr>
            <a:r>
              <a:rPr lang="fi-FI" sz="1200" dirty="0"/>
              <a:t>Miten sovitaan toimittamisesta</a:t>
            </a:r>
          </a:p>
          <a:p>
            <a:pPr marL="628650" lvl="1" indent="-171450">
              <a:buFontTx/>
              <a:buChar char="-"/>
            </a:pPr>
            <a:r>
              <a:rPr lang="fi-FI" sz="1200" dirty="0"/>
              <a:t>Miten peruutukset, yms. käsitellään</a:t>
            </a:r>
          </a:p>
          <a:p>
            <a:pPr marL="171450" indent="-171450">
              <a:buFontTx/>
              <a:buChar char="-"/>
            </a:pPr>
            <a:r>
              <a:rPr lang="fi-FI" sz="1200" dirty="0"/>
              <a:t>Palvelun tuottaminen</a:t>
            </a:r>
          </a:p>
          <a:p>
            <a:pPr marL="628650" lvl="1" indent="-171450">
              <a:buFontTx/>
              <a:buChar char="-"/>
            </a:pPr>
            <a:r>
              <a:rPr lang="fi-FI" sz="1200" dirty="0"/>
              <a:t>Tiivistä, mitä tuottamisessa tapahtuu</a:t>
            </a:r>
          </a:p>
          <a:p>
            <a:pPr marL="171450" indent="-171450">
              <a:buFontTx/>
              <a:buChar char="-"/>
            </a:pPr>
            <a:r>
              <a:rPr lang="fi-FI" sz="1200" dirty="0"/>
              <a:t>Palvelun päättyminen</a:t>
            </a:r>
          </a:p>
          <a:p>
            <a:pPr marL="628650" lvl="1" indent="-171450">
              <a:buFontTx/>
              <a:buChar char="-"/>
            </a:pPr>
            <a:r>
              <a:rPr lang="fi-FI" sz="1200" dirty="0"/>
              <a:t>Missä kohtaa katsotaan, että asiakas on saanut sovitun tuotteen/palvelun</a:t>
            </a:r>
          </a:p>
          <a:p>
            <a:pPr marL="171450" indent="-171450">
              <a:buFontTx/>
              <a:buChar char="-"/>
            </a:pPr>
            <a:r>
              <a:rPr lang="fi-FI" sz="1200" dirty="0"/>
              <a:t>Jälkimarkkinointi</a:t>
            </a:r>
          </a:p>
          <a:p>
            <a:pPr marL="628650" lvl="1" indent="-171450">
              <a:buFontTx/>
              <a:buChar char="-"/>
            </a:pPr>
            <a:r>
              <a:rPr lang="fi-FI" sz="1200" dirty="0"/>
              <a:t>Miten huolehdit, että saat tiedon, onko asiakas tyytyväinen</a:t>
            </a:r>
          </a:p>
          <a:p>
            <a:pPr marL="628650" lvl="1" indent="-171450">
              <a:buFontTx/>
              <a:buChar char="-"/>
            </a:pPr>
            <a:r>
              <a:rPr lang="fi-FI" sz="1200" dirty="0"/>
              <a:t>Miten myyt ratkaisusi jo olemassa olevalle asiakkaalle</a:t>
            </a:r>
          </a:p>
        </p:txBody>
      </p:sp>
    </p:spTree>
    <p:extLst>
      <p:ext uri="{BB962C8B-B14F-4D97-AF65-F5344CB8AC3E}">
        <p14:creationId xmlns:p14="http://schemas.microsoft.com/office/powerpoint/2010/main" val="3955267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A426D359-925A-4903-978A-E9AA1771DCDB}"/>
              </a:ext>
            </a:extLst>
          </p:cNvPr>
          <p:cNvSpPr txBox="1"/>
          <p:nvPr/>
        </p:nvSpPr>
        <p:spPr>
          <a:xfrm>
            <a:off x="1020445" y="753573"/>
            <a:ext cx="6425383" cy="523220"/>
          </a:xfrm>
          <a:prstGeom prst="rect">
            <a:avLst/>
          </a:prstGeom>
          <a:noFill/>
        </p:spPr>
        <p:txBody>
          <a:bodyPr wrap="square" rtlCol="0">
            <a:spAutoFit/>
          </a:bodyPr>
          <a:lstStyle/>
          <a:p>
            <a:r>
              <a:rPr lang="fi-FI" sz="2800" b="1" dirty="0"/>
              <a:t>Kenen ongelman olet ajatellut ratkaista?</a:t>
            </a:r>
          </a:p>
        </p:txBody>
      </p:sp>
      <p:sp>
        <p:nvSpPr>
          <p:cNvPr id="3" name="Tekstiruutu 2">
            <a:extLst>
              <a:ext uri="{FF2B5EF4-FFF2-40B4-BE49-F238E27FC236}">
                <a16:creationId xmlns:a16="http://schemas.microsoft.com/office/drawing/2014/main" id="{285DC37E-E9A5-465A-A033-646F443F9CA6}"/>
              </a:ext>
            </a:extLst>
          </p:cNvPr>
          <p:cNvSpPr txBox="1"/>
          <p:nvPr/>
        </p:nvSpPr>
        <p:spPr>
          <a:xfrm>
            <a:off x="1141743" y="1276793"/>
            <a:ext cx="7078524" cy="1938992"/>
          </a:xfrm>
          <a:prstGeom prst="rect">
            <a:avLst/>
          </a:prstGeom>
          <a:noFill/>
        </p:spPr>
        <p:txBody>
          <a:bodyPr wrap="square" rtlCol="0">
            <a:spAutoFit/>
          </a:bodyPr>
          <a:lstStyle/>
          <a:p>
            <a:r>
              <a:rPr lang="fi-FI" sz="1200" dirty="0"/>
              <a:t>Nyt katsotaan vielä ideaasi uudelleen. Osaatko kohdentaa ratkaisusi oikein? Valitse asiakas, jolle ideasi sopisi parhaiten. Ole tarkkana, sillä mitä epämääräisempi asiakaskuntasi on, sitä huonommin sille löytyy ostaja. </a:t>
            </a:r>
          </a:p>
          <a:p>
            <a:endParaRPr lang="fi-FI" sz="1200" dirty="0"/>
          </a:p>
          <a:p>
            <a:r>
              <a:rPr lang="fi-FI" sz="1200" dirty="0"/>
              <a:t>Esimerkki:</a:t>
            </a:r>
          </a:p>
          <a:p>
            <a:r>
              <a:rPr lang="fi-FI" sz="1200" dirty="0"/>
              <a:t>Epämääräinen rajaus: kaikkien lasten vanhemmat</a:t>
            </a:r>
          </a:p>
          <a:p>
            <a:r>
              <a:rPr lang="fi-FI" sz="1200" dirty="0"/>
              <a:t>Tarkempi rajaus: virka-aikaan työtä tekevät vanhemmat, joiden lapset ovat loma-aikana kotona. </a:t>
            </a:r>
          </a:p>
          <a:p>
            <a:endParaRPr lang="fi-FI" sz="1200" dirty="0"/>
          </a:p>
          <a:p>
            <a:r>
              <a:rPr lang="fi-FI" sz="1200" dirty="0"/>
              <a:t>Lähde liikkeelle yhdestä kohderyhmästä ja pyri löytämään sieltä juuri se yksi asiakas, jolle palvelusi tuottaisi eniten arvoa sekä hyötyjä. </a:t>
            </a:r>
          </a:p>
          <a:p>
            <a:endParaRPr lang="fi-FI" sz="1200" dirty="0"/>
          </a:p>
        </p:txBody>
      </p:sp>
    </p:spTree>
    <p:extLst>
      <p:ext uri="{BB962C8B-B14F-4D97-AF65-F5344CB8AC3E}">
        <p14:creationId xmlns:p14="http://schemas.microsoft.com/office/powerpoint/2010/main" val="323169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62EF1955-2D38-40D1-A77F-E0F20CAD0839}"/>
              </a:ext>
            </a:extLst>
          </p:cNvPr>
          <p:cNvSpPr txBox="1"/>
          <p:nvPr/>
        </p:nvSpPr>
        <p:spPr>
          <a:xfrm>
            <a:off x="1020445" y="753573"/>
            <a:ext cx="8375482" cy="523220"/>
          </a:xfrm>
          <a:prstGeom prst="rect">
            <a:avLst/>
          </a:prstGeom>
          <a:noFill/>
        </p:spPr>
        <p:txBody>
          <a:bodyPr wrap="square" rtlCol="0">
            <a:spAutoFit/>
          </a:bodyPr>
          <a:lstStyle/>
          <a:p>
            <a:r>
              <a:rPr lang="fi-FI" sz="2800" b="1" dirty="0"/>
              <a:t>Miten asiakas on jo yrittänyt ratkaista ongelman?</a:t>
            </a:r>
          </a:p>
        </p:txBody>
      </p:sp>
      <p:sp>
        <p:nvSpPr>
          <p:cNvPr id="4" name="Tekstiruutu 3">
            <a:extLst>
              <a:ext uri="{FF2B5EF4-FFF2-40B4-BE49-F238E27FC236}">
                <a16:creationId xmlns:a16="http://schemas.microsoft.com/office/drawing/2014/main" id="{FFB74B37-8459-4DE1-BDAD-92C6253D91C8}"/>
              </a:ext>
            </a:extLst>
          </p:cNvPr>
          <p:cNvSpPr txBox="1"/>
          <p:nvPr/>
        </p:nvSpPr>
        <p:spPr>
          <a:xfrm>
            <a:off x="1020445" y="1276793"/>
            <a:ext cx="7078524" cy="2123658"/>
          </a:xfrm>
          <a:prstGeom prst="rect">
            <a:avLst/>
          </a:prstGeom>
          <a:noFill/>
        </p:spPr>
        <p:txBody>
          <a:bodyPr wrap="square" rtlCol="0">
            <a:spAutoFit/>
          </a:bodyPr>
          <a:lstStyle/>
          <a:p>
            <a:r>
              <a:rPr lang="fi-FI" sz="1200" dirty="0"/>
              <a:t>Tämä kohta on tärkeä koska ehkäpä ongelmaa on jo koetettu ratkaista mutta on huomattu, että se on vaikeaa, liian kallista, tms. Kun asetut asiakkaan asemaan, saatat huomata oman ideasi puutteita. Se on liian kallis, vaikeasti toimitettavissa tai että asiakkaita on yksinkertaisesti liian vähän. Ehkä huomaat, että joku toinen saattaa jo tarjota samaa palvelua asiakkaallesi. Nämä kilpailijat sekä heidän ratkaisunsa on hyvä myös listata. </a:t>
            </a:r>
          </a:p>
          <a:p>
            <a:endParaRPr lang="fi-FI" sz="1200" dirty="0"/>
          </a:p>
          <a:p>
            <a:endParaRPr lang="fi-FI" sz="1200" dirty="0"/>
          </a:p>
          <a:p>
            <a:r>
              <a:rPr lang="fi-FI" sz="1200" dirty="0"/>
              <a:t>Älä siis tuhlaa aikaa sellaisen ongelman ratkaisemiseen, johon vielä ei ole toimivaa ratkaisua. Sinun kuitenkin kannattaa käyttää tähän aikaa koska se auttaa sinua iteroimaan eli muokkaamaan ideaasi paremmin asiakkaallesi sopivaksi. </a:t>
            </a:r>
          </a:p>
          <a:p>
            <a:endParaRPr lang="fi-FI" sz="1200" dirty="0"/>
          </a:p>
          <a:p>
            <a:r>
              <a:rPr lang="fi-FI" sz="1200" dirty="0"/>
              <a:t>Kuvaa alle niitä konsteja, joilla asiakas on jo yrittänyt ratkaista ongelmaansa ja mihin se on johtanut?</a:t>
            </a:r>
          </a:p>
        </p:txBody>
      </p:sp>
    </p:spTree>
    <p:extLst>
      <p:ext uri="{BB962C8B-B14F-4D97-AF65-F5344CB8AC3E}">
        <p14:creationId xmlns:p14="http://schemas.microsoft.com/office/powerpoint/2010/main" val="2404394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2D7D01EC-6FD0-4D96-A556-15A83E4D9A13}"/>
              </a:ext>
            </a:extLst>
          </p:cNvPr>
          <p:cNvSpPr txBox="1"/>
          <p:nvPr/>
        </p:nvSpPr>
        <p:spPr>
          <a:xfrm>
            <a:off x="991417" y="836585"/>
            <a:ext cx="6425383" cy="523220"/>
          </a:xfrm>
          <a:prstGeom prst="rect">
            <a:avLst/>
          </a:prstGeom>
          <a:noFill/>
        </p:spPr>
        <p:txBody>
          <a:bodyPr wrap="square" rtlCol="0">
            <a:spAutoFit/>
          </a:bodyPr>
          <a:lstStyle/>
          <a:p>
            <a:r>
              <a:rPr lang="fi-FI" sz="2800" b="1" dirty="0"/>
              <a:t>Miten kiteytät palvelusi arvolupauksen?</a:t>
            </a:r>
          </a:p>
        </p:txBody>
      </p:sp>
      <p:sp>
        <p:nvSpPr>
          <p:cNvPr id="4" name="Tekstiruutu 3">
            <a:extLst>
              <a:ext uri="{FF2B5EF4-FFF2-40B4-BE49-F238E27FC236}">
                <a16:creationId xmlns:a16="http://schemas.microsoft.com/office/drawing/2014/main" id="{D98138A4-7C79-4607-AC63-E20272FDEF53}"/>
              </a:ext>
            </a:extLst>
          </p:cNvPr>
          <p:cNvSpPr txBox="1"/>
          <p:nvPr/>
        </p:nvSpPr>
        <p:spPr>
          <a:xfrm>
            <a:off x="991417" y="1366671"/>
            <a:ext cx="7078524" cy="2677656"/>
          </a:xfrm>
          <a:prstGeom prst="rect">
            <a:avLst/>
          </a:prstGeom>
          <a:noFill/>
        </p:spPr>
        <p:txBody>
          <a:bodyPr wrap="square" rtlCol="0">
            <a:spAutoFit/>
          </a:bodyPr>
          <a:lstStyle/>
          <a:p>
            <a:r>
              <a:rPr lang="fi-FI" sz="1200" dirty="0"/>
              <a:t>Hienoa! Olet keksinyt idean ja joutunut jo tarkastelemaan sitä kriittisesti. Nyt on aika tiivistää se, mitä ratkaisusi hankkiminen asiakkaalle merkitsee. Älä kuitenkaan takerru miettimään slogania koska se tuskin lisää myyntiäsi. Tiivistä kahteen tai maksimissaan kolmeen lauseeseen se, mitä voit palvelusi ostavalle asiakkaalle luvata sekä minkä asiakkaasi ongelman palvelusi ratkaisee ja millä tavalla. </a:t>
            </a:r>
          </a:p>
          <a:p>
            <a:endParaRPr lang="fi-FI" sz="1200" dirty="0"/>
          </a:p>
          <a:p>
            <a:r>
              <a:rPr lang="fi-FI" sz="1200" dirty="0"/>
              <a:t>Esimerkiksi: Yhteistä kivaa tekemistä koulujen loma-aikana, juuri teille sopivaan aikaan. </a:t>
            </a:r>
          </a:p>
          <a:p>
            <a:endParaRPr lang="fi-FI" sz="1200" dirty="0"/>
          </a:p>
          <a:p>
            <a:r>
              <a:rPr lang="fi-FI" sz="1200" dirty="0"/>
              <a:t>Tämä kertoo asiakkaalle, että </a:t>
            </a:r>
          </a:p>
          <a:p>
            <a:pPr marL="171450" indent="-171450">
              <a:buFont typeface="Arial" panose="020B0604020202020204" pitchFamily="34" charset="0"/>
              <a:buChar char="•"/>
            </a:pPr>
            <a:r>
              <a:rPr lang="fi-FI" sz="1200" dirty="0"/>
              <a:t>Sinulla on taito keksiä lasten kanssa mukavaa tekemistä. (Arvo: ammattimainen työntekijä) </a:t>
            </a:r>
          </a:p>
          <a:p>
            <a:pPr marL="171450" indent="-171450">
              <a:buFont typeface="Arial" panose="020B0604020202020204" pitchFamily="34" charset="0"/>
              <a:buChar char="•"/>
            </a:pPr>
            <a:r>
              <a:rPr lang="fi-FI" sz="1200" dirty="0"/>
              <a:t>Palvelua voidaan räätälöidä asiakkaan aikatauluun sopivaksi. (Arvo: Asiakkaan toiveet huomioidaan, ymmärrät varsinaisen ongelman ja tarjoat ratkaisua)</a:t>
            </a:r>
          </a:p>
          <a:p>
            <a:pPr marL="171450" indent="-171450">
              <a:buFont typeface="Arial" panose="020B0604020202020204" pitchFamily="34" charset="0"/>
              <a:buChar char="•"/>
            </a:pPr>
            <a:r>
              <a:rPr lang="fi-FI" sz="1200" dirty="0"/>
              <a:t>Loma-aikana (Viittaa hyötyyn, jota vanhemmat voivat saada heidän itsensä ollessa töissä)</a:t>
            </a:r>
          </a:p>
          <a:p>
            <a:endParaRPr lang="fi-FI" sz="1200" dirty="0"/>
          </a:p>
          <a:p>
            <a:endParaRPr lang="fi-FI" sz="1200" dirty="0"/>
          </a:p>
        </p:txBody>
      </p:sp>
    </p:spTree>
    <p:extLst>
      <p:ext uri="{BB962C8B-B14F-4D97-AF65-F5344CB8AC3E}">
        <p14:creationId xmlns:p14="http://schemas.microsoft.com/office/powerpoint/2010/main" val="361450508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10308</TotalTime>
  <Words>1121</Words>
  <Application>Microsoft Office PowerPoint</Application>
  <PresentationFormat>Laajakuva</PresentationFormat>
  <Paragraphs>96</Paragraphs>
  <Slides>11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11</vt:i4>
      </vt:variant>
    </vt:vector>
  </HeadingPairs>
  <TitlesOfParts>
    <vt:vector size="16" baseType="lpstr">
      <vt:lpstr>Arial</vt:lpstr>
      <vt:lpstr>Calibri</vt:lpstr>
      <vt:lpstr>Calibri Light</vt:lpstr>
      <vt:lpstr>Source Sans Pro</vt:lpstr>
      <vt:lpstr>Office-teema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Mikko Pirttimäki</dc:creator>
  <cp:lastModifiedBy>Mikko Pirttimäki</cp:lastModifiedBy>
  <cp:revision>28</cp:revision>
  <dcterms:created xsi:type="dcterms:W3CDTF">2018-01-11T14:15:16Z</dcterms:created>
  <dcterms:modified xsi:type="dcterms:W3CDTF">2024-09-04T06:16:07Z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da9c32a-bfae-405a-8b24-7b98e9ab8c95_Enabled">
    <vt:lpwstr>true</vt:lpwstr>
  </property>
  <property fmtid="{D5CDD505-2E9C-101B-9397-08002B2CF9AE}" pid="3" name="MSIP_Label_1da9c32a-bfae-405a-8b24-7b98e9ab8c95_SetDate">
    <vt:lpwstr>2024-08-28T17:49:01Z</vt:lpwstr>
  </property>
  <property fmtid="{D5CDD505-2E9C-101B-9397-08002B2CF9AE}" pid="4" name="MSIP_Label_1da9c32a-bfae-405a-8b24-7b98e9ab8c95_Method">
    <vt:lpwstr>Standard</vt:lpwstr>
  </property>
  <property fmtid="{D5CDD505-2E9C-101B-9397-08002B2CF9AE}" pid="5" name="MSIP_Label_1da9c32a-bfae-405a-8b24-7b98e9ab8c95_Name">
    <vt:lpwstr>Poke oletus</vt:lpwstr>
  </property>
  <property fmtid="{D5CDD505-2E9C-101B-9397-08002B2CF9AE}" pid="6" name="MSIP_Label_1da9c32a-bfae-405a-8b24-7b98e9ab8c95_SiteId">
    <vt:lpwstr>d9b5edb3-7859-4978-89c3-cadf9e5176b7</vt:lpwstr>
  </property>
  <property fmtid="{D5CDD505-2E9C-101B-9397-08002B2CF9AE}" pid="7" name="MSIP_Label_1da9c32a-bfae-405a-8b24-7b98e9ab8c95_ActionId">
    <vt:lpwstr>0933e154-7667-40bf-b64b-87cf269a0495</vt:lpwstr>
  </property>
  <property fmtid="{D5CDD505-2E9C-101B-9397-08002B2CF9AE}" pid="8" name="MSIP_Label_1da9c32a-bfae-405a-8b24-7b98e9ab8c95_ContentBits">
    <vt:lpwstr>0</vt:lpwstr>
  </property>
</Properties>
</file>