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5" r:id="rId4"/>
    <p:sldId id="268" r:id="rId5"/>
    <p:sldId id="269" r:id="rId6"/>
    <p:sldId id="270" r:id="rId7"/>
    <p:sldId id="271" r:id="rId8"/>
    <p:sldId id="276" r:id="rId9"/>
    <p:sldId id="272" r:id="rId10"/>
    <p:sldId id="277" r:id="rId11"/>
    <p:sldId id="273" r:id="rId12"/>
    <p:sldId id="274" r:id="rId13"/>
    <p:sldId id="278" r:id="rId1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/>
    <p:restoredTop sz="94674"/>
  </p:normalViewPr>
  <p:slideViewPr>
    <p:cSldViewPr>
      <p:cViewPr varScale="1">
        <p:scale>
          <a:sx n="154" d="100"/>
          <a:sy n="154" d="100"/>
        </p:scale>
        <p:origin x="1278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19.10.2021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CF5E676-CA04-4CED-9F1E-5026ED66E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2124801" cy="2997599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FD1189F-9598-4281-8056-2845388D4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4801" cy="2997599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83E04E1-D74F-4ED6-972C-035F4FEC4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69564" y="3564607"/>
            <a:ext cx="2574436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B5CBEA-F125-49B6-8335-227C325B1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69564" y="3564607"/>
            <a:ext cx="2574436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51A97D9-C694-4307-818B-0C5BBF4136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40789" y="819446"/>
            <a:ext cx="5223514" cy="5402463"/>
          </a:xfrm>
          <a:prstGeom prst="rect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C1D3151-5F97-4860-B56C-C98BD62CC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40789" y="819446"/>
            <a:ext cx="5223514" cy="5402463"/>
          </a:xfrm>
          <a:prstGeom prst="rect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E96824-E506-4448-8704-5EC7BF7BC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60243" y="727769"/>
            <a:ext cx="5223514" cy="5402463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5073" y="1495956"/>
            <a:ext cx="4813854" cy="2692050"/>
          </a:xfrm>
        </p:spPr>
        <p:txBody>
          <a:bodyPr>
            <a:normAutofit/>
          </a:bodyPr>
          <a:lstStyle/>
          <a:p>
            <a:r>
              <a:rPr lang="fi-FI" sz="4700" b="1">
                <a:solidFill>
                  <a:schemeClr val="bg1"/>
                </a:solidFill>
              </a:rPr>
              <a:t>Terve 2: Ihminen, ympäristö ja terveys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5073" y="4414123"/>
            <a:ext cx="4813854" cy="1017915"/>
          </a:xfrm>
        </p:spPr>
        <p:txBody>
          <a:bodyPr>
            <a:normAutofit/>
          </a:bodyPr>
          <a:lstStyle/>
          <a:p>
            <a:r>
              <a:rPr lang="fi-FI" sz="1700" b="1">
                <a:solidFill>
                  <a:schemeClr val="bg1"/>
                </a:solidFill>
              </a:rPr>
              <a:t>Luku 8: Ihmissuhteet ja </a:t>
            </a:r>
          </a:p>
          <a:p>
            <a:r>
              <a:rPr lang="fi-FI" sz="1700" b="1">
                <a:solidFill>
                  <a:schemeClr val="bg1"/>
                </a:solidFill>
              </a:rPr>
              <a:t>sosiaalinen tuki</a:t>
            </a: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E16C8D8F-10E9-4498-ABDB-0F923F8B6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27769"/>
            <a:ext cx="1396390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6" name="Graphic 212">
            <a:extLst>
              <a:ext uri="{FF2B5EF4-FFF2-40B4-BE49-F238E27FC236}">
                <a16:creationId xmlns:a16="http://schemas.microsoft.com/office/drawing/2014/main" id="{4FB204DF-284E-45F6-A017-79A4DF57BC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1494" y="343675"/>
            <a:ext cx="576140" cy="768186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28" name="Graphic 212">
            <a:extLst>
              <a:ext uri="{FF2B5EF4-FFF2-40B4-BE49-F238E27FC236}">
                <a16:creationId xmlns:a16="http://schemas.microsoft.com/office/drawing/2014/main" id="{5EC6B544-8C84-47A6-885D-A4F09EF5C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81494" y="343675"/>
            <a:ext cx="576140" cy="768186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E5A83E3-8A11-4492-BB6E-F5F224031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67504"/>
            <a:ext cx="1396390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32C95C5C-6FBD-47FF-9CA6-066193539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37855" y="5100276"/>
            <a:ext cx="386946" cy="515928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37855" y="5100276"/>
            <a:ext cx="386946" cy="515928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36" name="Graphic 185">
            <a:extLst>
              <a:ext uri="{FF2B5EF4-FFF2-40B4-BE49-F238E27FC236}">
                <a16:creationId xmlns:a16="http://schemas.microsoft.com/office/drawing/2014/main" id="{FB9739EB-7F66-433D-841F-AB3CD18700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21453" y="5987064"/>
            <a:ext cx="790849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104F2BBD-A005-4DCB-9566-F2351050BE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8B00DEC7-198B-49D1-98FD-018F3ECFC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F14DFC82-B3B3-468E-91B3-1302CFC684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D3250EFE-214E-4B8E-AF96-036A514FF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D058EBE-D4A5-4C43-B170-6A451F87A7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4E4288A-DFC8-40A2-90E5-70E851A93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899" y="447741"/>
            <a:ext cx="3208967" cy="1645919"/>
          </a:xfrm>
        </p:spPr>
        <p:txBody>
          <a:bodyPr>
            <a:normAutofit/>
          </a:bodyPr>
          <a:lstStyle/>
          <a:p>
            <a:r>
              <a:rPr lang="fi-FI" sz="2700" b="1"/>
              <a:t>Vuorovaikutustyylit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AD93FD3-7DF2-4DC8-BD55-8B2EB5F63F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53579"/>
            <a:ext cx="6082288" cy="4604421"/>
          </a:xfrm>
          <a:custGeom>
            <a:avLst/>
            <a:gdLst>
              <a:gd name="connsiteX0" fmla="*/ 7381313 w 8109718"/>
              <a:gd name="connsiteY0" fmla="*/ 1839459 h 4604421"/>
              <a:gd name="connsiteX1" fmla="*/ 7381313 w 8109718"/>
              <a:gd name="connsiteY1" fmla="*/ 1853646 h 4604421"/>
              <a:gd name="connsiteX2" fmla="*/ 7379359 w 8109718"/>
              <a:gd name="connsiteY2" fmla="*/ 1846552 h 4604421"/>
              <a:gd name="connsiteX3" fmla="*/ 1321854 w 8109718"/>
              <a:gd name="connsiteY3" fmla="*/ 0 h 4604421"/>
              <a:gd name="connsiteX4" fmla="*/ 5365317 w 8109718"/>
              <a:gd name="connsiteY4" fmla="*/ 0 h 4604421"/>
              <a:gd name="connsiteX5" fmla="*/ 5985373 w 8109718"/>
              <a:gd name="connsiteY5" fmla="*/ 365439 h 4604421"/>
              <a:gd name="connsiteX6" fmla="*/ 8011470 w 8109718"/>
              <a:gd name="connsiteY6" fmla="*/ 3854515 h 4604421"/>
              <a:gd name="connsiteX7" fmla="*/ 8011470 w 8109718"/>
              <a:gd name="connsiteY7" fmla="*/ 4567993 h 4604421"/>
              <a:gd name="connsiteX8" fmla="*/ 7998115 w 8109718"/>
              <a:gd name="connsiteY8" fmla="*/ 4590992 h 4604421"/>
              <a:gd name="connsiteX9" fmla="*/ 7990317 w 8109718"/>
              <a:gd name="connsiteY9" fmla="*/ 4604421 h 4604421"/>
              <a:gd name="connsiteX10" fmla="*/ 0 w 8109718"/>
              <a:gd name="connsiteY10" fmla="*/ 4604421 h 4604421"/>
              <a:gd name="connsiteX11" fmla="*/ 0 w 8109718"/>
              <a:gd name="connsiteY11" fmla="*/ 1564110 h 4604421"/>
              <a:gd name="connsiteX12" fmla="*/ 27177 w 8109718"/>
              <a:gd name="connsiteY12" fmla="*/ 1517107 h 4604421"/>
              <a:gd name="connsiteX13" fmla="*/ 693065 w 8109718"/>
              <a:gd name="connsiteY13" fmla="*/ 365439 h 4604421"/>
              <a:gd name="connsiteX14" fmla="*/ 1321854 w 8109718"/>
              <a:gd name="connsiteY14" fmla="*/ 0 h 460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109718" h="4604421">
                <a:moveTo>
                  <a:pt x="7381313" y="1839459"/>
                </a:moveTo>
                <a:lnTo>
                  <a:pt x="7381313" y="1853646"/>
                </a:lnTo>
                <a:lnTo>
                  <a:pt x="7379359" y="1846552"/>
                </a:lnTo>
                <a:close/>
                <a:moveTo>
                  <a:pt x="1321854" y="0"/>
                </a:moveTo>
                <a:cubicBezTo>
                  <a:pt x="1321854" y="0"/>
                  <a:pt x="1321854" y="0"/>
                  <a:pt x="5365317" y="0"/>
                </a:cubicBezTo>
                <a:cubicBezTo>
                  <a:pt x="5618580" y="0"/>
                  <a:pt x="5863108" y="139215"/>
                  <a:pt x="5985373" y="365439"/>
                </a:cubicBezTo>
                <a:cubicBezTo>
                  <a:pt x="5985373" y="365439"/>
                  <a:pt x="5985373" y="365439"/>
                  <a:pt x="8011470" y="3854515"/>
                </a:cubicBezTo>
                <a:cubicBezTo>
                  <a:pt x="8142468" y="4072039"/>
                  <a:pt x="8142468" y="4350470"/>
                  <a:pt x="8011470" y="4567993"/>
                </a:cubicBezTo>
                <a:cubicBezTo>
                  <a:pt x="8011470" y="4567993"/>
                  <a:pt x="8011470" y="4567993"/>
                  <a:pt x="7998115" y="4590992"/>
                </a:cubicBezTo>
                <a:lnTo>
                  <a:pt x="7990317" y="4604421"/>
                </a:lnTo>
                <a:lnTo>
                  <a:pt x="0" y="4604421"/>
                </a:lnTo>
                <a:lnTo>
                  <a:pt x="0" y="1564110"/>
                </a:lnTo>
                <a:lnTo>
                  <a:pt x="27177" y="1517107"/>
                </a:lnTo>
                <a:cubicBezTo>
                  <a:pt x="220245" y="1183191"/>
                  <a:pt x="440895" y="801574"/>
                  <a:pt x="693065" y="365439"/>
                </a:cubicBezTo>
                <a:cubicBezTo>
                  <a:pt x="824063" y="139215"/>
                  <a:pt x="1059859" y="0"/>
                  <a:pt x="1321854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956571CF-1434-4180-A385-D4AC63B62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57642" y="1827416"/>
            <a:ext cx="3313740" cy="3877280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50800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9D0EF7D-8D7F-4A18-A68B-92E2D4487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4257" y="825104"/>
            <a:ext cx="2195241" cy="2594434"/>
          </a:xfrm>
          <a:custGeom>
            <a:avLst/>
            <a:gdLst>
              <a:gd name="connsiteX0" fmla="*/ 853538 w 2991693"/>
              <a:gd name="connsiteY0" fmla="*/ 0 h 2651787"/>
              <a:gd name="connsiteX1" fmla="*/ 2141030 w 2991693"/>
              <a:gd name="connsiteY1" fmla="*/ 0 h 2651787"/>
              <a:gd name="connsiteX2" fmla="*/ 2324957 w 2991693"/>
              <a:gd name="connsiteY2" fmla="*/ 103466 h 2651787"/>
              <a:gd name="connsiteX3" fmla="*/ 2968702 w 2991693"/>
              <a:gd name="connsiteY3" fmla="*/ 1218596 h 2651787"/>
              <a:gd name="connsiteX4" fmla="*/ 2968702 w 2991693"/>
              <a:gd name="connsiteY4" fmla="*/ 1433192 h 2651787"/>
              <a:gd name="connsiteX5" fmla="*/ 2324957 w 2991693"/>
              <a:gd name="connsiteY5" fmla="*/ 2548321 h 2651787"/>
              <a:gd name="connsiteX6" fmla="*/ 2141030 w 2991693"/>
              <a:gd name="connsiteY6" fmla="*/ 2651787 h 2651787"/>
              <a:gd name="connsiteX7" fmla="*/ 853538 w 2991693"/>
              <a:gd name="connsiteY7" fmla="*/ 2651787 h 2651787"/>
              <a:gd name="connsiteX8" fmla="*/ 669612 w 2991693"/>
              <a:gd name="connsiteY8" fmla="*/ 2548321 h 2651787"/>
              <a:gd name="connsiteX9" fmla="*/ 25866 w 2991693"/>
              <a:gd name="connsiteY9" fmla="*/ 1433192 h 2651787"/>
              <a:gd name="connsiteX10" fmla="*/ 25866 w 2991693"/>
              <a:gd name="connsiteY10" fmla="*/ 1218596 h 2651787"/>
              <a:gd name="connsiteX11" fmla="*/ 669612 w 2991693"/>
              <a:gd name="connsiteY11" fmla="*/ 103466 h 2651787"/>
              <a:gd name="connsiteX12" fmla="*/ 853538 w 2991693"/>
              <a:gd name="connsiteY12" fmla="*/ 0 h 2651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91693" h="2651787">
                <a:moveTo>
                  <a:pt x="853538" y="0"/>
                </a:moveTo>
                <a:cubicBezTo>
                  <a:pt x="2141030" y="0"/>
                  <a:pt x="2141030" y="0"/>
                  <a:pt x="2141030" y="0"/>
                </a:cubicBezTo>
                <a:cubicBezTo>
                  <a:pt x="2206170" y="0"/>
                  <a:pt x="2290471" y="45985"/>
                  <a:pt x="2324957" y="103466"/>
                </a:cubicBezTo>
                <a:cubicBezTo>
                  <a:pt x="2968702" y="1218596"/>
                  <a:pt x="2968702" y="1218596"/>
                  <a:pt x="2968702" y="1218596"/>
                </a:cubicBezTo>
                <a:cubicBezTo>
                  <a:pt x="2999357" y="1279909"/>
                  <a:pt x="2999357" y="1371878"/>
                  <a:pt x="2968702" y="1433192"/>
                </a:cubicBezTo>
                <a:cubicBezTo>
                  <a:pt x="2324957" y="2548321"/>
                  <a:pt x="2324957" y="2548321"/>
                  <a:pt x="2324957" y="2548321"/>
                </a:cubicBezTo>
                <a:cubicBezTo>
                  <a:pt x="2290471" y="2605803"/>
                  <a:pt x="2206170" y="2651787"/>
                  <a:pt x="2141030" y="2651787"/>
                </a:cubicBezTo>
                <a:lnTo>
                  <a:pt x="853538" y="2651787"/>
                </a:lnTo>
                <a:cubicBezTo>
                  <a:pt x="784566" y="2651787"/>
                  <a:pt x="700266" y="2605803"/>
                  <a:pt x="669612" y="2548321"/>
                </a:cubicBezTo>
                <a:cubicBezTo>
                  <a:pt x="25866" y="1433192"/>
                  <a:pt x="25866" y="1433192"/>
                  <a:pt x="25866" y="1433192"/>
                </a:cubicBezTo>
                <a:cubicBezTo>
                  <a:pt x="-8621" y="1371878"/>
                  <a:pt x="-8621" y="1279909"/>
                  <a:pt x="25866" y="1218596"/>
                </a:cubicBezTo>
                <a:cubicBezTo>
                  <a:pt x="669612" y="103466"/>
                  <a:pt x="669612" y="103466"/>
                  <a:pt x="669612" y="103466"/>
                </a:cubicBezTo>
                <a:cubicBezTo>
                  <a:pt x="700266" y="45985"/>
                  <a:pt x="784566" y="0"/>
                  <a:pt x="853538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  <a:alpha val="50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770F868-28FE-4B38-8FC7-E9C841B83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80877" y="567451"/>
            <a:ext cx="846288" cy="847206"/>
            <a:chOff x="5307830" y="325570"/>
            <a:chExt cx="1128382" cy="847206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E5BF88F-B1F5-4A09-887A-B5CA246CAC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307830" y="577396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D8984A5C-991A-40D3-A4C9-7E0DCA2A7A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5720" y="325570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899" y="2912937"/>
            <a:ext cx="3556438" cy="309354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600" u="sng">
                <a:solidFill>
                  <a:schemeClr val="bg1"/>
                </a:solidFill>
              </a:rPr>
              <a:t>sisään- tai ulospäinsuuntautuneisuus </a:t>
            </a:r>
            <a:br>
              <a:rPr lang="fi-FI" sz="1600">
                <a:solidFill>
                  <a:schemeClr val="bg1"/>
                </a:solidFill>
              </a:rPr>
            </a:br>
            <a:r>
              <a:rPr lang="fi-FI" sz="1600">
                <a:solidFill>
                  <a:schemeClr val="bg1"/>
                </a:solidFill>
              </a:rPr>
              <a:t>(keskivertoyksilö tyypillisimmillään jotain näiden ääripäiden väliltä)</a:t>
            </a:r>
          </a:p>
          <a:p>
            <a:pPr marL="0" indent="0">
              <a:lnSpc>
                <a:spcPct val="90000"/>
              </a:lnSpc>
              <a:buNone/>
            </a:pPr>
            <a:endParaRPr lang="fi-FI" sz="1600">
              <a:solidFill>
                <a:schemeClr val="bg1"/>
              </a:solidFill>
            </a:endParaRP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fi-FI" sz="1600" b="1">
                <a:solidFill>
                  <a:schemeClr val="bg1"/>
                </a:solidFill>
              </a:rPr>
              <a:t>epäassertiivinen eli alistuva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fi-FI" sz="1600" b="1">
                <a:solidFill>
                  <a:schemeClr val="bg1"/>
                </a:solidFill>
              </a:rPr>
              <a:t>assertiivinen eli jämäkkä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fi-FI" sz="1600" b="1">
                <a:solidFill>
                  <a:schemeClr val="bg1"/>
                </a:solidFill>
              </a:rPr>
              <a:t>aggressiivinen eli hyökkäävä</a:t>
            </a:r>
          </a:p>
          <a:p>
            <a:pPr marL="0" indent="0">
              <a:lnSpc>
                <a:spcPct val="90000"/>
              </a:lnSpc>
              <a:buNone/>
            </a:pPr>
            <a:endParaRPr lang="fi-FI" sz="160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fi-FI" sz="1600">
                <a:solidFill>
                  <a:schemeClr val="bg1"/>
                </a:solidFill>
              </a:rPr>
              <a:t>onnistunut vuorovaikutus vaatii aina </a:t>
            </a:r>
            <a:r>
              <a:rPr lang="fi-FI" sz="1600" u="sng">
                <a:solidFill>
                  <a:schemeClr val="bg1"/>
                </a:solidFill>
              </a:rPr>
              <a:t>tilannetajua</a:t>
            </a:r>
            <a:r>
              <a:rPr lang="fi-FI" sz="1600">
                <a:solidFill>
                  <a:schemeClr val="bg1"/>
                </a:solidFill>
              </a:rPr>
              <a:t> eli kykyä sopeuttaa oman käyttäytyminen kuhunkin tilanteeseen sopivaksi</a:t>
            </a:r>
          </a:p>
        </p:txBody>
      </p:sp>
    </p:spTree>
    <p:extLst>
      <p:ext uri="{BB962C8B-B14F-4D97-AF65-F5344CB8AC3E}">
        <p14:creationId xmlns:p14="http://schemas.microsoft.com/office/powerpoint/2010/main" val="1853713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285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767261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4484693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04088"/>
            <a:ext cx="2647464" cy="2980944"/>
          </a:xfrm>
        </p:spPr>
        <p:txBody>
          <a:bodyPr>
            <a:normAutofit/>
          </a:bodyPr>
          <a:lstStyle/>
          <a:p>
            <a:r>
              <a:rPr lang="fi-FI" b="1">
                <a:solidFill>
                  <a:schemeClr val="bg1"/>
                </a:solidFill>
              </a:rPr>
              <a:t>Empatia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9307" y="704088"/>
            <a:ext cx="3851470" cy="5248656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fi-FI" sz="1800"/>
              <a:t>= ihmisen kyky asettaa itsensä </a:t>
            </a:r>
            <a:r>
              <a:rPr lang="fi-FI" sz="1800" u="sng"/>
              <a:t>toisen ihmisen asemaan ja ymmärtää hänen tunteitaan ja näkökulmiaan</a:t>
            </a:r>
          </a:p>
          <a:p>
            <a:pPr>
              <a:lnSpc>
                <a:spcPct val="90000"/>
              </a:lnSpc>
            </a:pPr>
            <a:r>
              <a:rPr lang="fi-FI" sz="1800"/>
              <a:t>sosiaalisten suhteiden rakentamisen ja ylläpitämisen kannalta tärkeä kyky</a:t>
            </a:r>
          </a:p>
          <a:p>
            <a:pPr>
              <a:lnSpc>
                <a:spcPct val="90000"/>
              </a:lnSpc>
            </a:pPr>
            <a:r>
              <a:rPr lang="fi-FI" sz="1800"/>
              <a:t>empaattinen ihminen osaa tunnistaa ja tulkita toisen sanallista ja sanatonta viestintää</a:t>
            </a:r>
          </a:p>
          <a:p>
            <a:pPr>
              <a:lnSpc>
                <a:spcPct val="90000"/>
              </a:lnSpc>
            </a:pPr>
            <a:r>
              <a:rPr lang="fi-FI" sz="1800"/>
              <a:t>omaa empatiakykyään voi kehittää</a:t>
            </a:r>
          </a:p>
          <a:p>
            <a:pPr>
              <a:lnSpc>
                <a:spcPct val="90000"/>
              </a:lnSpc>
            </a:pPr>
            <a:r>
              <a:rPr lang="fi-FI" sz="1800"/>
              <a:t>pelkkä empatia ei riitä, lisäksi tarvitaan </a:t>
            </a:r>
            <a:r>
              <a:rPr lang="fi-FI" sz="1800" u="sng"/>
              <a:t>halua</a:t>
            </a:r>
            <a:r>
              <a:rPr lang="fi-FI" sz="1800"/>
              <a:t> ottaa toisen asiat huomioon ja toimia empaattisesti </a:t>
            </a:r>
            <a:br>
              <a:rPr lang="fi-FI" sz="1800"/>
            </a:br>
            <a:r>
              <a:rPr lang="fi-FI" sz="1800"/>
              <a:t>(esim. manipuloiva ihminen voi käyttää empatiaa hyväksi väärällä tavalla)</a:t>
            </a:r>
          </a:p>
          <a:p>
            <a:pPr>
              <a:lnSpc>
                <a:spcPct val="90000"/>
              </a:lnSpc>
            </a:pPr>
            <a:r>
              <a:rPr lang="fi-FI" sz="1800"/>
              <a:t>liiallinen empaattisuus haitallista, jos ihminen unohtaa itsensä ja omat tarpeensa</a:t>
            </a:r>
          </a:p>
        </p:txBody>
      </p:sp>
    </p:spTree>
    <p:extLst>
      <p:ext uri="{BB962C8B-B14F-4D97-AF65-F5344CB8AC3E}">
        <p14:creationId xmlns:p14="http://schemas.microsoft.com/office/powerpoint/2010/main" val="3151998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4E4288A-DFC8-40A2-90E5-70E851A93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899" y="447741"/>
            <a:ext cx="3208967" cy="1645919"/>
          </a:xfrm>
        </p:spPr>
        <p:txBody>
          <a:bodyPr>
            <a:normAutofit/>
          </a:bodyPr>
          <a:lstStyle/>
          <a:p>
            <a:r>
              <a:rPr lang="fi-FI" sz="3500" b="1"/>
              <a:t>Sosiaalinen tuki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AD93FD3-7DF2-4DC8-BD55-8B2EB5F63F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53579"/>
            <a:ext cx="6082288" cy="4604421"/>
          </a:xfrm>
          <a:custGeom>
            <a:avLst/>
            <a:gdLst>
              <a:gd name="connsiteX0" fmla="*/ 7381313 w 8109718"/>
              <a:gd name="connsiteY0" fmla="*/ 1839459 h 4604421"/>
              <a:gd name="connsiteX1" fmla="*/ 7381313 w 8109718"/>
              <a:gd name="connsiteY1" fmla="*/ 1853646 h 4604421"/>
              <a:gd name="connsiteX2" fmla="*/ 7379359 w 8109718"/>
              <a:gd name="connsiteY2" fmla="*/ 1846552 h 4604421"/>
              <a:gd name="connsiteX3" fmla="*/ 1321854 w 8109718"/>
              <a:gd name="connsiteY3" fmla="*/ 0 h 4604421"/>
              <a:gd name="connsiteX4" fmla="*/ 5365317 w 8109718"/>
              <a:gd name="connsiteY4" fmla="*/ 0 h 4604421"/>
              <a:gd name="connsiteX5" fmla="*/ 5985373 w 8109718"/>
              <a:gd name="connsiteY5" fmla="*/ 365439 h 4604421"/>
              <a:gd name="connsiteX6" fmla="*/ 8011470 w 8109718"/>
              <a:gd name="connsiteY6" fmla="*/ 3854515 h 4604421"/>
              <a:gd name="connsiteX7" fmla="*/ 8011470 w 8109718"/>
              <a:gd name="connsiteY7" fmla="*/ 4567993 h 4604421"/>
              <a:gd name="connsiteX8" fmla="*/ 7998115 w 8109718"/>
              <a:gd name="connsiteY8" fmla="*/ 4590992 h 4604421"/>
              <a:gd name="connsiteX9" fmla="*/ 7990317 w 8109718"/>
              <a:gd name="connsiteY9" fmla="*/ 4604421 h 4604421"/>
              <a:gd name="connsiteX10" fmla="*/ 0 w 8109718"/>
              <a:gd name="connsiteY10" fmla="*/ 4604421 h 4604421"/>
              <a:gd name="connsiteX11" fmla="*/ 0 w 8109718"/>
              <a:gd name="connsiteY11" fmla="*/ 1564110 h 4604421"/>
              <a:gd name="connsiteX12" fmla="*/ 27177 w 8109718"/>
              <a:gd name="connsiteY12" fmla="*/ 1517107 h 4604421"/>
              <a:gd name="connsiteX13" fmla="*/ 693065 w 8109718"/>
              <a:gd name="connsiteY13" fmla="*/ 365439 h 4604421"/>
              <a:gd name="connsiteX14" fmla="*/ 1321854 w 8109718"/>
              <a:gd name="connsiteY14" fmla="*/ 0 h 460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109718" h="4604421">
                <a:moveTo>
                  <a:pt x="7381313" y="1839459"/>
                </a:moveTo>
                <a:lnTo>
                  <a:pt x="7381313" y="1853646"/>
                </a:lnTo>
                <a:lnTo>
                  <a:pt x="7379359" y="1846552"/>
                </a:lnTo>
                <a:close/>
                <a:moveTo>
                  <a:pt x="1321854" y="0"/>
                </a:moveTo>
                <a:cubicBezTo>
                  <a:pt x="1321854" y="0"/>
                  <a:pt x="1321854" y="0"/>
                  <a:pt x="5365317" y="0"/>
                </a:cubicBezTo>
                <a:cubicBezTo>
                  <a:pt x="5618580" y="0"/>
                  <a:pt x="5863108" y="139215"/>
                  <a:pt x="5985373" y="365439"/>
                </a:cubicBezTo>
                <a:cubicBezTo>
                  <a:pt x="5985373" y="365439"/>
                  <a:pt x="5985373" y="365439"/>
                  <a:pt x="8011470" y="3854515"/>
                </a:cubicBezTo>
                <a:cubicBezTo>
                  <a:pt x="8142468" y="4072039"/>
                  <a:pt x="8142468" y="4350470"/>
                  <a:pt x="8011470" y="4567993"/>
                </a:cubicBezTo>
                <a:cubicBezTo>
                  <a:pt x="8011470" y="4567993"/>
                  <a:pt x="8011470" y="4567993"/>
                  <a:pt x="7998115" y="4590992"/>
                </a:cubicBezTo>
                <a:lnTo>
                  <a:pt x="7990317" y="4604421"/>
                </a:lnTo>
                <a:lnTo>
                  <a:pt x="0" y="4604421"/>
                </a:lnTo>
                <a:lnTo>
                  <a:pt x="0" y="1564110"/>
                </a:lnTo>
                <a:lnTo>
                  <a:pt x="27177" y="1517107"/>
                </a:lnTo>
                <a:cubicBezTo>
                  <a:pt x="220245" y="1183191"/>
                  <a:pt x="440895" y="801574"/>
                  <a:pt x="693065" y="365439"/>
                </a:cubicBezTo>
                <a:cubicBezTo>
                  <a:pt x="824063" y="139215"/>
                  <a:pt x="1059859" y="0"/>
                  <a:pt x="1321854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956571CF-1434-4180-A385-D4AC63B62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57642" y="1827416"/>
            <a:ext cx="3313740" cy="3877280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50800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9D0EF7D-8D7F-4A18-A68B-92E2D4487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4257" y="825104"/>
            <a:ext cx="2195241" cy="2594434"/>
          </a:xfrm>
          <a:custGeom>
            <a:avLst/>
            <a:gdLst>
              <a:gd name="connsiteX0" fmla="*/ 853538 w 2991693"/>
              <a:gd name="connsiteY0" fmla="*/ 0 h 2651787"/>
              <a:gd name="connsiteX1" fmla="*/ 2141030 w 2991693"/>
              <a:gd name="connsiteY1" fmla="*/ 0 h 2651787"/>
              <a:gd name="connsiteX2" fmla="*/ 2324957 w 2991693"/>
              <a:gd name="connsiteY2" fmla="*/ 103466 h 2651787"/>
              <a:gd name="connsiteX3" fmla="*/ 2968702 w 2991693"/>
              <a:gd name="connsiteY3" fmla="*/ 1218596 h 2651787"/>
              <a:gd name="connsiteX4" fmla="*/ 2968702 w 2991693"/>
              <a:gd name="connsiteY4" fmla="*/ 1433192 h 2651787"/>
              <a:gd name="connsiteX5" fmla="*/ 2324957 w 2991693"/>
              <a:gd name="connsiteY5" fmla="*/ 2548321 h 2651787"/>
              <a:gd name="connsiteX6" fmla="*/ 2141030 w 2991693"/>
              <a:gd name="connsiteY6" fmla="*/ 2651787 h 2651787"/>
              <a:gd name="connsiteX7" fmla="*/ 853538 w 2991693"/>
              <a:gd name="connsiteY7" fmla="*/ 2651787 h 2651787"/>
              <a:gd name="connsiteX8" fmla="*/ 669612 w 2991693"/>
              <a:gd name="connsiteY8" fmla="*/ 2548321 h 2651787"/>
              <a:gd name="connsiteX9" fmla="*/ 25866 w 2991693"/>
              <a:gd name="connsiteY9" fmla="*/ 1433192 h 2651787"/>
              <a:gd name="connsiteX10" fmla="*/ 25866 w 2991693"/>
              <a:gd name="connsiteY10" fmla="*/ 1218596 h 2651787"/>
              <a:gd name="connsiteX11" fmla="*/ 669612 w 2991693"/>
              <a:gd name="connsiteY11" fmla="*/ 103466 h 2651787"/>
              <a:gd name="connsiteX12" fmla="*/ 853538 w 2991693"/>
              <a:gd name="connsiteY12" fmla="*/ 0 h 2651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91693" h="2651787">
                <a:moveTo>
                  <a:pt x="853538" y="0"/>
                </a:moveTo>
                <a:cubicBezTo>
                  <a:pt x="2141030" y="0"/>
                  <a:pt x="2141030" y="0"/>
                  <a:pt x="2141030" y="0"/>
                </a:cubicBezTo>
                <a:cubicBezTo>
                  <a:pt x="2206170" y="0"/>
                  <a:pt x="2290471" y="45985"/>
                  <a:pt x="2324957" y="103466"/>
                </a:cubicBezTo>
                <a:cubicBezTo>
                  <a:pt x="2968702" y="1218596"/>
                  <a:pt x="2968702" y="1218596"/>
                  <a:pt x="2968702" y="1218596"/>
                </a:cubicBezTo>
                <a:cubicBezTo>
                  <a:pt x="2999357" y="1279909"/>
                  <a:pt x="2999357" y="1371878"/>
                  <a:pt x="2968702" y="1433192"/>
                </a:cubicBezTo>
                <a:cubicBezTo>
                  <a:pt x="2324957" y="2548321"/>
                  <a:pt x="2324957" y="2548321"/>
                  <a:pt x="2324957" y="2548321"/>
                </a:cubicBezTo>
                <a:cubicBezTo>
                  <a:pt x="2290471" y="2605803"/>
                  <a:pt x="2206170" y="2651787"/>
                  <a:pt x="2141030" y="2651787"/>
                </a:cubicBezTo>
                <a:lnTo>
                  <a:pt x="853538" y="2651787"/>
                </a:lnTo>
                <a:cubicBezTo>
                  <a:pt x="784566" y="2651787"/>
                  <a:pt x="700266" y="2605803"/>
                  <a:pt x="669612" y="2548321"/>
                </a:cubicBezTo>
                <a:cubicBezTo>
                  <a:pt x="25866" y="1433192"/>
                  <a:pt x="25866" y="1433192"/>
                  <a:pt x="25866" y="1433192"/>
                </a:cubicBezTo>
                <a:cubicBezTo>
                  <a:pt x="-8621" y="1371878"/>
                  <a:pt x="-8621" y="1279909"/>
                  <a:pt x="25866" y="1218596"/>
                </a:cubicBezTo>
                <a:cubicBezTo>
                  <a:pt x="669612" y="103466"/>
                  <a:pt x="669612" y="103466"/>
                  <a:pt x="669612" y="103466"/>
                </a:cubicBezTo>
                <a:cubicBezTo>
                  <a:pt x="700266" y="45985"/>
                  <a:pt x="784566" y="0"/>
                  <a:pt x="853538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  <a:alpha val="50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770F868-28FE-4B38-8FC7-E9C841B83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80877" y="567451"/>
            <a:ext cx="846288" cy="847206"/>
            <a:chOff x="5307830" y="325570"/>
            <a:chExt cx="1128382" cy="847206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E5BF88F-B1F5-4A09-887A-B5CA246CAC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307830" y="577396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D8984A5C-991A-40D3-A4C9-7E0DCA2A7A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5720" y="325570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899" y="2912937"/>
            <a:ext cx="3556438" cy="3093546"/>
          </a:xfrm>
        </p:spPr>
        <p:txBody>
          <a:bodyPr>
            <a:normAutofit/>
          </a:bodyPr>
          <a:lstStyle/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fi-FI" sz="1600" b="1">
                <a:solidFill>
                  <a:schemeClr val="bg1"/>
                </a:solidFill>
              </a:rPr>
              <a:t>käytännön tuki 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fi-FI" sz="1600" b="1">
                <a:solidFill>
                  <a:schemeClr val="bg1"/>
                </a:solidFill>
              </a:rPr>
              <a:t>tunnetuki 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fi-FI" sz="1600" b="1">
                <a:solidFill>
                  <a:schemeClr val="bg1"/>
                </a:solidFill>
              </a:rPr>
              <a:t>tiedollinen tuki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fi-FI" sz="1600" b="1">
                <a:solidFill>
                  <a:schemeClr val="bg1"/>
                </a:solidFill>
              </a:rPr>
              <a:t>tulkintatuki </a:t>
            </a:r>
          </a:p>
          <a:p>
            <a:pPr>
              <a:lnSpc>
                <a:spcPct val="90000"/>
              </a:lnSpc>
            </a:pPr>
            <a:endParaRPr lang="fi-FI" sz="160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fi-FI" sz="1600" u="sng">
                <a:solidFill>
                  <a:schemeClr val="bg1"/>
                </a:solidFill>
              </a:rPr>
              <a:t>epäviralliset tahot </a:t>
            </a:r>
            <a:br>
              <a:rPr lang="fi-FI" sz="1600">
                <a:solidFill>
                  <a:schemeClr val="bg1"/>
                </a:solidFill>
              </a:rPr>
            </a:br>
            <a:r>
              <a:rPr lang="fi-FI" sz="1600">
                <a:solidFill>
                  <a:schemeClr val="bg1"/>
                </a:solidFill>
              </a:rPr>
              <a:t>(esim. elämänkumppani tai ystävät – läheisten tuki ihmisen hyvinvoinnille merkittävintä)</a:t>
            </a:r>
          </a:p>
          <a:p>
            <a:pPr>
              <a:lnSpc>
                <a:spcPct val="90000"/>
              </a:lnSpc>
            </a:pPr>
            <a:r>
              <a:rPr lang="fi-FI" sz="1600" u="sng">
                <a:solidFill>
                  <a:schemeClr val="bg1"/>
                </a:solidFill>
              </a:rPr>
              <a:t>viralliset tahot </a:t>
            </a:r>
            <a:r>
              <a:rPr lang="fi-FI" sz="1600">
                <a:solidFill>
                  <a:schemeClr val="bg1"/>
                </a:solidFill>
              </a:rPr>
              <a:t>(ammattiauttajat, viranomaiset) </a:t>
            </a:r>
          </a:p>
          <a:p>
            <a:pPr>
              <a:lnSpc>
                <a:spcPct val="90000"/>
              </a:lnSpc>
            </a:pPr>
            <a:endParaRPr lang="fi-FI" sz="1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5403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3187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463248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640080"/>
            <a:ext cx="2462022" cy="5257800"/>
          </a:xfrm>
        </p:spPr>
        <p:txBody>
          <a:bodyPr>
            <a:normAutofit/>
          </a:bodyPr>
          <a:lstStyle/>
          <a:p>
            <a:r>
              <a:rPr lang="fi-FI" sz="3700" b="1">
                <a:solidFill>
                  <a:schemeClr val="bg1"/>
                </a:solidFill>
              </a:rPr>
              <a:t>Sosiaalisen tuen merkitys </a:t>
            </a:r>
            <a:br>
              <a:rPr lang="fi-FI" sz="3700" b="1">
                <a:solidFill>
                  <a:schemeClr val="bg1"/>
                </a:solidFill>
              </a:rPr>
            </a:br>
            <a:r>
              <a:rPr lang="fi-FI" sz="3700" b="1">
                <a:solidFill>
                  <a:schemeClr val="bg1"/>
                </a:solidFill>
              </a:rPr>
              <a:t>terveydelle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8788" y="640081"/>
            <a:ext cx="4518490" cy="52578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endParaRPr lang="fi-FI" sz="1600"/>
          </a:p>
          <a:p>
            <a:pPr>
              <a:lnSpc>
                <a:spcPct val="90000"/>
              </a:lnSpc>
            </a:pPr>
            <a:r>
              <a:rPr lang="fi-FI" sz="1600"/>
              <a:t>monipuolista sosiaalista tukea saavat </a:t>
            </a:r>
            <a:r>
              <a:rPr lang="fi-FI" sz="1600" u="sng"/>
              <a:t>terveempiä ja onnellisempia</a:t>
            </a:r>
            <a:r>
              <a:rPr lang="fi-FI" sz="1600"/>
              <a:t> kuin yksinäiset tai riittämättömissä sosiaalisissa verkostoissa elävät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riittämätön tai väärin mitoitettu sosiaalinen tuki riski terveydelle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nuoret, joilla vaikeuksia omien tunteiden tunnistamisessa ja säätelemisessä, kääntyvät muita nuoria epätodennäköisemmin omien ystävien ja perheiden puoleen eivätkä välttämättä osaa ottaa apua vastaan keneltäkään </a:t>
            </a:r>
          </a:p>
          <a:p>
            <a:pPr>
              <a:lnSpc>
                <a:spcPct val="90000"/>
              </a:lnSpc>
            </a:pPr>
            <a:r>
              <a:rPr lang="fi-FI" sz="1600"/>
              <a:t>tasa-arvoisissa ihmissuhteissa liittyy myös </a:t>
            </a:r>
            <a:r>
              <a:rPr lang="fi-FI" sz="1600" u="sng"/>
              <a:t>vastavuoroisuus</a:t>
            </a:r>
            <a:r>
              <a:rPr lang="fi-FI" sz="1600"/>
              <a:t>: mitä enemmän tukea antaa muille läheisille, sitä suuremmalla todennäköisyydellä sitä voi myös itse saada 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esim. toimivassa ja tasapainoisessa parisuhteessa psykososiaalinen tuki luo molemmille terveyttä ja hyvinvointia </a:t>
            </a:r>
          </a:p>
        </p:txBody>
      </p:sp>
    </p:spTree>
    <p:extLst>
      <p:ext uri="{BB962C8B-B14F-4D97-AF65-F5344CB8AC3E}">
        <p14:creationId xmlns:p14="http://schemas.microsoft.com/office/powerpoint/2010/main" val="393487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20911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75467" y="681628"/>
            <a:ext cx="846288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467" y="1166932"/>
            <a:ext cx="2686555" cy="4279709"/>
          </a:xfrm>
        </p:spPr>
        <p:txBody>
          <a:bodyPr anchor="ctr">
            <a:normAutofit/>
          </a:bodyPr>
          <a:lstStyle/>
          <a:p>
            <a:r>
              <a:rPr lang="fi-FI" sz="2300" b="1">
                <a:solidFill>
                  <a:schemeClr val="bg1"/>
                </a:solidFill>
              </a:rPr>
              <a:t>Sosioemotionaaliset taidot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0398" y="1166933"/>
            <a:ext cx="4287741" cy="4279709"/>
          </a:xfrm>
        </p:spPr>
        <p:txBody>
          <a:bodyPr anchor="ctr">
            <a:normAutofit/>
          </a:bodyPr>
          <a:lstStyle/>
          <a:p>
            <a:pPr marL="457560" indent="-457200">
              <a:lnSpc>
                <a:spcPct val="90000"/>
              </a:lnSpc>
              <a:buClr>
                <a:srgbClr val="000000"/>
              </a:buClr>
              <a:buFont typeface="+mj-lt"/>
              <a:buAutoNum type="arabicPeriod"/>
            </a:pPr>
            <a:endParaRPr lang="fi-FI" sz="1800" b="1"/>
          </a:p>
          <a:p>
            <a:pPr marL="457560" indent="-457200">
              <a:lnSpc>
                <a:spcPct val="9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fi-FI" sz="1800" b="1"/>
              <a:t>Tunnetaidot (= emotionaaliset taidot) </a:t>
            </a:r>
          </a:p>
          <a:p>
            <a:pPr marL="743310" lvl="1">
              <a:lnSpc>
                <a:spcPct val="90000"/>
              </a:lnSpc>
              <a:buClr>
                <a:srgbClr val="000000"/>
              </a:buClr>
            </a:pPr>
            <a:r>
              <a:rPr lang="fi-FI" sz="1800"/>
              <a:t>omien ja toisten tunteiden tunnistaminen, ilmaiseminen ja säätely</a:t>
            </a:r>
          </a:p>
          <a:p>
            <a:pPr marL="457560" indent="-457200">
              <a:lnSpc>
                <a:spcPct val="90000"/>
              </a:lnSpc>
              <a:buClr>
                <a:srgbClr val="000000"/>
              </a:buClr>
              <a:buFont typeface="+mj-lt"/>
              <a:buAutoNum type="arabicPeriod"/>
            </a:pPr>
            <a:endParaRPr lang="fi-FI" sz="1800" b="1"/>
          </a:p>
          <a:p>
            <a:pPr marL="457560" indent="-457200">
              <a:lnSpc>
                <a:spcPct val="9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fi-FI" sz="1800" b="1"/>
              <a:t>Sosiaaliset taidot esim.</a:t>
            </a:r>
          </a:p>
          <a:p>
            <a:pPr marL="686160" lvl="1">
              <a:lnSpc>
                <a:spcPct val="90000"/>
              </a:lnSpc>
              <a:buClr>
                <a:srgbClr val="000000"/>
              </a:buClr>
            </a:pPr>
            <a:r>
              <a:rPr lang="fi-FI" sz="1800"/>
              <a:t>sosiaaliset vuorovaikutustaidot (esim. yhteistyö- ja neuvottelutaidot)</a:t>
            </a:r>
          </a:p>
          <a:p>
            <a:pPr marL="686160" lvl="1">
              <a:lnSpc>
                <a:spcPct val="90000"/>
              </a:lnSpc>
              <a:buClr>
                <a:srgbClr val="000000"/>
              </a:buClr>
            </a:pPr>
            <a:r>
              <a:rPr lang="fi-FI" sz="1800"/>
              <a:t>toisen kunnioittaminen ja toisen näkökulmien huomioonottaminen</a:t>
            </a:r>
          </a:p>
          <a:p>
            <a:pPr marL="686160" lvl="1">
              <a:lnSpc>
                <a:spcPct val="90000"/>
              </a:lnSpc>
              <a:buClr>
                <a:srgbClr val="000000"/>
              </a:buClr>
            </a:pPr>
            <a:r>
              <a:rPr lang="fi-FI" sz="1800"/>
              <a:t>sosiaalinen vastuunotto ja vastuullinen päätöksenteko</a:t>
            </a:r>
          </a:p>
          <a:p>
            <a:pPr marL="686160" lvl="1">
              <a:lnSpc>
                <a:spcPct val="90000"/>
              </a:lnSpc>
              <a:buClr>
                <a:srgbClr val="000000"/>
              </a:buClr>
            </a:pPr>
            <a:r>
              <a:rPr lang="fi-FI" sz="1800"/>
              <a:t>sosiaalinen tuki</a:t>
            </a:r>
          </a:p>
        </p:txBody>
      </p:sp>
    </p:spTree>
    <p:extLst>
      <p:ext uri="{BB962C8B-B14F-4D97-AF65-F5344CB8AC3E}">
        <p14:creationId xmlns:p14="http://schemas.microsoft.com/office/powerpoint/2010/main" val="2750984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-5705"/>
            <a:ext cx="9143993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8" y="637762"/>
            <a:ext cx="7416372" cy="900131"/>
          </a:xfrm>
        </p:spPr>
        <p:txBody>
          <a:bodyPr anchor="t">
            <a:normAutofit/>
          </a:bodyPr>
          <a:lstStyle/>
          <a:p>
            <a:pPr algn="l"/>
            <a:r>
              <a:rPr lang="fi-FI" sz="3500" b="1">
                <a:solidFill>
                  <a:schemeClr val="bg1"/>
                </a:solidFill>
              </a:rPr>
              <a:t>Tunteet (= emootiot)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9143992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638" y="2010758"/>
            <a:ext cx="34289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661" y="2217343"/>
            <a:ext cx="7410669" cy="395961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300"/>
              <a:t>lyhytaikaisia psykologisfysiologisia ilmiöitä, joilla ihminen sopeutuu ympäristön vaihteleviin tilanteisiin ja haasteisiin</a:t>
            </a:r>
          </a:p>
          <a:p>
            <a:pPr>
              <a:lnSpc>
                <a:spcPct val="90000"/>
              </a:lnSpc>
            </a:pPr>
            <a:r>
              <a:rPr lang="fi-FI" sz="1300" u="sng"/>
              <a:t>perustunteet</a:t>
            </a:r>
            <a:r>
              <a:rPr lang="fi-FI" sz="1300"/>
              <a:t>: esim. ilo, yllätys, pelko, suru universaaleja eli ilmenevät kaikissa tunnetuissa kulttuureissa</a:t>
            </a:r>
          </a:p>
          <a:p>
            <a:pPr>
              <a:lnSpc>
                <a:spcPct val="90000"/>
              </a:lnSpc>
            </a:pPr>
            <a:r>
              <a:rPr lang="fi-FI" sz="1300"/>
              <a:t>kertovat, mikä on hyvinvointimme kannalta tärkeää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esim. uhkaava tilanne aiheuttaa pelon tunteen </a:t>
            </a:r>
            <a:r>
              <a:rPr lang="fi-FI" sz="1300">
                <a:sym typeface="Wingdings" panose="05000000000000000000" pitchFamily="2" charset="2"/>
              </a:rPr>
              <a:t></a:t>
            </a:r>
            <a:r>
              <a:rPr lang="fi-FI" sz="1300"/>
              <a:t> adrenaliinin eritys lisääntyy </a:t>
            </a:r>
            <a:r>
              <a:rPr lang="fi-FI" sz="1300">
                <a:sym typeface="Wingdings" panose="05000000000000000000" pitchFamily="2" charset="2"/>
              </a:rPr>
              <a:t> </a:t>
            </a:r>
            <a:r>
              <a:rPr lang="fi-FI" sz="1300"/>
              <a:t>kiihdyttää ihmisen lihastoimintaa </a:t>
            </a:r>
            <a:r>
              <a:rPr lang="fi-FI" sz="1300">
                <a:sym typeface="Wingdings" panose="05000000000000000000" pitchFamily="2" charset="2"/>
              </a:rPr>
              <a:t> </a:t>
            </a:r>
            <a:r>
              <a:rPr lang="fi-FI" sz="1300"/>
              <a:t>voimistaa pakenemisreaktiota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tietyt tunteet (esim. suru, viha) voivat tuntua kehossa fyysisinä oireina (esim. mahakipu)</a:t>
            </a:r>
          </a:p>
          <a:p>
            <a:pPr>
              <a:lnSpc>
                <a:spcPct val="90000"/>
              </a:lnSpc>
            </a:pPr>
            <a:r>
              <a:rPr lang="fi-FI" sz="1300"/>
              <a:t>yksilöllisiä (</a:t>
            </a:r>
            <a:r>
              <a:rPr lang="fi-FI" sz="1300" b="1"/>
              <a:t>temperamentti</a:t>
            </a:r>
            <a:r>
              <a:rPr lang="fi-FI" sz="1300"/>
              <a:t> vaikuttaa)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samassa tilanteessa eri ihmisten kokemat tunteet voivat poiketa suuresti toisistaan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voimakkuus vaihtelee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tunteita voidaan kokea yhtä voimakkaasti, mutta joku ilmaisee niitä hillitymmin, toinen taas äärevämmin</a:t>
            </a:r>
          </a:p>
          <a:p>
            <a:pPr>
              <a:lnSpc>
                <a:spcPct val="90000"/>
              </a:lnSpc>
            </a:pPr>
            <a:r>
              <a:rPr lang="fi-FI" sz="1300"/>
              <a:t>kaikki tunteet ovat sallittuja (tunteet eivät ole tekoja)</a:t>
            </a:r>
          </a:p>
          <a:p>
            <a:pPr>
              <a:lnSpc>
                <a:spcPct val="90000"/>
              </a:lnSpc>
            </a:pPr>
            <a:r>
              <a:rPr lang="fi-FI" sz="1300"/>
              <a:t>voivat vaihdella nopeasti laidasta laitaan, samaan aikaan voi kokea monia tunteita ja usein ne sekoittuvat toisiinsa</a:t>
            </a:r>
          </a:p>
        </p:txBody>
      </p:sp>
    </p:spTree>
    <p:extLst>
      <p:ext uri="{BB962C8B-B14F-4D97-AF65-F5344CB8AC3E}">
        <p14:creationId xmlns:p14="http://schemas.microsoft.com/office/powerpoint/2010/main" val="1770337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3187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463248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640080"/>
            <a:ext cx="2462022" cy="5257800"/>
          </a:xfrm>
        </p:spPr>
        <p:txBody>
          <a:bodyPr>
            <a:normAutofit/>
          </a:bodyPr>
          <a:lstStyle/>
          <a:p>
            <a:r>
              <a:rPr lang="fi-FI" sz="3400" b="1">
                <a:solidFill>
                  <a:schemeClr val="bg1"/>
                </a:solidFill>
              </a:rPr>
              <a:t>Tunnetaidot</a:t>
            </a:r>
            <a:r>
              <a:rPr lang="fi-FI" sz="340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8788" y="640081"/>
            <a:ext cx="4518490" cy="52578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300"/>
              <a:t>kehittyvät pysähtymällä ja havainnoimalla omia reaktioita, tunteita ja tapoja käyttäytyä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fi-FI" sz="1300" b="1"/>
              <a:t>Tunteiden ilmaiseminen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rakentavan tavan oppiminen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myös positiivisten tunteiden ilmaisu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sanallinen ja kehon kieli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fi-FI" sz="1300" b="1"/>
              <a:t>Tunteiden tunnistaminen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omien ja toisten tunteiden tunnistaminen (empatia)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tarkkojen ja aitojen tunneilmaisujen erottaminen epätarkoista ja epäaidoista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fi-FI" sz="1300" b="1"/>
              <a:t>Tunteiden säätely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toiminnan kautta tapahtuva säätely: tunteiden purkamista esim. liikunnan, piirtämisen, musiikin kuuntelemisen avulla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ajatuksen kautta tapahtuva säätely: esim. huomion kääntäminen muualle, mielessään kymmeneen laskeminen, oman rauhoittavan sisäisen puheen kuunteleminen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yli- ja alisäätely vahingollista</a:t>
            </a:r>
          </a:p>
          <a:p>
            <a:pPr marL="571500" indent="-514350">
              <a:lnSpc>
                <a:spcPct val="90000"/>
              </a:lnSpc>
              <a:buFont typeface="+mj-lt"/>
              <a:buAutoNum type="arabicPeriod"/>
            </a:pPr>
            <a:r>
              <a:rPr lang="fi-FI" sz="1300" b="1"/>
              <a:t>Tunteiden ymmärtäminen ja hyödyntäminen</a:t>
            </a:r>
          </a:p>
          <a:p>
            <a:pPr marL="914400" lvl="1" indent="-457200">
              <a:lnSpc>
                <a:spcPct val="90000"/>
              </a:lnSpc>
            </a:pPr>
            <a:r>
              <a:rPr lang="fi-FI" sz="1300"/>
              <a:t>tilanne + tunne</a:t>
            </a:r>
          </a:p>
          <a:p>
            <a:pPr marL="914400" lvl="1" indent="-457200">
              <a:lnSpc>
                <a:spcPct val="90000"/>
              </a:lnSpc>
            </a:pPr>
            <a:r>
              <a:rPr lang="fi-FI" sz="1300"/>
              <a:t>tietoinen ja hyväksyttävä toisen tunteisiin vaikuttaminen</a:t>
            </a:r>
          </a:p>
          <a:p>
            <a:pPr marL="914400" lvl="1" indent="-457200">
              <a:lnSpc>
                <a:spcPct val="90000"/>
              </a:lnSpc>
            </a:pPr>
            <a:r>
              <a:rPr lang="fi-FI" sz="1300"/>
              <a:t>tunteiden käyttäminen ajattelun apuna ja sisäisen palautteen antaminen</a:t>
            </a:r>
          </a:p>
          <a:p>
            <a:pPr marL="914400" lvl="1" indent="-457200">
              <a:lnSpc>
                <a:spcPct val="90000"/>
              </a:lnSpc>
            </a:pPr>
            <a:endParaRPr lang="fi-FI" sz="1300"/>
          </a:p>
        </p:txBody>
      </p:sp>
    </p:spTree>
    <p:extLst>
      <p:ext uri="{BB962C8B-B14F-4D97-AF65-F5344CB8AC3E}">
        <p14:creationId xmlns:p14="http://schemas.microsoft.com/office/powerpoint/2010/main" val="4250173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3187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463248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640080"/>
            <a:ext cx="2462022" cy="5257800"/>
          </a:xfrm>
        </p:spPr>
        <p:txBody>
          <a:bodyPr>
            <a:normAutofit/>
          </a:bodyPr>
          <a:lstStyle/>
          <a:p>
            <a:r>
              <a:rPr lang="fi-FI" sz="3400" b="1">
                <a:solidFill>
                  <a:schemeClr val="bg1"/>
                </a:solidFill>
              </a:rPr>
              <a:t>Onnellisuus ja mielihyvä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8788" y="640081"/>
            <a:ext cx="4518490" cy="52578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300"/>
              <a:t>onnellinen ja myönteinen mieliala eduksi terveydelle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optimistisesti ajattelevilla muita parempi immuunipuolustuksen taso ja alhaisempi stressihormonien määrä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hyväntuuliset työskentelevät päämäärän saavuttamiseksi sitkeämmin kuin huonotuuliset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onnelliset ihmiset vähemmän itsekeskeisiä kuin onnettomat ja pystyvät sen vuoksi keskittymään paremmin ihmissuhteisiin ja toisiin ihmisiin</a:t>
            </a:r>
          </a:p>
          <a:p>
            <a:pPr>
              <a:lnSpc>
                <a:spcPct val="90000"/>
              </a:lnSpc>
            </a:pPr>
            <a:r>
              <a:rPr lang="fi-FI" sz="1300" b="1"/>
              <a:t>optimistinen</a:t>
            </a:r>
            <a:r>
              <a:rPr lang="fi-FI" sz="1300"/>
              <a:t> ajattelu voi lisätä tunne-elämän tasapainoa ja onnellisuutta</a:t>
            </a:r>
          </a:p>
          <a:p>
            <a:pPr lvl="1">
              <a:lnSpc>
                <a:spcPct val="90000"/>
              </a:lnSpc>
            </a:pPr>
            <a:r>
              <a:rPr lang="fi-FI" sz="1300" u="sng"/>
              <a:t>kohtuullinen optimismi </a:t>
            </a:r>
            <a:r>
              <a:rPr lang="fi-FI" sz="1300"/>
              <a:t>hyväksi: esim. uuden ihmisen tapaamiseen positiivisesti suhtautuva ihminen käyttäytyy todennäköisesti miellyttävämmin kuin jos hän olisi suhtautunut tapaamiseen alun perin negatiivisesti</a:t>
            </a:r>
          </a:p>
          <a:p>
            <a:pPr lvl="1">
              <a:lnSpc>
                <a:spcPct val="90000"/>
              </a:lnSpc>
            </a:pPr>
            <a:r>
              <a:rPr lang="fi-FI" sz="1300" u="sng"/>
              <a:t>yltiöoptimismi</a:t>
            </a:r>
            <a:r>
              <a:rPr lang="fi-FI" sz="1300"/>
              <a:t> voi johtaa pettymyksiin, jos todellisuus ei vastaa liiallisia toiveita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yltiöoptimistit saattavat suhtautua terveyden edistämiseen välinpitämättömästi, sillä he luottavat pysyvänsä aina terveinä ja hyväkuntoisina</a:t>
            </a:r>
          </a:p>
        </p:txBody>
      </p:sp>
    </p:spTree>
    <p:extLst>
      <p:ext uri="{BB962C8B-B14F-4D97-AF65-F5344CB8AC3E}">
        <p14:creationId xmlns:p14="http://schemas.microsoft.com/office/powerpoint/2010/main" val="174906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20911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1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75467" y="681628"/>
            <a:ext cx="846288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467" y="1166932"/>
            <a:ext cx="2686555" cy="4279709"/>
          </a:xfrm>
        </p:spPr>
        <p:txBody>
          <a:bodyPr anchor="ctr">
            <a:normAutofit/>
          </a:bodyPr>
          <a:lstStyle/>
          <a:p>
            <a:r>
              <a:rPr lang="fi-FI" sz="4200" b="1">
                <a:solidFill>
                  <a:schemeClr val="bg1"/>
                </a:solidFill>
              </a:rPr>
              <a:t>Aggressio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0398" y="1166933"/>
            <a:ext cx="4287741" cy="427970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300"/>
              <a:t>yhteisnimitys monille haastaville tunteille (esim. ärsyyntyminen, suuttumus, kateus, viha, raivo, kostonhimo) – taustalta voi löytyä mustasukkaisuutta, pelkoa, häpeää tai turvattomuutta</a:t>
            </a:r>
          </a:p>
          <a:p>
            <a:pPr>
              <a:lnSpc>
                <a:spcPct val="90000"/>
              </a:lnSpc>
            </a:pPr>
            <a:r>
              <a:rPr lang="fi-FI" sz="1300"/>
              <a:t>myös positiivinen voimavara (esim. sisuuntuminen antaa voimaa ryhtyä tekemään erilaisia asioita) </a:t>
            </a:r>
          </a:p>
          <a:p>
            <a:pPr>
              <a:lnSpc>
                <a:spcPct val="90000"/>
              </a:lnSpc>
            </a:pPr>
            <a:r>
              <a:rPr lang="fi-FI" sz="1300"/>
              <a:t>voi kanavoitua ja purkautua eri tavoin</a:t>
            </a:r>
          </a:p>
          <a:p>
            <a:pPr>
              <a:lnSpc>
                <a:spcPct val="90000"/>
              </a:lnSpc>
            </a:pPr>
            <a:r>
              <a:rPr lang="fi-FI" sz="1300" b="1"/>
              <a:t>aggressiivisuus:</a:t>
            </a:r>
            <a:r>
              <a:rPr lang="fi-FI" sz="1300"/>
              <a:t> aggression tunne purkautuu väkivallan keinoin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kaikki tunteet sallittuja, tunteiden vallassa tehdyt teot tai loukkaavasti sanotut sanat eivät ole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hyvin usein terveyttä heikentäviä ja jopa henkeä uhkaavia vakavia seurauksia itselle ja muille</a:t>
            </a:r>
          </a:p>
          <a:p>
            <a:pPr>
              <a:lnSpc>
                <a:spcPct val="90000"/>
              </a:lnSpc>
            </a:pPr>
            <a:r>
              <a:rPr lang="fi-FI" sz="1300"/>
              <a:t>aggressiivisuutta ja väkivaltaa voidaan </a:t>
            </a:r>
            <a:r>
              <a:rPr lang="fi-FI" sz="1300" u="sng"/>
              <a:t>ennaltaehkäistä</a:t>
            </a:r>
            <a:endParaRPr lang="fi-FI" sz="1300"/>
          </a:p>
          <a:p>
            <a:pPr lvl="1">
              <a:lnSpc>
                <a:spcPct val="90000"/>
              </a:lnSpc>
            </a:pPr>
            <a:r>
              <a:rPr lang="fi-FI" sz="1300"/>
              <a:t>yksilötasolla: sääntöjen kertomista, tunteiden ymmärtämistä ja toimintamallien opettelemista ennen väkivaltaa (kasvatus)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esim. liikennevalomalli, SUTUHAKA-malli</a:t>
            </a:r>
          </a:p>
          <a:p>
            <a:pPr lvl="1">
              <a:lnSpc>
                <a:spcPct val="90000"/>
              </a:lnSpc>
            </a:pPr>
            <a:endParaRPr lang="fi-FI" sz="1300"/>
          </a:p>
          <a:p>
            <a:pPr>
              <a:lnSpc>
                <a:spcPct val="90000"/>
              </a:lnSpc>
            </a:pPr>
            <a:endParaRPr lang="fi-FI" sz="1300"/>
          </a:p>
        </p:txBody>
      </p:sp>
    </p:spTree>
    <p:extLst>
      <p:ext uri="{BB962C8B-B14F-4D97-AF65-F5344CB8AC3E}">
        <p14:creationId xmlns:p14="http://schemas.microsoft.com/office/powerpoint/2010/main" val="1058584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" y="-5705"/>
            <a:ext cx="9143993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638" y="637762"/>
            <a:ext cx="7416372" cy="900131"/>
          </a:xfrm>
        </p:spPr>
        <p:txBody>
          <a:bodyPr anchor="t">
            <a:normAutofit/>
          </a:bodyPr>
          <a:lstStyle/>
          <a:p>
            <a:pPr algn="l"/>
            <a:r>
              <a:rPr lang="fi-FI" sz="3500" b="1">
                <a:solidFill>
                  <a:schemeClr val="bg1"/>
                </a:solidFill>
              </a:rPr>
              <a:t>Koulukiusaaminen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9143992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638" y="2010758"/>
            <a:ext cx="342892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6661" y="2217343"/>
            <a:ext cx="7410669" cy="395961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600"/>
              <a:t>merkittävä fyysisen, psyykkisen ja sosiaalisen väkivallan muoto lasten ja nuorten parissa – muodot vaihtelevat</a:t>
            </a:r>
          </a:p>
          <a:p>
            <a:pPr>
              <a:lnSpc>
                <a:spcPct val="90000"/>
              </a:lnSpc>
            </a:pPr>
            <a:r>
              <a:rPr lang="fi-FI" sz="1600" u="sng"/>
              <a:t>toistuvaa</a:t>
            </a:r>
            <a:r>
              <a:rPr lang="fi-FI" sz="1600"/>
              <a:t> - johtaa usein siihen, että kiusattu/kiusatut eristetään luokan tai ryhmän sosiaalisesta kanssakäymisestä</a:t>
            </a:r>
          </a:p>
          <a:p>
            <a:pPr>
              <a:lnSpc>
                <a:spcPct val="90000"/>
              </a:lnSpc>
            </a:pPr>
            <a:r>
              <a:rPr lang="fi-FI" sz="1600"/>
              <a:t>vakavimmillaan rikollista toimintaa</a:t>
            </a:r>
          </a:p>
          <a:p>
            <a:pPr>
              <a:lnSpc>
                <a:spcPct val="90000"/>
              </a:lnSpc>
            </a:pPr>
            <a:r>
              <a:rPr lang="fi-FI" sz="1600"/>
              <a:t>valitettavan yleistä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Suomessa noin 10 % koululaisista kokee olevansa koulukiusaamisen uhreja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yksi merkittävimpiä kouluviihtyvyyttä heikentäviä tekijöitä</a:t>
            </a:r>
          </a:p>
          <a:p>
            <a:pPr>
              <a:lnSpc>
                <a:spcPct val="90000"/>
              </a:lnSpc>
            </a:pPr>
            <a:r>
              <a:rPr lang="fi-FI" sz="1600" u="sng"/>
              <a:t>luokkayhteisö tai -ryhmä jakautuu </a:t>
            </a:r>
            <a:r>
              <a:rPr lang="fi-FI" sz="1600"/>
              <a:t>kiusaamistilanteissa erilaisiin ryhmiin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vastakkain ovat kiusaaja tai kiusaajat sekä kiusattu tai kiusatut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kiusaajaa voivat tukea yllyttäjät tai ainakin kiusaamisen hiljaiset hyväksyjät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kiusatun puolella ovat auttajat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passiivisia sivullisia, jotka eivät joko tiedä tai huomaa kiusaamista tai jättäytyvät tarkoituksella kiusaamisen ulkopuolelle </a:t>
            </a:r>
          </a:p>
          <a:p>
            <a:pPr marL="457200" lvl="1" indent="0">
              <a:lnSpc>
                <a:spcPct val="90000"/>
              </a:lnSpc>
              <a:buNone/>
            </a:pPr>
            <a:r>
              <a:rPr lang="fi-FI" sz="1600">
                <a:sym typeface="Wingdings" panose="05000000000000000000" pitchFamily="2" charset="2"/>
              </a:rPr>
              <a:t> </a:t>
            </a:r>
            <a:r>
              <a:rPr lang="fi-FI" sz="1600"/>
              <a:t>koko yhteisön asia ja puuttuminen edellyttää toimintaa yhteisötasolla </a:t>
            </a:r>
          </a:p>
        </p:txBody>
      </p:sp>
    </p:spTree>
    <p:extLst>
      <p:ext uri="{BB962C8B-B14F-4D97-AF65-F5344CB8AC3E}">
        <p14:creationId xmlns:p14="http://schemas.microsoft.com/office/powerpoint/2010/main" val="1399406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3187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463248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640080"/>
            <a:ext cx="2462022" cy="5257800"/>
          </a:xfrm>
        </p:spPr>
        <p:txBody>
          <a:bodyPr>
            <a:normAutofit/>
          </a:bodyPr>
          <a:lstStyle/>
          <a:p>
            <a:r>
              <a:rPr lang="fi-FI" sz="2100" b="1">
                <a:solidFill>
                  <a:schemeClr val="bg1"/>
                </a:solidFill>
              </a:rPr>
              <a:t>Koulukiusaamisen vähentäminen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8788" y="640081"/>
            <a:ext cx="4518490" cy="5257800"/>
          </a:xfrm>
        </p:spPr>
        <p:txBody>
          <a:bodyPr anchor="ctr">
            <a:normAutofit/>
          </a:bodyPr>
          <a:lstStyle/>
          <a:p>
            <a:r>
              <a:rPr lang="fi-FI" sz="1900"/>
              <a:t>voidaan vähentää vain </a:t>
            </a:r>
            <a:r>
              <a:rPr lang="fi-FI" sz="1900" u="sng"/>
              <a:t>puuttumalla</a:t>
            </a:r>
          </a:p>
          <a:p>
            <a:pPr lvl="1"/>
            <a:r>
              <a:rPr lang="fi-FI" sz="1900"/>
              <a:t>tilanteiden avoin käsittely, ilmiön avaaminen</a:t>
            </a:r>
          </a:p>
          <a:p>
            <a:pPr lvl="1"/>
            <a:r>
              <a:rPr lang="fi-FI" sz="1900"/>
              <a:t>opiskelijoiden terveen itsetunnon kehittäminen, suvaitsevaisuuden ja tasa-arvon lisääminen, syrjäytymiskehityksen ehkäiseminen</a:t>
            </a:r>
          </a:p>
          <a:p>
            <a:pPr lvl="1"/>
            <a:r>
              <a:rPr lang="fi-FI" sz="1900"/>
              <a:t>luokka- tai ryhmähengen parantaminen</a:t>
            </a:r>
          </a:p>
          <a:p>
            <a:pPr lvl="1"/>
            <a:r>
              <a:rPr lang="fi-FI" sz="1900"/>
              <a:t>koulun ja kodin välitön yhteistyö</a:t>
            </a:r>
          </a:p>
          <a:p>
            <a:pPr lvl="1"/>
            <a:r>
              <a:rPr lang="fi-FI" sz="1900"/>
              <a:t>koko yhteiskunnan kehittäminen väkivallattomampaan suuntaan</a:t>
            </a:r>
          </a:p>
          <a:p>
            <a:r>
              <a:rPr lang="fi-FI" sz="1900"/>
              <a:t>jos kiusaamiseen tai väkivaltaiseen käyttäytymiseen ei puututa, siitä tulee helposti pysyvä ilmiö</a:t>
            </a:r>
          </a:p>
          <a:p>
            <a:pPr lvl="1"/>
            <a:endParaRPr lang="fi-FI" sz="1900"/>
          </a:p>
        </p:txBody>
      </p:sp>
    </p:spTree>
    <p:extLst>
      <p:ext uri="{BB962C8B-B14F-4D97-AF65-F5344CB8AC3E}">
        <p14:creationId xmlns:p14="http://schemas.microsoft.com/office/powerpoint/2010/main" val="3997822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CD251C-A887-4D2F-925B-FC0971985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9D093C-27FB-4032-B282-42C4563F2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20911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5EE815E-1BD3-4777-B652-6D98825BF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75467" y="681628"/>
            <a:ext cx="846288" cy="847206"/>
            <a:chOff x="668003" y="1684057"/>
            <a:chExt cx="1128382" cy="847206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E6692982-4A7D-4392-87CD-F0CD4B027D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8003" y="1935883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196485F7-F277-4123-AC53-98EA4C858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45893" y="1684057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467" y="1166932"/>
            <a:ext cx="2686555" cy="4279709"/>
          </a:xfrm>
        </p:spPr>
        <p:txBody>
          <a:bodyPr anchor="ctr">
            <a:normAutofit/>
          </a:bodyPr>
          <a:lstStyle/>
          <a:p>
            <a:r>
              <a:rPr lang="fi-FI" sz="2300" b="1">
                <a:solidFill>
                  <a:schemeClr val="bg1"/>
                </a:solidFill>
              </a:rPr>
              <a:t>Sosiaaliset vuorovaikutustaidot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0398" y="1166933"/>
            <a:ext cx="4287741" cy="427970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600" u="sng"/>
              <a:t>ihmissuhteiden perusta </a:t>
            </a:r>
            <a:br>
              <a:rPr lang="fi-FI" sz="1600"/>
            </a:br>
            <a:r>
              <a:rPr lang="fi-FI" sz="1600"/>
              <a:t>(esim. toisen kohtaaminen, kuunteleminen ja kuulluksi tuleminen, ohjauksen ja palautteen vastaanottaminen ja antaminen, neuvottelutaidot)</a:t>
            </a:r>
          </a:p>
          <a:p>
            <a:pPr>
              <a:lnSpc>
                <a:spcPct val="90000"/>
              </a:lnSpc>
            </a:pPr>
            <a:r>
              <a:rPr lang="fi-FI" sz="1600"/>
              <a:t>tarvitaan hyvin monenlaisissa tilanteissa ja lähes kaiken aikaa </a:t>
            </a:r>
            <a:br>
              <a:rPr lang="fi-FI" sz="1600"/>
            </a:br>
            <a:r>
              <a:rPr lang="fi-FI" sz="1600"/>
              <a:t>(esim. opiskelu- kuin työelämässä tarvitaan paljon tiimi- eli ryhmä- ja projektityöskentelytaitoja)</a:t>
            </a:r>
          </a:p>
          <a:p>
            <a:pPr>
              <a:lnSpc>
                <a:spcPct val="90000"/>
              </a:lnSpc>
            </a:pPr>
            <a:r>
              <a:rPr lang="fi-FI" sz="1600"/>
              <a:t>monikulttuurisuus </a:t>
            </a:r>
            <a:r>
              <a:rPr lang="fi-FI" sz="1600">
                <a:sym typeface="Wingdings" panose="05000000000000000000" pitchFamily="2" charset="2"/>
              </a:rPr>
              <a:t></a:t>
            </a:r>
            <a:r>
              <a:rPr lang="fi-FI" sz="1600"/>
              <a:t> tarvitaan taitoja ymmärtää eri taustoista tulevia ihmisiä ja osata tehdä heidän kanssaan yhteistyötä </a:t>
            </a:r>
          </a:p>
          <a:p>
            <a:pPr>
              <a:lnSpc>
                <a:spcPct val="90000"/>
              </a:lnSpc>
            </a:pPr>
            <a:r>
              <a:rPr lang="fi-FI" sz="1600"/>
              <a:t>monet taidoista omaksuttu jo varhaislapsuudessa, voi ja kannattaa </a:t>
            </a:r>
            <a:r>
              <a:rPr lang="fi-FI" sz="1600" u="sng"/>
              <a:t>harjoitella läpi elämän </a:t>
            </a:r>
          </a:p>
          <a:p>
            <a:pPr>
              <a:lnSpc>
                <a:spcPct val="90000"/>
              </a:lnSpc>
            </a:pPr>
            <a:r>
              <a:rPr lang="fi-FI" sz="1600"/>
              <a:t>taustalla hyvä itsetuntemus: luo varmuutta ja joustavuutta vuorovaikutukseen</a:t>
            </a:r>
          </a:p>
        </p:txBody>
      </p:sp>
    </p:spTree>
    <p:extLst>
      <p:ext uri="{BB962C8B-B14F-4D97-AF65-F5344CB8AC3E}">
        <p14:creationId xmlns:p14="http://schemas.microsoft.com/office/powerpoint/2010/main" val="3577239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1033</TotalTime>
  <Words>979</Words>
  <Application>Microsoft Office PowerPoint</Application>
  <PresentationFormat>Näytössä katseltava diaesitys (4:3)</PresentationFormat>
  <Paragraphs>118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Terve 2: Ihminen, ympäristö ja terveys</vt:lpstr>
      <vt:lpstr>Sosioemotionaaliset taidot</vt:lpstr>
      <vt:lpstr>Tunteet (= emootiot)</vt:lpstr>
      <vt:lpstr>Tunnetaidot </vt:lpstr>
      <vt:lpstr>Onnellisuus ja mielihyvä</vt:lpstr>
      <vt:lpstr>Aggressio</vt:lpstr>
      <vt:lpstr>Koulukiusaaminen</vt:lpstr>
      <vt:lpstr>Koulukiusaamisen vähentäminen</vt:lpstr>
      <vt:lpstr>Sosiaaliset vuorovaikutustaidot</vt:lpstr>
      <vt:lpstr>Vuorovaikutustyylit</vt:lpstr>
      <vt:lpstr>Empatia</vt:lpstr>
      <vt:lpstr>Sosiaalinen tuki</vt:lpstr>
      <vt:lpstr>Sosiaalisen tuen merkitys  terveydelle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Timo Ryhtä</cp:lastModifiedBy>
  <cp:revision>599</cp:revision>
  <dcterms:created xsi:type="dcterms:W3CDTF">2017-06-09T06:02:13Z</dcterms:created>
  <dcterms:modified xsi:type="dcterms:W3CDTF">2021-10-19T16:29:28Z</dcterms:modified>
</cp:coreProperties>
</file>