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36"/>
  </p:notesMasterIdLst>
  <p:handoutMasterIdLst>
    <p:handoutMasterId r:id="rId37"/>
  </p:handoutMasterIdLst>
  <p:sldIdLst>
    <p:sldId id="257" r:id="rId5"/>
    <p:sldId id="330" r:id="rId6"/>
    <p:sldId id="331" r:id="rId7"/>
    <p:sldId id="265" r:id="rId8"/>
    <p:sldId id="297" r:id="rId9"/>
    <p:sldId id="321" r:id="rId10"/>
    <p:sldId id="323" r:id="rId11"/>
    <p:sldId id="295" r:id="rId12"/>
    <p:sldId id="329" r:id="rId13"/>
    <p:sldId id="333" r:id="rId14"/>
    <p:sldId id="334" r:id="rId15"/>
    <p:sldId id="314" r:id="rId16"/>
    <p:sldId id="337" r:id="rId17"/>
    <p:sldId id="338" r:id="rId18"/>
    <p:sldId id="339" r:id="rId19"/>
    <p:sldId id="340" r:id="rId20"/>
    <p:sldId id="342" r:id="rId21"/>
    <p:sldId id="343" r:id="rId22"/>
    <p:sldId id="344" r:id="rId23"/>
    <p:sldId id="332" r:id="rId24"/>
    <p:sldId id="299" r:id="rId25"/>
    <p:sldId id="306" r:id="rId26"/>
    <p:sldId id="304" r:id="rId27"/>
    <p:sldId id="364" r:id="rId28"/>
    <p:sldId id="365" r:id="rId29"/>
    <p:sldId id="366" r:id="rId30"/>
    <p:sldId id="367" r:id="rId31"/>
    <p:sldId id="368" r:id="rId32"/>
    <p:sldId id="348" r:id="rId33"/>
    <p:sldId id="347" r:id="rId34"/>
    <p:sldId id="357" r:id="rId35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5DDE465-F12A-4160-82CD-2587AE097322}">
          <p14:sldIdLst>
            <p14:sldId id="257"/>
            <p14:sldId id="330"/>
            <p14:sldId id="331"/>
            <p14:sldId id="265"/>
            <p14:sldId id="297"/>
            <p14:sldId id="321"/>
            <p14:sldId id="323"/>
            <p14:sldId id="295"/>
            <p14:sldId id="329"/>
            <p14:sldId id="333"/>
            <p14:sldId id="334"/>
            <p14:sldId id="314"/>
            <p14:sldId id="337"/>
            <p14:sldId id="338"/>
            <p14:sldId id="339"/>
            <p14:sldId id="340"/>
            <p14:sldId id="342"/>
            <p14:sldId id="343"/>
            <p14:sldId id="344"/>
            <p14:sldId id="332"/>
            <p14:sldId id="299"/>
            <p14:sldId id="306"/>
            <p14:sldId id="304"/>
            <p14:sldId id="364"/>
            <p14:sldId id="365"/>
            <p14:sldId id="366"/>
            <p14:sldId id="367"/>
            <p14:sldId id="368"/>
            <p14:sldId id="348"/>
            <p14:sldId id="347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Ty&#246;kirja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Kaavio%20Microsoft%20PowerPoint%20-sovelluksessa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aramond" pitchFamily="18" charset="0"/>
                <a:ea typeface="Arial"/>
                <a:cs typeface="Arial"/>
              </a:defRPr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Kuopion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väestönmuutokset 2008-2016</a:t>
            </a:r>
            <a:r>
              <a:rPr lang="fi-FI" sz="1200" dirty="0">
                <a:latin typeface="Garamond" pitchFamily="18" charset="0"/>
              </a:rPr>
              <a:t>
</a:t>
            </a:r>
          </a:p>
        </c:rich>
      </c:tx>
      <c:layout>
        <c:manualLayout>
          <c:xMode val="edge"/>
          <c:yMode val="edge"/>
          <c:x val="6.0614601354653588E-2"/>
          <c:y val="6.633913407882838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58783510285838E-2"/>
          <c:y val="0.13607900937860853"/>
          <c:w val="0.9040402562452744"/>
          <c:h val="0.7607073805958017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'tammi-elo'!$A$15</c:f>
              <c:strCache>
                <c:ptCount val="1"/>
                <c:pt idx="0">
                  <c:v>Tammi-elokuu</c:v>
                </c:pt>
              </c:strCache>
            </c:strRef>
          </c:tx>
          <c:spPr>
            <a:solidFill>
              <a:srgbClr val="C5CFD6">
                <a:lumMod val="90000"/>
              </a:srgbClr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'tammi-elo'!$F$5:$U$5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'tammi-elo'!$F$15:$U$15</c:f>
              <c:numCache>
                <c:formatCode>General</c:formatCode>
                <c:ptCount val="9"/>
                <c:pt idx="0">
                  <c:v>282</c:v>
                </c:pt>
                <c:pt idx="1">
                  <c:v>546</c:v>
                </c:pt>
                <c:pt idx="2">
                  <c:v>375</c:v>
                </c:pt>
                <c:pt idx="3">
                  <c:v>253</c:v>
                </c:pt>
                <c:pt idx="4">
                  <c:v>490</c:v>
                </c:pt>
                <c:pt idx="5">
                  <c:v>516</c:v>
                </c:pt>
                <c:pt idx="6">
                  <c:v>729</c:v>
                </c:pt>
                <c:pt idx="7">
                  <c:v>414</c:v>
                </c:pt>
                <c:pt idx="8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52251008"/>
        <c:axId val="15227328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'tammi-elo'!$A$11</c15:sqref>
                        </c15:formulaRef>
                      </c:ext>
                    </c:extLst>
                    <c:strCache>
                      <c:ptCount val="1"/>
                      <c:pt idx="0">
                        <c:v>Muuttovoitto/-tappio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solidFill>
                      <a:schemeClr val="tx1">
                        <a:lumMod val="90000"/>
                        <a:lumOff val="10000"/>
                      </a:schemeClr>
                    </a:solidFill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'tammi-elo'!$F$5:$U$5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'tammi-elo'!$F$11:$U$11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100</c:v>
                      </c:pt>
                      <c:pt idx="1">
                        <c:v>312</c:v>
                      </c:pt>
                      <c:pt idx="2">
                        <c:v>144</c:v>
                      </c:pt>
                      <c:pt idx="3">
                        <c:v>-24</c:v>
                      </c:pt>
                      <c:pt idx="4">
                        <c:v>232</c:v>
                      </c:pt>
                      <c:pt idx="5">
                        <c:v>263</c:v>
                      </c:pt>
                      <c:pt idx="6">
                        <c:v>488</c:v>
                      </c:pt>
                      <c:pt idx="7">
                        <c:v>304</c:v>
                      </c:pt>
                      <c:pt idx="8">
                        <c:v>259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'tammi-elo'!$A$14</c15:sqref>
                        </c15:formulaRef>
                      </c:ext>
                    </c:extLst>
                    <c:strCache>
                      <c:ptCount val="1"/>
                      <c:pt idx="0">
                        <c:v>Siirtolaisuus (netto)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ln>
                    <a:solidFill>
                      <a:schemeClr val="tx1">
                        <a:lumMod val="90000"/>
                        <a:lumOff val="10000"/>
                      </a:schemeClr>
                    </a:solidFill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'tammi-elo'!$F$5:$U$5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'tammi-elo'!$F$14:$U$14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110</c:v>
                      </c:pt>
                      <c:pt idx="1">
                        <c:v>106</c:v>
                      </c:pt>
                      <c:pt idx="2">
                        <c:v>112</c:v>
                      </c:pt>
                      <c:pt idx="3">
                        <c:v>155</c:v>
                      </c:pt>
                      <c:pt idx="4">
                        <c:v>163</c:v>
                      </c:pt>
                      <c:pt idx="5">
                        <c:v>159</c:v>
                      </c:pt>
                      <c:pt idx="6">
                        <c:v>137</c:v>
                      </c:pt>
                      <c:pt idx="7">
                        <c:v>70</c:v>
                      </c:pt>
                      <c:pt idx="8">
                        <c:v>173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3"/>
          <c:order val="1"/>
          <c:tx>
            <c:strRef>
              <c:f>'tammi-elo'!$A$16</c:f>
              <c:strCache>
                <c:ptCount val="1"/>
                <c:pt idx="0">
                  <c:v>VUOSI YHT.</c:v>
                </c:pt>
              </c:strCache>
            </c:strRef>
          </c:tx>
          <c:spPr>
            <a:ln w="41275">
              <a:solidFill>
                <a:srgbClr val="D80017"/>
              </a:solidFill>
            </a:ln>
          </c:spPr>
          <c:marker>
            <c:symbol val="circle"/>
            <c:size val="5"/>
            <c:spPr>
              <a:solidFill>
                <a:srgbClr val="D80017"/>
              </a:solidFill>
              <a:ln w="12700">
                <a:solidFill>
                  <a:srgbClr val="C5CAD6">
                    <a:lumMod val="90000"/>
                  </a:srgbClr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9071291718263144E-2"/>
                  <c:y val="-4.8678290213723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'tammi-elo'!$F$5:$U$5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'tammi-elo'!$F$16:$T$16</c:f>
              <c:numCache>
                <c:formatCode>General</c:formatCode>
                <c:ptCount val="8"/>
                <c:pt idx="0">
                  <c:v>585</c:v>
                </c:pt>
                <c:pt idx="1">
                  <c:v>682</c:v>
                </c:pt>
                <c:pt idx="2">
                  <c:v>640</c:v>
                </c:pt>
                <c:pt idx="3">
                  <c:v>607</c:v>
                </c:pt>
                <c:pt idx="4">
                  <c:v>1189</c:v>
                </c:pt>
                <c:pt idx="5">
                  <c:v>1151</c:v>
                </c:pt>
                <c:pt idx="6">
                  <c:v>1176</c:v>
                </c:pt>
                <c:pt idx="7">
                  <c:v>828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51008"/>
        <c:axId val="152273280"/>
      </c:lineChart>
      <c:catAx>
        <c:axId val="152251008"/>
        <c:scaling>
          <c:orientation val="minMax"/>
        </c:scaling>
        <c:delete val="0"/>
        <c:axPos val="b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 pitchFamily="34" charset="0"/>
                <a:ea typeface="Arial Narrow"/>
                <a:cs typeface="Arial" pitchFamily="34" charset="0"/>
              </a:defRPr>
            </a:pPr>
            <a:endParaRPr lang="fi-FI"/>
          </a:p>
        </c:txPr>
        <c:crossAx val="152273280"/>
        <c:crosses val="autoZero"/>
        <c:auto val="1"/>
        <c:lblAlgn val="ctr"/>
        <c:lblOffset val="100"/>
        <c:tickMarkSkip val="1"/>
        <c:noMultiLvlLbl val="0"/>
      </c:catAx>
      <c:valAx>
        <c:axId val="15227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2251008"/>
        <c:crosses val="autoZero"/>
        <c:crossBetween val="between"/>
      </c:valAx>
      <c:spPr>
        <a:solidFill>
          <a:srgbClr val="CAAD72">
            <a:lumMod val="60000"/>
            <a:lumOff val="40000"/>
          </a:srgbClr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048112030173147"/>
          <c:y val="0.16536771527527158"/>
          <c:w val="0.30522122310606853"/>
          <c:h val="0.1576730298418579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 pitchFamily="34" charset="0"/>
              <a:ea typeface="Arial"/>
              <a:cs typeface="Arial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5CAD6"/>
      </a:solidFill>
      <a:prstDash val="solid"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fi-FI" sz="1400" b="1" i="0" kern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Valmistuneet asunnot ja asuntojen rakennusluvat </a:t>
            </a:r>
            <a:r>
              <a:rPr lang="fi-FI" sz="1400" b="1" i="0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Kuopiossa </a:t>
            </a:r>
            <a:r>
              <a:rPr lang="fi-FI" sz="1400" b="1" i="0" kern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2010 - 2016 tammi-elokuu</a:t>
            </a:r>
            <a:endParaRPr lang="fi-FI" sz="1400" dirty="0">
              <a:effectLst/>
            </a:endParaRPr>
          </a:p>
        </c:rich>
      </c:tx>
      <c:layout>
        <c:manualLayout>
          <c:xMode val="edge"/>
          <c:yMode val="edge"/>
          <c:x val="7.8625240282051798E-2"/>
          <c:y val="2.33852945166087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600964430163305E-2"/>
          <c:y val="0.11524408170981489"/>
          <c:w val="0.94800989162462068"/>
          <c:h val="0.68402006920655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'kuvat asunnot'!$A$8</c:f>
              <c:strCache>
                <c:ptCount val="1"/>
                <c:pt idx="0">
                  <c:v>Myönnetyt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C5CAD6">
                  <a:lumMod val="50000"/>
                </a:srgbClr>
              </a:solidFill>
            </a:ln>
          </c:spPr>
          <c:invertIfNegative val="0"/>
          <c:dPt>
            <c:idx val="6"/>
            <c:invertIfNegative val="0"/>
            <c:bubble3D val="0"/>
            <c:spPr>
              <a:pattFill prst="dkHorz">
                <a:fgClr>
                  <a:srgbClr val="FFFFFF"/>
                </a:fgClr>
                <a:bgClr>
                  <a:srgbClr val="D80017"/>
                </a:bgClr>
              </a:pattFill>
              <a:ln>
                <a:solidFill>
                  <a:srgbClr val="C5CAD6">
                    <a:lumMod val="50000"/>
                  </a:srgbClr>
                </a:solidFill>
              </a:ln>
            </c:spPr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'kuvat asunnot'!$B$4:$H$4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'kuvat asunnot'!$B$8:$H$8</c:f>
              <c:numCache>
                <c:formatCode>General</c:formatCode>
                <c:ptCount val="7"/>
                <c:pt idx="0">
                  <c:v>803</c:v>
                </c:pt>
                <c:pt idx="1">
                  <c:v>863</c:v>
                </c:pt>
                <c:pt idx="2">
                  <c:v>1049</c:v>
                </c:pt>
                <c:pt idx="3">
                  <c:v>780</c:v>
                </c:pt>
                <c:pt idx="4">
                  <c:v>954</c:v>
                </c:pt>
                <c:pt idx="5">
                  <c:v>907</c:v>
                </c:pt>
                <c:pt idx="6">
                  <c:v>1003</c:v>
                </c:pt>
              </c:numCache>
            </c:numRef>
          </c:val>
        </c:ser>
        <c:ser>
          <c:idx val="1"/>
          <c:order val="1"/>
          <c:tx>
            <c:strRef>
              <c:f>'kuvat asunnot'!$A$23</c:f>
              <c:strCache>
                <c:ptCount val="1"/>
                <c:pt idx="0">
                  <c:v>Valmistuneet</c:v>
                </c:pt>
              </c:strCache>
            </c:strRef>
          </c:tx>
          <c:spPr>
            <a:ln>
              <a:solidFill>
                <a:srgbClr val="0F0F0F">
                  <a:lumMod val="75000"/>
                  <a:lumOff val="25000"/>
                </a:srgbClr>
              </a:solidFill>
            </a:ln>
          </c:spPr>
          <c:invertIfNegative val="0"/>
          <c:dPt>
            <c:idx val="6"/>
            <c:invertIfNegative val="0"/>
            <c:bubble3D val="0"/>
            <c:spPr>
              <a:pattFill prst="dkHorz">
                <a:fgClr>
                  <a:srgbClr val="CAAD72"/>
                </a:fgClr>
                <a:bgClr>
                  <a:srgbClr val="FFFFFF"/>
                </a:bgClr>
              </a:pattFill>
              <a:ln>
                <a:solidFill>
                  <a:srgbClr val="0F0F0F">
                    <a:lumMod val="75000"/>
                    <a:lumOff val="25000"/>
                  </a:srgbClr>
                </a:solidFill>
              </a:ln>
            </c:spPr>
          </c:dPt>
          <c:dLbls>
            <c:dLbl>
              <c:idx val="5"/>
              <c:layout>
                <c:manualLayout>
                  <c:x val="6.1890838206627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'kuvat asunnot'!$B$4:$H$4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'kuvat asunnot'!$B$23:$H$23</c:f>
              <c:numCache>
                <c:formatCode>General</c:formatCode>
                <c:ptCount val="7"/>
                <c:pt idx="0">
                  <c:v>542</c:v>
                </c:pt>
                <c:pt idx="1">
                  <c:v>865</c:v>
                </c:pt>
                <c:pt idx="2">
                  <c:v>827</c:v>
                </c:pt>
                <c:pt idx="3">
                  <c:v>964</c:v>
                </c:pt>
                <c:pt idx="4">
                  <c:v>848</c:v>
                </c:pt>
                <c:pt idx="5">
                  <c:v>926</c:v>
                </c:pt>
                <c:pt idx="6" formatCode="0">
                  <c:v>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67628160"/>
        <c:axId val="168367232"/>
      </c:barChart>
      <c:catAx>
        <c:axId val="1676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68367232"/>
        <c:crosses val="autoZero"/>
        <c:auto val="1"/>
        <c:lblAlgn val="ctr"/>
        <c:lblOffset val="100"/>
        <c:noMultiLvlLbl val="0"/>
      </c:catAx>
      <c:valAx>
        <c:axId val="16836723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7628160"/>
        <c:crosses val="autoZero"/>
        <c:crossBetween val="between"/>
      </c:valAx>
      <c:spPr>
        <a:solidFill>
          <a:srgbClr val="0F0F0F">
            <a:lumMod val="10000"/>
            <a:lumOff val="90000"/>
          </a:srgbClr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41414816977751939"/>
          <c:y val="0.85426399030870837"/>
          <c:w val="0.58256555610562932"/>
          <c:h val="6.6857443686947446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ln>
      <a:solidFill>
        <a:srgbClr val="C5CAD6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Alueella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työssäkäyvät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työpaikat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muutos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vuoden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ajalta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yhteensä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, 2010-2014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66584536539694"/>
          <c:y val="8.2248559707301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72791374669295"/>
          <c:y val="3.4703017861970331E-2"/>
          <c:w val="0.89428629698997264"/>
          <c:h val="0.835585425392870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0"/>
              <c:layout>
                <c:manualLayout>
                  <c:x val="-1.1195707898468565E-17"/>
                  <c:y val="0.20000765049209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529880623684266E-3"/>
                  <c:y val="0.18164004048974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764940311842133E-3"/>
                  <c:y val="0.177966197040031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782831593874261E-17"/>
                  <c:y val="0.16046424986121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763978607856099E-3"/>
                  <c:y val="0.11878080086508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30698264412811E-2"/>
                      <c:h val="7.6769795085748188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2.44272812339816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3281843701945753E-3"/>
                  <c:y val="-7.4843235198264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'muutos 5 v 2014 vertailukau (2'!$S$4:$S$17</c:f>
              <c:strCache>
                <c:ptCount val="14"/>
                <c:pt idx="0">
                  <c:v>Helsinki</c:v>
                </c:pt>
                <c:pt idx="1">
                  <c:v>Kotka</c:v>
                </c:pt>
                <c:pt idx="2">
                  <c:v>Lahti</c:v>
                </c:pt>
                <c:pt idx="3">
                  <c:v>Pori</c:v>
                </c:pt>
                <c:pt idx="4">
                  <c:v>Turku</c:v>
                </c:pt>
                <c:pt idx="5">
                  <c:v>Jyväskylä</c:v>
                </c:pt>
                <c:pt idx="6">
                  <c:v>Vaasa</c:v>
                </c:pt>
                <c:pt idx="7">
                  <c:v>Lappeenranta</c:v>
                </c:pt>
                <c:pt idx="8">
                  <c:v>Kuopio</c:v>
                </c:pt>
                <c:pt idx="9">
                  <c:v>Joensuu</c:v>
                </c:pt>
                <c:pt idx="10">
                  <c:v>Oulu</c:v>
                </c:pt>
                <c:pt idx="11">
                  <c:v>Tampere</c:v>
                </c:pt>
                <c:pt idx="12">
                  <c:v>Espoo</c:v>
                </c:pt>
                <c:pt idx="13">
                  <c:v>Vantaa</c:v>
                </c:pt>
              </c:strCache>
            </c:strRef>
          </c:cat>
          <c:val>
            <c:numRef>
              <c:f>'muutos 5 v 2014 vertailukau (2'!$U$4:$U$17</c:f>
              <c:numCache>
                <c:formatCode>General</c:formatCode>
                <c:ptCount val="14"/>
                <c:pt idx="0">
                  <c:v>-1329</c:v>
                </c:pt>
                <c:pt idx="1">
                  <c:v>-1138</c:v>
                </c:pt>
                <c:pt idx="2">
                  <c:v>-1090</c:v>
                </c:pt>
                <c:pt idx="3">
                  <c:v>-899</c:v>
                </c:pt>
                <c:pt idx="4">
                  <c:v>-406</c:v>
                </c:pt>
                <c:pt idx="5">
                  <c:v>242</c:v>
                </c:pt>
                <c:pt idx="6">
                  <c:v>522</c:v>
                </c:pt>
                <c:pt idx="7">
                  <c:v>806</c:v>
                </c:pt>
                <c:pt idx="8">
                  <c:v>961</c:v>
                </c:pt>
                <c:pt idx="9">
                  <c:v>1545</c:v>
                </c:pt>
                <c:pt idx="10">
                  <c:v>1646</c:v>
                </c:pt>
                <c:pt idx="11">
                  <c:v>2405</c:v>
                </c:pt>
                <c:pt idx="12">
                  <c:v>2441</c:v>
                </c:pt>
                <c:pt idx="13">
                  <c:v>6198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'muutos 5 v 2014 vertailukau (2'!#REF!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7865728"/>
        <c:axId val="167875712"/>
      </c:barChart>
      <c:catAx>
        <c:axId val="16786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anchor="b" anchorCtr="1"/>
          <a:lstStyle/>
          <a:p>
            <a: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67875712"/>
        <c:crosses val="autoZero"/>
        <c:auto val="1"/>
        <c:lblAlgn val="ctr"/>
        <c:lblOffset val="100"/>
        <c:noMultiLvlLbl val="0"/>
      </c:catAx>
      <c:valAx>
        <c:axId val="167875712"/>
        <c:scaling>
          <c:orientation val="minMax"/>
          <c:max val="7000"/>
        </c:scaling>
        <c:delete val="0"/>
        <c:axPos val="l"/>
        <c:majorGridlines>
          <c:spPr>
            <a:ln>
              <a:solidFill>
                <a:srgbClr val="C5CAD6"/>
              </a:solidFill>
            </a:ln>
          </c:spPr>
        </c:majorGridlines>
        <c:numFmt formatCode="#,##0_ ;[Red]\-#,##0\ 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167865728"/>
        <c:crosses val="autoZero"/>
        <c:crossBetween val="between"/>
      </c:valAx>
      <c:spPr>
        <a:solidFill>
          <a:schemeClr val="bg1"/>
        </a:solidFill>
        <a:ln>
          <a:solidFill>
            <a:schemeClr val="tx2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5"/>
    </a:solidFill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</a:rPr>
              <a:t>Kuopion</a:t>
            </a:r>
            <a:r>
              <a:rPr lang="en-US" sz="1400" b="1" baseline="0">
                <a:solidFill>
                  <a:sysClr val="windowText" lastClr="000000"/>
                </a:solidFill>
              </a:rPr>
              <a:t> työttömyysaste (%)</a:t>
            </a:r>
            <a:r>
              <a:rPr lang="en-US" sz="1400" b="1">
                <a:solidFill>
                  <a:sysClr val="windowText" lastClr="000000"/>
                </a:solidFill>
              </a:rPr>
              <a:t> </a:t>
            </a:r>
            <a:br>
              <a:rPr lang="en-US" sz="1400" b="1">
                <a:solidFill>
                  <a:sysClr val="windowText" lastClr="000000"/>
                </a:solidFill>
              </a:rPr>
            </a:br>
            <a:r>
              <a:rPr lang="en-US" sz="1400" b="1">
                <a:solidFill>
                  <a:sysClr val="windowText" lastClr="000000"/>
                </a:solidFill>
              </a:rPr>
              <a:t>2014, 2015, 2016</a:t>
            </a:r>
          </a:p>
        </c:rich>
      </c:tx>
      <c:layout>
        <c:manualLayout>
          <c:xMode val="edge"/>
          <c:yMode val="edge"/>
          <c:x val="0.10636102331756095"/>
          <c:y val="3.30033146242364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2263004526009"/>
          <c:y val="0.25431104220634332"/>
          <c:w val="0.83248393163453005"/>
          <c:h val="0.64296089792710831"/>
        </c:manualLayout>
      </c:layout>
      <c:lineChart>
        <c:grouping val="standard"/>
        <c:varyColors val="0"/>
        <c:ser>
          <c:idx val="1"/>
          <c:order val="0"/>
          <c:tx>
            <c:strRef>
              <c:f>'[Kaavio Microsoft PowerPoint -sovelluksessa]vuodet ja kk - Kuopio'!$A$67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'[Kaavio Microsoft PowerPoint -sovelluksessa]vuodet ja kk - Kuopio'!$B$68:$B$79</c:f>
              <c:numCache>
                <c:formatCode>0.0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11.7</c:v>
                </c:pt>
                <c:pt idx="3">
                  <c:v>11.3</c:v>
                </c:pt>
                <c:pt idx="4">
                  <c:v>11.2</c:v>
                </c:pt>
                <c:pt idx="5">
                  <c:v>12.8</c:v>
                </c:pt>
                <c:pt idx="6">
                  <c:v>13.5</c:v>
                </c:pt>
                <c:pt idx="7">
                  <c:v>11.9</c:v>
                </c:pt>
                <c:pt idx="8">
                  <c:v>11.6</c:v>
                </c:pt>
                <c:pt idx="9">
                  <c:v>12.1</c:v>
                </c:pt>
                <c:pt idx="10">
                  <c:v>12.5</c:v>
                </c:pt>
                <c:pt idx="11">
                  <c:v>13.9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'[Kaavio Microsoft PowerPoint -sovelluksessa]vuodet ja kk - Kuopio'!$A$51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CAAD72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'[Kaavio Microsoft PowerPoint -sovelluksessa]vuodet ja kk - Kuopio'!$B$52:$B$63</c:f>
              <c:numCache>
                <c:formatCode>0.0</c:formatCode>
                <c:ptCount val="12"/>
                <c:pt idx="0">
                  <c:v>13.7</c:v>
                </c:pt>
                <c:pt idx="1">
                  <c:v>13.5</c:v>
                </c:pt>
                <c:pt idx="2">
                  <c:v>13.4</c:v>
                </c:pt>
                <c:pt idx="3">
                  <c:v>13.2</c:v>
                </c:pt>
                <c:pt idx="4">
                  <c:v>12.5</c:v>
                </c:pt>
                <c:pt idx="5">
                  <c:v>14.5</c:v>
                </c:pt>
                <c:pt idx="6">
                  <c:v>15.1</c:v>
                </c:pt>
                <c:pt idx="7">
                  <c:v>13.7</c:v>
                </c:pt>
                <c:pt idx="8">
                  <c:v>13</c:v>
                </c:pt>
                <c:pt idx="9">
                  <c:v>13.1</c:v>
                </c:pt>
                <c:pt idx="10">
                  <c:v>13.3</c:v>
                </c:pt>
                <c:pt idx="11">
                  <c:v>14.8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'[Kaavio Microsoft PowerPoint -sovelluksessa]vuodet ja kk - Kuopio'!$A$37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D80017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D80017">
                  <a:alpha val="1000"/>
                </a:srgbClr>
              </a:solidFill>
              <a:ln w="9525">
                <a:solidFill>
                  <a:srgbClr val="D80017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7497812773403405E-2"/>
                  <c:y val="5.6449361811073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'[Kaavio Microsoft PowerPoint -sovelluksessa]vuodet ja kk - Kuopio'!$B$38:$B$45</c:f>
              <c:numCache>
                <c:formatCode>0.0</c:formatCode>
                <c:ptCount val="8"/>
                <c:pt idx="0">
                  <c:v>14.2</c:v>
                </c:pt>
                <c:pt idx="1">
                  <c:v>13.7</c:v>
                </c:pt>
                <c:pt idx="2">
                  <c:v>13.2</c:v>
                </c:pt>
                <c:pt idx="3">
                  <c:v>12.9</c:v>
                </c:pt>
                <c:pt idx="4">
                  <c:v>12.3</c:v>
                </c:pt>
                <c:pt idx="5">
                  <c:v>13.9</c:v>
                </c:pt>
                <c:pt idx="6">
                  <c:v>14.2</c:v>
                </c:pt>
                <c:pt idx="7">
                  <c:v>12.8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35840"/>
        <c:axId val="169637376"/>
      </c:lineChart>
      <c:catAx>
        <c:axId val="16963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637376"/>
        <c:crosses val="autoZero"/>
        <c:auto val="1"/>
        <c:lblAlgn val="ctr"/>
        <c:lblOffset val="100"/>
        <c:noMultiLvlLbl val="0"/>
      </c:catAx>
      <c:valAx>
        <c:axId val="1696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63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91062337680232"/>
          <c:y val="0.76159789919477439"/>
          <c:w val="0.6651965748375942"/>
          <c:h val="9.5258964780932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rgbClr val="C5CAD6">
          <a:lumMod val="75000"/>
        </a:srgbClr>
      </a:solidFill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Taul1!$P$5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Taul1!$Q$4:$AB$4</c:f>
              <c:strCache>
                <c:ptCount val="12"/>
                <c:pt idx="0">
                  <c:v>Kunnat keskimäärin</c:v>
                </c:pt>
                <c:pt idx="1">
                  <c:v>Yli 100.000 asukkaan kaupungit</c:v>
                </c:pt>
                <c:pt idx="2">
                  <c:v>Tampere</c:v>
                </c:pt>
                <c:pt idx="3">
                  <c:v>Espoo</c:v>
                </c:pt>
                <c:pt idx="4">
                  <c:v>Kouvola</c:v>
                </c:pt>
                <c:pt idx="5">
                  <c:v>Helsinki</c:v>
                </c:pt>
                <c:pt idx="6">
                  <c:v>Kuopio</c:v>
                </c:pt>
                <c:pt idx="7">
                  <c:v>Jyväskylä</c:v>
                </c:pt>
                <c:pt idx="8">
                  <c:v>Turku</c:v>
                </c:pt>
                <c:pt idx="9">
                  <c:v>Oulu</c:v>
                </c:pt>
                <c:pt idx="10">
                  <c:v>Vantaa</c:v>
                </c:pt>
                <c:pt idx="11">
                  <c:v>Lahti</c:v>
                </c:pt>
              </c:strCache>
            </c:strRef>
          </c:cat>
          <c:val>
            <c:numRef>
              <c:f>Taul1!$Q$5:$AB$5</c:f>
              <c:numCache>
                <c:formatCode>General</c:formatCode>
                <c:ptCount val="12"/>
                <c:pt idx="2">
                  <c:v>1785</c:v>
                </c:pt>
                <c:pt idx="3">
                  <c:v>1229</c:v>
                </c:pt>
                <c:pt idx="4">
                  <c:v>2141</c:v>
                </c:pt>
                <c:pt idx="5">
                  <c:v>2446</c:v>
                </c:pt>
                <c:pt idx="6">
                  <c:v>2339</c:v>
                </c:pt>
                <c:pt idx="7">
                  <c:v>2948</c:v>
                </c:pt>
                <c:pt idx="8">
                  <c:v>2741</c:v>
                </c:pt>
                <c:pt idx="9">
                  <c:v>2788</c:v>
                </c:pt>
                <c:pt idx="10">
                  <c:v>4790</c:v>
                </c:pt>
                <c:pt idx="11">
                  <c:v>5412</c:v>
                </c:pt>
              </c:numCache>
            </c:numRef>
          </c:val>
        </c:ser>
        <c:ser>
          <c:idx val="1"/>
          <c:order val="1"/>
          <c:tx>
            <c:strRef>
              <c:f>Taul1!$P$6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Taul1!$Q$4:$AB$4</c:f>
              <c:strCache>
                <c:ptCount val="12"/>
                <c:pt idx="0">
                  <c:v>Kunnat keskimäärin</c:v>
                </c:pt>
                <c:pt idx="1">
                  <c:v>Yli 100.000 asukkaan kaupungit</c:v>
                </c:pt>
                <c:pt idx="2">
                  <c:v>Tampere</c:v>
                </c:pt>
                <c:pt idx="3">
                  <c:v>Espoo</c:v>
                </c:pt>
                <c:pt idx="4">
                  <c:v>Kouvola</c:v>
                </c:pt>
                <c:pt idx="5">
                  <c:v>Helsinki</c:v>
                </c:pt>
                <c:pt idx="6">
                  <c:v>Kuopio</c:v>
                </c:pt>
                <c:pt idx="7">
                  <c:v>Jyväskylä</c:v>
                </c:pt>
                <c:pt idx="8">
                  <c:v>Turku</c:v>
                </c:pt>
                <c:pt idx="9">
                  <c:v>Oulu</c:v>
                </c:pt>
                <c:pt idx="10">
                  <c:v>Vantaa</c:v>
                </c:pt>
                <c:pt idx="11">
                  <c:v>Lahti</c:v>
                </c:pt>
              </c:strCache>
            </c:strRef>
          </c:cat>
          <c:val>
            <c:numRef>
              <c:f>Taul1!$Q$6:$AB$6</c:f>
              <c:numCache>
                <c:formatCode>General</c:formatCode>
                <c:ptCount val="12"/>
                <c:pt idx="2">
                  <c:v>1680</c:v>
                </c:pt>
                <c:pt idx="3">
                  <c:v>1339</c:v>
                </c:pt>
                <c:pt idx="4">
                  <c:v>2069</c:v>
                </c:pt>
                <c:pt idx="5">
                  <c:v>2540</c:v>
                </c:pt>
                <c:pt idx="6">
                  <c:v>2800</c:v>
                </c:pt>
                <c:pt idx="7">
                  <c:v>2991</c:v>
                </c:pt>
                <c:pt idx="8">
                  <c:v>2944</c:v>
                </c:pt>
                <c:pt idx="9">
                  <c:v>3266</c:v>
                </c:pt>
                <c:pt idx="10">
                  <c:v>5303</c:v>
                </c:pt>
                <c:pt idx="11">
                  <c:v>5854</c:v>
                </c:pt>
              </c:numCache>
            </c:numRef>
          </c:val>
        </c:ser>
        <c:ser>
          <c:idx val="2"/>
          <c:order val="2"/>
          <c:tx>
            <c:strRef>
              <c:f>Taul1!$P$7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Taul1!$Q$4:$AB$4</c:f>
              <c:strCache>
                <c:ptCount val="12"/>
                <c:pt idx="0">
                  <c:v>Kunnat keskimäärin</c:v>
                </c:pt>
                <c:pt idx="1">
                  <c:v>Yli 100.000 asukkaan kaupungit</c:v>
                </c:pt>
                <c:pt idx="2">
                  <c:v>Tampere</c:v>
                </c:pt>
                <c:pt idx="3">
                  <c:v>Espoo</c:v>
                </c:pt>
                <c:pt idx="4">
                  <c:v>Kouvola</c:v>
                </c:pt>
                <c:pt idx="5">
                  <c:v>Helsinki</c:v>
                </c:pt>
                <c:pt idx="6">
                  <c:v>Kuopio</c:v>
                </c:pt>
                <c:pt idx="7">
                  <c:v>Jyväskylä</c:v>
                </c:pt>
                <c:pt idx="8">
                  <c:v>Turku</c:v>
                </c:pt>
                <c:pt idx="9">
                  <c:v>Oulu</c:v>
                </c:pt>
                <c:pt idx="10">
                  <c:v>Vantaa</c:v>
                </c:pt>
                <c:pt idx="11">
                  <c:v>Lahti</c:v>
                </c:pt>
              </c:strCache>
            </c:strRef>
          </c:cat>
          <c:val>
            <c:numRef>
              <c:f>Taul1!$Q$7:$AB$7</c:f>
              <c:numCache>
                <c:formatCode>General</c:formatCode>
                <c:ptCount val="12"/>
                <c:pt idx="0">
                  <c:v>2835</c:v>
                </c:pt>
                <c:pt idx="1">
                  <c:v>3082</c:v>
                </c:pt>
                <c:pt idx="2">
                  <c:v>1771</c:v>
                </c:pt>
                <c:pt idx="3">
                  <c:v>2330</c:v>
                </c:pt>
                <c:pt idx="4">
                  <c:v>2371</c:v>
                </c:pt>
                <c:pt idx="5">
                  <c:v>2518</c:v>
                </c:pt>
                <c:pt idx="6">
                  <c:v>2802</c:v>
                </c:pt>
                <c:pt idx="7">
                  <c:v>2928</c:v>
                </c:pt>
                <c:pt idx="8">
                  <c:v>3218</c:v>
                </c:pt>
                <c:pt idx="9">
                  <c:v>3300</c:v>
                </c:pt>
                <c:pt idx="10">
                  <c:v>5312</c:v>
                </c:pt>
                <c:pt idx="11">
                  <c:v>6641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36224"/>
        <c:axId val="170038016"/>
      </c:barChart>
      <c:catAx>
        <c:axId val="17003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170038016"/>
        <c:crosses val="autoZero"/>
        <c:auto val="1"/>
        <c:lblAlgn val="ctr"/>
        <c:lblOffset val="100"/>
        <c:noMultiLvlLbl val="0"/>
      </c:catAx>
      <c:valAx>
        <c:axId val="170038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03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309164812114"/>
          <c:y val="0.2031214821758745"/>
          <c:w val="0.55827587160157144"/>
          <c:h val="0.75708100779376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614892770673354"/>
                  <c:y val="1.9255229447829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 smtClean="0"/>
                      <a:t>Rahoitus</a:t>
                    </a:r>
                    <a:r>
                      <a:rPr lang="en-US" sz="1300" dirty="0" smtClean="0"/>
                      <a:t>-</a:t>
                    </a:r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 smtClean="0"/>
                      <a:t>menot</a:t>
                    </a:r>
                    <a:r>
                      <a:rPr lang="en-US" sz="1300" dirty="0" smtClean="0"/>
                      <a:t> 5,9 M€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654176342771584"/>
                      <c:h val="0.1058546742387415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5789165807928978E-2"/>
                  <c:y val="-6.3891504944707966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err="1"/>
                      <a:t>Poistot</a:t>
                    </a:r>
                    <a:r>
                      <a:rPr lang="en-US" sz="1300" dirty="0"/>
                      <a:t> </a:t>
                    </a:r>
                    <a:r>
                      <a:rPr lang="en-US" sz="1300" dirty="0" smtClean="0"/>
                      <a:t>22,3 M€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116107557425176"/>
                  <c:y val="-5.930169916018567E-2"/>
                </c:manualLayout>
              </c:layout>
              <c:tx>
                <c:rich>
                  <a:bodyPr/>
                  <a:lstStyle/>
                  <a:p>
                    <a:r>
                      <a:rPr lang="fi-FI" sz="1300" dirty="0" err="1"/>
                      <a:t>Yleishallinto</a:t>
                    </a:r>
                    <a:r>
                      <a:rPr lang="fi-FI" sz="1300" dirty="0"/>
                      <a:t>, </a:t>
                    </a:r>
                    <a:r>
                      <a:rPr lang="fi-FI" sz="1300" dirty="0" err="1" smtClean="0"/>
                      <a:t>tarkastustoimi</a:t>
                    </a:r>
                    <a:r>
                      <a:rPr lang="fi-FI" sz="1300" baseline="0" dirty="0" smtClean="0"/>
                      <a:t> </a:t>
                    </a:r>
                    <a:r>
                      <a:rPr lang="fi-FI" sz="1300" baseline="0" dirty="0" err="1" smtClean="0"/>
                      <a:t>ja</a:t>
                    </a:r>
                    <a:r>
                      <a:rPr lang="fi-FI" sz="1300" baseline="0" dirty="0" smtClean="0"/>
                      <a:t> </a:t>
                    </a:r>
                    <a:r>
                      <a:rPr lang="fi-FI" sz="1300" dirty="0" err="1" smtClean="0"/>
                      <a:t>vaaliltk</a:t>
                    </a:r>
                    <a:r>
                      <a:rPr lang="fi-FI" sz="1300" dirty="0"/>
                      <a:t>. </a:t>
                    </a:r>
                    <a:r>
                      <a:rPr lang="fi-FI" sz="1300" dirty="0" smtClean="0"/>
                      <a:t>26,5 M€</a:t>
                    </a:r>
                    <a:endParaRPr lang="fi-FI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696057259972307"/>
                      <c:h val="0.135854108797866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025474787201712E-2"/>
                  <c:y val="3.9271939986218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i-FI" sz="1300" dirty="0" smtClean="0"/>
                      <a:t>Elinvoima- </a:t>
                    </a:r>
                    <a:r>
                      <a:rPr lang="fi-FI" sz="1300" dirty="0"/>
                      <a:t>ja </a:t>
                    </a:r>
                    <a:endParaRPr lang="fi-FI" sz="1300" dirty="0" smtClean="0"/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i-FI" sz="1300" dirty="0" smtClean="0"/>
                      <a:t>konsernipalvelut 43,0 M€</a:t>
                    </a:r>
                    <a:endParaRPr lang="fi-FI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46874645374552"/>
                      <c:h val="0.1016583987335781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5728582905093684E-3"/>
                  <c:y val="7.604900156190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/>
                      <a:t>Hyvinvoinnin</a:t>
                    </a:r>
                    <a:r>
                      <a:rPr lang="en-US" sz="1300" dirty="0"/>
                      <a:t> ed. </a:t>
                    </a:r>
                    <a:endParaRPr lang="en-US" sz="1300" dirty="0" smtClean="0"/>
                  </a:p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smtClean="0"/>
                      <a:t>44,8 M€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24328364761552"/>
                      <c:h val="0.1102485433683830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189545986609202E-2"/>
                  <c:y val="8.41740555428636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 smtClean="0"/>
                      <a:t>Kaupunki-ympäristö</a:t>
                    </a:r>
                    <a:r>
                      <a:rPr lang="en-US" sz="1300" dirty="0" smtClean="0"/>
                      <a:t> 55,1 M€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3.1035209713716531E-2"/>
                  <c:y val="-7.8543569290636911E-2"/>
                </c:manualLayout>
              </c:layout>
              <c:tx>
                <c:rich>
                  <a:bodyPr/>
                  <a:lstStyle/>
                  <a:p>
                    <a:r>
                      <a:rPr lang="fi-FI" sz="1300" dirty="0"/>
                      <a:t>Kasvu- ja oppiminen </a:t>
                    </a:r>
                    <a:r>
                      <a:rPr lang="fi-FI" sz="1300" dirty="0" smtClean="0"/>
                      <a:t>203,3 M€</a:t>
                    </a:r>
                    <a:endParaRPr lang="fi-FI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45608611509059"/>
                      <c:h val="0.1358540444790080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5.2371773166176916E-2"/>
                  <c:y val="-3.6825942178803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/>
                      <a:t>Perusturva</a:t>
                    </a:r>
                    <a:r>
                      <a:rPr lang="en-US" sz="1300" dirty="0"/>
                      <a:t> </a:t>
                    </a:r>
                    <a:r>
                      <a:rPr lang="en-US" sz="1300" dirty="0" smtClean="0"/>
                      <a:t>168,7 M€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16640297424884"/>
                      <c:h val="6.891750797571957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9.0513036442971661E-3"/>
                  <c:y val="2.4725611012717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300" dirty="0" err="1" smtClean="0"/>
                      <a:t>Terveydenhuolto</a:t>
                    </a:r>
                    <a:r>
                      <a:rPr lang="en-US" sz="1300" dirty="0" smtClean="0"/>
                      <a:t> </a:t>
                    </a:r>
                    <a:br>
                      <a:rPr lang="en-US" sz="1300" dirty="0" smtClean="0"/>
                    </a:br>
                    <a:r>
                      <a:rPr lang="en-US" sz="1300" dirty="0" smtClean="0"/>
                      <a:t>249,8 M€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7036936730959"/>
                      <c:h val="0.1255332594186811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'Ta2017 menot luonnos'!$F$15:$F$23</c:f>
              <c:strCache>
                <c:ptCount val="9"/>
                <c:pt idx="0">
                  <c:v>Rahoitusmenot</c:v>
                </c:pt>
                <c:pt idx="1">
                  <c:v>Poistot</c:v>
                </c:pt>
                <c:pt idx="2">
                  <c:v>Yleishallinto, tarkastustoimi, vaaliltk.</c:v>
                </c:pt>
                <c:pt idx="3">
                  <c:v>Elinvoima- ja konsernipalvelut</c:v>
                </c:pt>
                <c:pt idx="4">
                  <c:v>Hyvinvoinnin ed.</c:v>
                </c:pt>
                <c:pt idx="5">
                  <c:v>Kaupunkiympäristö</c:v>
                </c:pt>
                <c:pt idx="6">
                  <c:v>Kasvu- ja oppiminen</c:v>
                </c:pt>
                <c:pt idx="7">
                  <c:v>Perusturva  </c:v>
                </c:pt>
                <c:pt idx="8">
                  <c:v>Terveys</c:v>
                </c:pt>
              </c:strCache>
            </c:strRef>
          </c:cat>
          <c:val>
            <c:numRef>
              <c:f>'Ta2017 menot luonnos'!$G$15:$G$23</c:f>
              <c:numCache>
                <c:formatCode>#,##0.0</c:formatCode>
                <c:ptCount val="9"/>
                <c:pt idx="0">
                  <c:v>5.8559999999999999</c:v>
                </c:pt>
                <c:pt idx="1">
                  <c:v>22.3</c:v>
                </c:pt>
                <c:pt idx="2">
                  <c:v>26.5</c:v>
                </c:pt>
                <c:pt idx="3">
                  <c:v>42.3</c:v>
                </c:pt>
                <c:pt idx="4">
                  <c:v>44.8</c:v>
                </c:pt>
                <c:pt idx="5">
                  <c:v>55.1</c:v>
                </c:pt>
                <c:pt idx="6">
                  <c:v>204</c:v>
                </c:pt>
                <c:pt idx="7">
                  <c:v>168.72284500000001</c:v>
                </c:pt>
                <c:pt idx="8">
                  <c:v>249.789165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7EA52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E67C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2575570718149989E-2"/>
                  <c:y val="5.5785539750106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37434714083177"/>
                      <c:h val="0.150034293623958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455081882628038"/>
                  <c:y val="-9.82515483436910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085727314181485"/>
                      <c:h val="5.65843621399176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9957879420518174E-3"/>
                  <c:y val="3.2548341976930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 err="1" smtClean="0"/>
                      <a:t>Valtion-osuudet</a:t>
                    </a:r>
                    <a:r>
                      <a:rPr lang="en-US" sz="1400" dirty="0" smtClean="0"/>
                      <a:t> </a:t>
                    </a:r>
                    <a:r>
                      <a:rPr lang="en-US" sz="1400" dirty="0"/>
                      <a:t>197,0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272387598309159"/>
                      <c:h val="0.1701303987562181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1723773920177659E-2"/>
                  <c:y val="4.767498357930830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95985394535309"/>
                      <c:h val="0.102880664412512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291837665298679"/>
                  <c:y val="6.00137174211248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914728682170542"/>
                      <c:h val="0.116598079561042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'[Kaavio Microsoft PowerPoint -sovelluksessa]Ta2017 menot luonnos'!$F$4:$F$8</c:f>
              <c:strCache>
                <c:ptCount val="4"/>
                <c:pt idx="0">
                  <c:v>Toimintatulot</c:v>
                </c:pt>
                <c:pt idx="1">
                  <c:v>Verotulot</c:v>
                </c:pt>
                <c:pt idx="2">
                  <c:v>Valtionosuudet</c:v>
                </c:pt>
                <c:pt idx="3">
                  <c:v>Rahoituserät</c:v>
                </c:pt>
              </c:strCache>
            </c:strRef>
          </c:cat>
          <c:val>
            <c:numRef>
              <c:f>'[Kaavio Microsoft PowerPoint -sovelluksessa]Ta2017 menot luonnos'!$G$4:$G$8</c:f>
              <c:numCache>
                <c:formatCode>0.0</c:formatCode>
                <c:ptCount val="5"/>
                <c:pt idx="0">
                  <c:v>145.4</c:v>
                </c:pt>
                <c:pt idx="1">
                  <c:v>438</c:v>
                </c:pt>
                <c:pt idx="2">
                  <c:v>197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TILIKAUDEN TULOS- ydinkaupunki</a:t>
            </a:r>
          </a:p>
        </c:rich>
      </c:tx>
      <c:layout>
        <c:manualLayout>
          <c:xMode val="edge"/>
          <c:yMode val="edge"/>
          <c:x val="0.18375460766947341"/>
          <c:y val="1.9533528070474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037135466601761E-2"/>
          <c:y val="0.13545296167247386"/>
          <c:w val="0.94764287393954127"/>
          <c:h val="0.842770034843205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-8,8</a:t>
                    </a:r>
                    <a:endParaRPr lang="en-US" dirty="0"/>
                  </a:p>
                </c:rich>
              </c:tx>
              <c:spPr>
                <a:solidFill>
                  <a:srgbClr val="FFFFFF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Tuloslaskelma!$P$13:$P$19</c:f>
              <c:strCache>
                <c:ptCount val="7"/>
                <c:pt idx="0">
                  <c:v>Tilinpäätös 2015</c:v>
                </c:pt>
                <c:pt idx="1">
                  <c:v>Talousarvio 2016</c:v>
                </c:pt>
                <c:pt idx="2">
                  <c:v>Ennuste 2016</c:v>
                </c:pt>
                <c:pt idx="3">
                  <c:v>Talousarvio 2017</c:v>
                </c:pt>
                <c:pt idx="4">
                  <c:v>TS 2018</c:v>
                </c:pt>
                <c:pt idx="5">
                  <c:v>TS 2019</c:v>
                </c:pt>
                <c:pt idx="6">
                  <c:v>TS 2020</c:v>
                </c:pt>
              </c:strCache>
            </c:strRef>
          </c:cat>
          <c:val>
            <c:numRef>
              <c:f>Tuloslaskelma!$Q$13:$Q$19</c:f>
              <c:numCache>
                <c:formatCode>General</c:formatCode>
                <c:ptCount val="7"/>
                <c:pt idx="0">
                  <c:v>-13.5</c:v>
                </c:pt>
                <c:pt idx="1">
                  <c:v>-21.9</c:v>
                </c:pt>
                <c:pt idx="2">
                  <c:v>-28.6</c:v>
                </c:pt>
                <c:pt idx="3">
                  <c:v>-8.9</c:v>
                </c:pt>
                <c:pt idx="4">
                  <c:v>-11.9</c:v>
                </c:pt>
                <c:pt idx="5">
                  <c:v>-12.8</c:v>
                </c:pt>
                <c:pt idx="6">
                  <c:v>-6.8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067648"/>
        <c:axId val="171073536"/>
      </c:barChart>
      <c:catAx>
        <c:axId val="1710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71073536"/>
        <c:crosses val="autoZero"/>
        <c:auto val="1"/>
        <c:lblAlgn val="ctr"/>
        <c:lblOffset val="100"/>
        <c:noMultiLvlLbl val="0"/>
      </c:catAx>
      <c:valAx>
        <c:axId val="171073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067648"/>
        <c:crosses val="autoZero"/>
        <c:crossBetween val="between"/>
      </c:valAx>
      <c:spPr>
        <a:solidFill>
          <a:schemeClr val="tx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C5CAD6">
          <a:lumMod val="50000"/>
        </a:srgbClr>
      </a:solidFill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TILIKAUDEN TULOS- koko </a:t>
            </a:r>
            <a:r>
              <a:rPr lang="fi-FI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kaupunki</a:t>
            </a:r>
            <a:endParaRPr lang="fi-FI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375457495009517"/>
          <c:y val="2.74045963028587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92192336759644E-2"/>
          <c:y val="0.11377370216592177"/>
          <c:w val="0.95415615326480707"/>
          <c:h val="0.840045090312855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2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-9,3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Tuloslaskelma!$P$34:$P$39</c:f>
              <c:strCache>
                <c:ptCount val="6"/>
                <c:pt idx="0">
                  <c:v>Tilinpäätös 2015</c:v>
                </c:pt>
                <c:pt idx="1">
                  <c:v>Talousarvio 2016</c:v>
                </c:pt>
                <c:pt idx="2">
                  <c:v>Talousarvio 2017</c:v>
                </c:pt>
                <c:pt idx="3">
                  <c:v>TS 2018</c:v>
                </c:pt>
                <c:pt idx="4">
                  <c:v>TS 2019</c:v>
                </c:pt>
                <c:pt idx="5">
                  <c:v>TS 2020</c:v>
                </c:pt>
              </c:strCache>
            </c:strRef>
          </c:cat>
          <c:val>
            <c:numRef>
              <c:f>Tuloslaskelma!$Q$34:$Q$39</c:f>
              <c:numCache>
                <c:formatCode>General</c:formatCode>
                <c:ptCount val="6"/>
                <c:pt idx="0" formatCode="0.0">
                  <c:v>-13</c:v>
                </c:pt>
                <c:pt idx="1">
                  <c:v>-20.399999999999999</c:v>
                </c:pt>
                <c:pt idx="2">
                  <c:v>-6.4</c:v>
                </c:pt>
                <c:pt idx="3">
                  <c:v>-8.9</c:v>
                </c:pt>
                <c:pt idx="4">
                  <c:v>-9.1999999999999993</c:v>
                </c:pt>
                <c:pt idx="5">
                  <c:v>-2.7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836736"/>
        <c:axId val="170838272"/>
      </c:barChart>
      <c:catAx>
        <c:axId val="170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70838272"/>
        <c:crosses val="autoZero"/>
        <c:auto val="1"/>
        <c:lblAlgn val="ctr"/>
        <c:lblOffset val="100"/>
        <c:noMultiLvlLbl val="0"/>
      </c:catAx>
      <c:valAx>
        <c:axId val="170838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0836736"/>
        <c:crosses val="autoZero"/>
        <c:crossBetween val="between"/>
      </c:val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C5CAD6">
          <a:lumMod val="50000"/>
        </a:srgbClr>
      </a:solidFill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0.80494</cdr:x>
      <cdr:y>0.31933</cdr:y>
    </cdr:from>
    <cdr:to>
      <cdr:x>0.96819</cdr:x>
      <cdr:y>0.38694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4608971" y="1352034"/>
          <a:ext cx="934801" cy="2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200" b="1" dirty="0" smtClean="0">
              <a:latin typeface="Arial" panose="020B0604020202020204" pitchFamily="34" charset="0"/>
              <a:cs typeface="Arial" panose="020B0604020202020204" pitchFamily="34" charset="0"/>
            </a:rPr>
            <a:t>+ 0,7 %</a:t>
          </a:r>
          <a:endParaRPr lang="fi-FI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0.92013</cdr:y>
    </cdr:from>
    <cdr:to>
      <cdr:x>0.74375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57199" y="2743201"/>
          <a:ext cx="294322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0.01625</cdr:x>
      <cdr:y>0.94209</cdr:y>
    </cdr:from>
    <cdr:to>
      <cdr:x>0.89355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00395" y="4604657"/>
          <a:ext cx="5420096" cy="283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900" dirty="0" smtClean="0">
              <a:latin typeface="Arial" panose="020B0604020202020204" pitchFamily="34" charset="0"/>
              <a:cs typeface="Arial" panose="020B0604020202020204" pitchFamily="34" charset="0"/>
            </a:rPr>
            <a:t>Lähde</a:t>
          </a:r>
          <a:r>
            <a:rPr lang="fi-FI" sz="9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fi-FI" sz="900" baseline="0" dirty="0">
              <a:latin typeface="Arial" panose="020B0604020202020204" pitchFamily="34" charset="0"/>
              <a:cs typeface="Arial" panose="020B0604020202020204" pitchFamily="34" charset="0"/>
            </a:rPr>
            <a:t> Rakennusvalvonta. Maaninka mukana.</a:t>
          </a:r>
          <a:endParaRPr lang="fi-FI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0.04053</cdr:x>
      <cdr:y>0.13113</cdr:y>
    </cdr:from>
    <cdr:to>
      <cdr:x>0.169</cdr:x>
      <cdr:y>0.2142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250371" y="640900"/>
          <a:ext cx="793708" cy="40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fi-FI" b="1" dirty="0" smtClean="0">
              <a:latin typeface="Arial" panose="020B0604020202020204" pitchFamily="34" charset="0"/>
              <a:cs typeface="Arial" panose="020B0604020202020204" pitchFamily="34" charset="0"/>
            </a:rPr>
            <a:t>suntoa</a:t>
          </a:r>
          <a:endParaRPr lang="fi-FI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0.78082</cdr:x>
      <cdr:y>0.44079</cdr:y>
    </cdr:from>
    <cdr:to>
      <cdr:x>1</cdr:x>
      <cdr:y>0.75658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3609975" y="12763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  <cdr:relSizeAnchor xmlns:cdr="http://schemas.openxmlformats.org/drawingml/2006/chartDrawing">
    <cdr:from>
      <cdr:x>0.85814</cdr:x>
      <cdr:y>0.66592</cdr:y>
    </cdr:from>
    <cdr:to>
      <cdr:x>0.97854</cdr:x>
      <cdr:y>0.77298</cdr:y>
    </cdr:to>
    <cdr:sp macro="" textlink="">
      <cdr:nvSpPr>
        <cdr:cNvPr id="6" name="Ellipsi 5"/>
        <cdr:cNvSpPr/>
      </cdr:nvSpPr>
      <cdr:spPr>
        <a:xfrm xmlns:a="http://schemas.openxmlformats.org/drawingml/2006/main">
          <a:off x="5301724" y="3254830"/>
          <a:ext cx="743842" cy="52324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2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r>
            <a:rPr lang="fi-FI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tammi-elokuu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0.94213</cdr:y>
    </cdr:from>
    <cdr:to>
      <cdr:x>0.62633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-255598" y="2930877"/>
          <a:ext cx="3256348" cy="18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900" dirty="0">
              <a:latin typeface="Arial" panose="020B0604020202020204" pitchFamily="34" charset="0"/>
              <a:cs typeface="Arial" panose="020B0604020202020204" pitchFamily="34" charset="0"/>
            </a:rPr>
            <a:t>Lähde: Tilastokeskuksen</a:t>
          </a:r>
          <a:r>
            <a:rPr lang="fi-FI" sz="900" baseline="0" dirty="0">
              <a:latin typeface="Arial" panose="020B0604020202020204" pitchFamily="34" charset="0"/>
              <a:cs typeface="Arial" panose="020B0604020202020204" pitchFamily="34" charset="0"/>
            </a:rPr>
            <a:t> työssäkäyntitilastot,  28.9.2016</a:t>
          </a:r>
          <a:endParaRPr lang="fi-FI" sz="9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407E921-023C-4D00-B2A4-5F0430DA7138}" type="datetimeFigureOut">
              <a:rPr lang="fi-FI" smtClean="0"/>
              <a:t>13.10.2016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D21DC1F-1067-4050-B59A-BDE35508F1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13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F426A19-F9EF-47E8-890E-C41190AB9B00}" type="datetimeFigureOut">
              <a:rPr lang="fi-FI" smtClean="0"/>
              <a:t>13.10.2016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8A5A099-6269-4B1C-8520-AE61CF9407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8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5088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78740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2394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26045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000000"/>
                </a:solidFill>
                <a:latin typeface="Calibri" pitchFamily="34" charset="0"/>
              </a:rPr>
              <a:t>08.09.10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5088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78740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2394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26045" indent="-236827" defTabSz="46542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3652" algn="l"/>
                <a:tab pos="947304" algn="l"/>
                <a:tab pos="1420956" algn="l"/>
                <a:tab pos="1894610" algn="l"/>
                <a:tab pos="2368263" algn="l"/>
                <a:tab pos="2841914" algn="l"/>
                <a:tab pos="3315565" algn="l"/>
                <a:tab pos="3789219" algn="l"/>
                <a:tab pos="4262870" algn="l"/>
                <a:tab pos="4736523" algn="l"/>
                <a:tab pos="5210176" algn="l"/>
                <a:tab pos="5683827" algn="l"/>
                <a:tab pos="6157481" algn="l"/>
                <a:tab pos="6631133" algn="l"/>
                <a:tab pos="7104784" algn="l"/>
                <a:tab pos="7578435" algn="l"/>
                <a:tab pos="8052091" algn="l"/>
                <a:tab pos="8525744" algn="l"/>
                <a:tab pos="8999395" algn="l"/>
                <a:tab pos="9473047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504713-11FF-4D76-A1AB-BEEDC337150D}" type="slidenum">
              <a:rPr lang="fi-FI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fi-FI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1173362" y="833210"/>
            <a:ext cx="4690139" cy="4166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730" tIns="47366" rIns="94730" bIns="47366" anchor="ctr"/>
          <a:lstStyle/>
          <a:p>
            <a:pPr defTabSz="46861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i-FI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body"/>
          </p:nvPr>
        </p:nvSpPr>
        <p:spPr>
          <a:xfrm>
            <a:off x="703361" y="5278162"/>
            <a:ext cx="5630139" cy="49992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smtClean="0"/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985144" y="10552762"/>
            <a:ext cx="3050070" cy="5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38" tIns="48483" rIns="93238" bIns="48483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68612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4002A87-FB76-43EE-918B-1F3AFB4269A3}" type="slidenum">
              <a:rPr lang="fi-FI" sz="1300">
                <a:solidFill>
                  <a:srgbClr val="000000"/>
                </a:solidFill>
                <a:latin typeface="Calibri" pitchFamily="34" charset="0"/>
              </a:rPr>
              <a:pPr algn="r" defTabSz="468612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fi-FI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6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08.09.10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67D9240-25A3-4FF2-862F-3EDDD86288CD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5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0CDA-0864-4CD7-AA32-358B24EC2621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10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BAF5-23C1-4ADE-9B06-20BA2A8188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137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A9A5-74CD-4B48-B79C-CF33542DF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0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19B9-830D-4E60-8000-2EBF374931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19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37B9-A62B-4F03-8B47-4E88762F4463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25E9-F1FE-4145-B2E8-D3ECD75D65A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95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l"/>
              <a:defRPr/>
            </a:lvl1pPr>
            <a:lvl2pPr>
              <a:buSzPct val="100000"/>
              <a:buFont typeface="Arial" pitchFamily="34" charset="0"/>
              <a:buChar char="l"/>
              <a:defRPr/>
            </a:lvl2pPr>
            <a:lvl3pPr>
              <a:buSzPct val="100000"/>
              <a:buFont typeface="Arial" pitchFamily="34" charset="0"/>
              <a:buChar char="l"/>
              <a:defRPr/>
            </a:lvl3pPr>
            <a:lvl4pPr>
              <a:buSzPct val="100000"/>
              <a:buFont typeface="Arial" pitchFamily="34" charset="0"/>
              <a:buChar char="l"/>
              <a:defRPr/>
            </a:lvl4pPr>
            <a:lvl5pPr>
              <a:buSzPct val="100000"/>
              <a:buFont typeface="Arial" pitchFamily="34" charset="0"/>
              <a:buChar char="l"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7824-C9D7-441C-9E87-6308561CF26E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660C-869F-4635-92AC-9D548713A1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66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9698-C13A-46BF-A76F-B938AB240C46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4A0D-C60D-472F-81C6-CEDA018492A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47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fi-FI" sz="26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4C37-8563-404F-8731-45E9F240D45B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8FF4-9D17-4E97-A290-170F5F4432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282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BF3B-8194-4542-B082-82F257F0287A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B16E4-08A0-4E3F-99B5-6925BAB4274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42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A347-C8F3-4610-9741-BFB46E9A9E53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AE10-F11D-4782-B85B-C06B2485272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76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7B3D-0050-472D-B6BB-A2DC88396FD7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B7BA-5223-4190-97A2-7668663852B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35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1F4C-A18C-4D08-899F-37CEBF98A7C7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62B1-03C8-419C-8124-AF6AFEF354D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53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B7A2-FB68-476C-BD24-B8BA48E025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92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EC75-C44E-469E-8A6C-10ED090E1A3A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F553-3F76-4EA9-B4D1-23E66E9199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5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13E3-89DE-4824-B0C6-C927E0A5E804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EE51-9BD9-485D-A18C-FBA706E8C64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903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E197-3F45-47E8-A67A-0D3732155090}" type="datetime1">
              <a:rPr lang="fi-FI"/>
              <a:pPr>
                <a:defRPr/>
              </a:pPr>
              <a:t>13.10.2016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224C-7A6C-49CB-9586-7315A12DC1C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5695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AE60-82CD-44B3-B37E-72E274CB66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81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D3B1-DF2D-4650-AFDB-4A58B141CC3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14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6A287-38A0-4D48-A5E4-4613CD68D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25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0C8C-4253-4417-932A-04F7CF6D5E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308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BBFA-FD4C-4F28-9F21-F8F2DA6F88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804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BD94-56B0-41DA-AEEE-AEF3883CDA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74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E1E6-1546-4C4A-A7AE-CDD94BF79B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7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A6B1-C93A-4B29-9361-ABC5EA0179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969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8C33-23DE-439A-9EF5-EDC74D1DF1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290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68B5-95C1-495E-BB62-ACCAB72F59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696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C1F4-5B5E-4F8A-94E0-8AEEFAC64D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409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09C7-F6FF-4485-96CC-BF2ACD4A7F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034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4CF1-2C8B-4F51-AE87-7AED24C35100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FA5E-3BD0-4C66-A0D7-07099839C567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62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24"/>
              </a:spcBef>
              <a:buSzPct val="100000"/>
              <a:buFont typeface="Arial" pitchFamily="34" charset="0"/>
              <a:buChar char="l"/>
              <a:defRPr/>
            </a:lvl1pPr>
            <a:lvl2pPr>
              <a:spcBef>
                <a:spcPts val="624"/>
              </a:spcBef>
              <a:buSzPct val="100000"/>
              <a:buFont typeface="Arial" pitchFamily="34" charset="0"/>
              <a:buChar char="l"/>
              <a:defRPr/>
            </a:lvl2pPr>
            <a:lvl3pPr>
              <a:spcBef>
                <a:spcPts val="624"/>
              </a:spcBef>
              <a:buSzPct val="100000"/>
              <a:buFont typeface="Arial" pitchFamily="34" charset="0"/>
              <a:buChar char="l"/>
              <a:defRPr/>
            </a:lvl3pPr>
            <a:lvl4pPr>
              <a:spcBef>
                <a:spcPts val="624"/>
              </a:spcBef>
              <a:buSzPct val="100000"/>
              <a:buFont typeface="Arial" pitchFamily="34" charset="0"/>
              <a:buChar char="l"/>
              <a:defRPr/>
            </a:lvl4pPr>
            <a:lvl5pPr>
              <a:spcBef>
                <a:spcPts val="624"/>
              </a:spcBef>
              <a:buSzPct val="100000"/>
              <a:buFont typeface="Arial" pitchFamily="34" charset="0"/>
              <a:buChar char="l"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A006-0BAE-43AE-8F5C-8F9C1E60F3E8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48DD-CEE1-4D3C-8ECA-8F4784C637A8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6DC2-C886-424C-85A6-DE06FD8086F8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A920-237A-4A0C-87A7-DA96F48FBB9C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72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fi-FI" sz="2600" kern="12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3765-6D95-4890-9125-3AD25B449F71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D60B-6437-4325-AD66-8DC4EE8988A3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32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10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55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2C33-B986-4561-A87F-43B651F19E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03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44D2-170E-4A6D-8C3A-6A244D723697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2C41-363B-4C34-95EB-BF663AF77F15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39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4040939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13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4360-6DE1-49AA-BACE-0A10EBFB8CAE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25A8-BF4C-42BA-905B-97189D13318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24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A16D-CBEA-4979-BFCC-79243B88015B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0C98-990F-450A-B6BF-4F9719287D4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54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304547" y="274638"/>
            <a:ext cx="1287379" cy="5851525"/>
          </a:xfrm>
        </p:spPr>
        <p:txBody>
          <a:bodyPr vert="eaVert"/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DD9-45EB-491C-B43C-7466D067C0FC}" type="datetime1">
              <a:rPr lang="fi-FI" smtClean="0"/>
              <a:pPr>
                <a:defRPr/>
              </a:pPr>
              <a:t>13.10.2016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87E1-FE65-40DB-9285-9904E38D1F86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02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30F9-E180-44B8-934A-ADCA937FEC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8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8997-F979-4025-AF29-8CFE092B191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1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0241-7674-489A-8C3E-7879A8D350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0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5358-D602-4649-AA2D-00E43043C7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10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1923-11C6-4AEC-8D58-24F9271B73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53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+mn-lt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ED5D5C67-57DB-4757-BB2D-386A84EADC7F}" type="slidenum">
              <a:rPr lang="fi-FI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1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477C33-071B-4E2C-BCF4-5B12AB34CC59}" type="datetime1">
              <a:rPr lang="fi-FI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13.10.2016</a:t>
            </a:fld>
            <a:endParaRPr lang="fi-FI" dirty="0">
              <a:ea typeface="ＭＳ Ｐゴシック" charset="-128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05796F-2A78-47D5-8403-7358E6D56D78}" type="slidenum">
              <a:rPr lang="fi-FI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9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 cap="all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i-FI" smtClean="0"/>
              <a:t>08.09.10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+mn-lt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2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CF211FCD-9566-4713-88AC-7590F0663A30}" type="slidenum">
              <a:rPr lang="fi-FI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6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Georgia" pitchFamily="18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505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0505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FC7D50-1F31-49CD-8385-98543CA8F635}" type="datetime1">
              <a:rPr lang="fi-FI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13.10.2016</a:t>
            </a:fld>
            <a:endParaRPr lang="fi-FI">
              <a:ea typeface="ＭＳ Ｐゴシック" charset="-128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i-FI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A92AC5-BF84-401D-9188-C2FACE3ADDC9}" type="slidenum">
              <a:rPr lang="fi-FI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2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l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 txBox="1">
            <a:spLocks/>
          </p:cNvSpPr>
          <p:nvPr/>
        </p:nvSpPr>
        <p:spPr>
          <a:xfrm>
            <a:off x="3731888" y="1309816"/>
            <a:ext cx="5189690" cy="92263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Georgia" pitchFamily="18" charset="0"/>
                <a:ea typeface="ＭＳ Ｐゴシック" pitchFamily="32" charset="-128"/>
              </a:defRPr>
            </a:lvl9pPr>
          </a:lstStyle>
          <a:p>
            <a:r>
              <a:rPr lang="fi-FI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Kuopio kuroo umpeen alijäämäistä taloutta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762897" y="4901513"/>
            <a:ext cx="730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Kaupunginjohtaja Petteri Parosen esitys Kuopion kaupungin talousarvioksi vuodelle </a:t>
            </a:r>
            <a:r>
              <a:rPr lang="fi-FI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fi-FI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731888" y="715515"/>
            <a:ext cx="534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Julkaisuvapaa tiistaina </a:t>
            </a:r>
            <a:r>
              <a:rPr lang="fi-FI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11.10.2016 klo</a:t>
            </a:r>
            <a:r>
              <a:rPr lang="fi-FI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9.00</a:t>
            </a:r>
            <a:endParaRPr lang="fi-FI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762897" y="5603846"/>
            <a:ext cx="7309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Kaupunginhallitus 10.10.2016;</a:t>
            </a:r>
            <a:r>
              <a:rPr lang="fi-FI" sz="12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Kaupunginhallituksen</a:t>
            </a:r>
            <a:r>
              <a:rPr lang="fi-FI" sz="1200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päätöskokous</a:t>
            </a:r>
            <a:r>
              <a:rPr lang="fi-FI" sz="12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24.10.2016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5" y="1260441"/>
            <a:ext cx="3360983" cy="32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6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153798" y="268227"/>
            <a:ext cx="84236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prstClr val="black"/>
                </a:solidFill>
              </a:rPr>
              <a:t>Talousarvio 2017 </a:t>
            </a:r>
            <a:endParaRPr lang="fi-FI" sz="2800" b="1" dirty="0">
              <a:solidFill>
                <a:prstClr val="black"/>
              </a:solidFill>
            </a:endParaRPr>
          </a:p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prstClr val="black"/>
                </a:solidFill>
              </a:rPr>
              <a:t>Ydinkaupungin kulut milj. €</a:t>
            </a:r>
            <a:endParaRPr lang="fi-FI" sz="1200" b="1" dirty="0">
              <a:solidFill>
                <a:srgbClr val="0F0F0F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7424928" y="1753484"/>
            <a:ext cx="1562426" cy="2032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 2017 </a:t>
            </a:r>
          </a:p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Kulut 819,4 milj. e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Tilikauden tulos </a:t>
            </a:r>
          </a:p>
          <a:p>
            <a:pPr algn="ctr"/>
            <a:r>
              <a:rPr lang="fi-FI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- 8,8 milj. e</a:t>
            </a:r>
            <a:endParaRPr lang="fi-FI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Kaavi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95344"/>
              </p:ext>
            </p:extLst>
          </p:nvPr>
        </p:nvGraphicFramePr>
        <p:xfrm>
          <a:off x="80180" y="1351601"/>
          <a:ext cx="7015564" cy="482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i 2"/>
          <p:cNvSpPr/>
          <p:nvPr/>
        </p:nvSpPr>
        <p:spPr bwMode="auto">
          <a:xfrm>
            <a:off x="2753360" y="3627119"/>
            <a:ext cx="1056640" cy="1003307"/>
          </a:xfrm>
          <a:prstGeom prst="ellipse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Kulut 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819,4 milj.€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153798" y="268227"/>
            <a:ext cx="842369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prstClr val="black"/>
                </a:solidFill>
              </a:rPr>
              <a:t>Talousarvio 2017 </a:t>
            </a:r>
            <a:endParaRPr lang="fi-FI" sz="2800" b="1" dirty="0">
              <a:solidFill>
                <a:prstClr val="black"/>
              </a:solidFill>
            </a:endParaRPr>
          </a:p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prstClr val="black"/>
                </a:solidFill>
              </a:rPr>
              <a:t>Ydinkaupungin tuotot milj. € </a:t>
            </a:r>
            <a:endParaRPr lang="fi-FI" sz="1200" b="1" dirty="0">
              <a:solidFill>
                <a:srgbClr val="0F0F0F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841308" y="1944539"/>
            <a:ext cx="211919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 2017</a:t>
            </a:r>
          </a:p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Tuotot 810,6 milj. e </a:t>
            </a:r>
          </a:p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Tilikauden tulos </a:t>
            </a:r>
          </a:p>
          <a:p>
            <a:pPr algn="ctr"/>
            <a:r>
              <a:rPr lang="fi-FI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- 8,8 milj. e</a:t>
            </a:r>
            <a:endParaRPr lang="fi-FI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421827"/>
              </p:ext>
            </p:extLst>
          </p:nvPr>
        </p:nvGraphicFramePr>
        <p:xfrm>
          <a:off x="153798" y="1515854"/>
          <a:ext cx="6113876" cy="48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i 2"/>
          <p:cNvSpPr/>
          <p:nvPr/>
        </p:nvSpPr>
        <p:spPr bwMode="auto">
          <a:xfrm>
            <a:off x="2707875" y="3421867"/>
            <a:ext cx="1097280" cy="1028210"/>
          </a:xfrm>
          <a:prstGeom prst="ellipse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Tuotot 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810,6 milj.€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78098"/>
          </a:xfrm>
        </p:spPr>
        <p:txBody>
          <a:bodyPr>
            <a:normAutofit fontScale="90000"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alousarvioesityksen merkittävimmät investoinnit 2017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5328592"/>
          </a:xfrm>
        </p:spPr>
        <p:txBody>
          <a:bodyPr>
            <a:normAutofit/>
          </a:bodyPr>
          <a:lstStyle/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Nilsiän terveyskeskuksen loppuun saattaminen 2,7 milj. €, (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7,0 milj. €)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Tuomikujan uusi päiväkoti 2,0 milj. €, (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5,1 milj. €)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Maaningan uusi päiväkoti 2,5 milj.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2,8 milj. €)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Juankosken uusi päiväkoti 2,1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milj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€ (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2,6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milj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€)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Pienet peruskorjauskohteet 6,5 milj.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fi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Kumpusaarentie 4,5 milj. €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Lippumäen kuplahalli 2,0 milj. € (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3,7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milj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€)</a:t>
            </a:r>
          </a:p>
          <a:p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Hiltulanlahden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asuntoalue 4,3 milj. € sisältäen kunnallistekniikan ja Kuopion Veden investoinnit sekä uuden alakoulun suun. aloituksen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Kuopion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museon perusparannus ja laajennus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(suunnittelun aloitus 0,5 milj. €,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yht. 15,0 milj. €)</a:t>
            </a:r>
          </a:p>
          <a:p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Lumit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uusi musiikki- ja ilmaisutaidon lukio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(suunnittelu aloittaminen 0,2 milj. €; </a:t>
            </a: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kust.arvio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yht. 18,0 milj. €)</a:t>
            </a:r>
          </a:p>
          <a:p>
            <a:endParaRPr lang="fi-FI" sz="2000" dirty="0"/>
          </a:p>
          <a:p>
            <a:endParaRPr lang="fi-FI" sz="2000" dirty="0" smtClean="0"/>
          </a:p>
          <a:p>
            <a:pPr marL="0" indent="0">
              <a:buNone/>
            </a:pPr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pPr marL="400050" lvl="1" indent="0">
              <a:buNone/>
            </a:pPr>
            <a:endParaRPr lang="fi-FI" sz="18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43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487680"/>
            <a:ext cx="8644269" cy="6107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/>
          <p:cNvSpPr txBox="1"/>
          <p:nvPr/>
        </p:nvSpPr>
        <p:spPr>
          <a:xfrm>
            <a:off x="514833" y="232498"/>
            <a:ext cx="8108171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/>
              <a:t>Varhaiskasvatuksen palveluverkostoa kehitetään julkisen ja yksityisen toiminnan</a:t>
            </a:r>
          </a:p>
          <a:p>
            <a:r>
              <a:rPr lang="fi-FI" b="1" dirty="0" smtClean="0"/>
              <a:t> yhdistelmänä (kuvassa Tuomikujan päiväkoti)</a:t>
            </a:r>
            <a:r>
              <a:rPr lang="fi-FI" dirty="0" smtClean="0"/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8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106051"/>
            <a:ext cx="7709804" cy="54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80322" y="549244"/>
            <a:ext cx="3530392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/>
              <a:t>Juankosken päiväkoti</a:t>
            </a:r>
          </a:p>
        </p:txBody>
      </p:sp>
    </p:spTree>
    <p:extLst>
      <p:ext uri="{BB962C8B-B14F-4D97-AF65-F5344CB8AC3E}">
        <p14:creationId xmlns:p14="http://schemas.microsoft.com/office/powerpoint/2010/main" val="18008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ME_PI\AppData\Local\Microsoft\Windows\Temporary Internet Files\Content.Outlook\UOR0ZY1T\_MGL9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64"/>
            <a:ext cx="9144000" cy="51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07264" y="473702"/>
            <a:ext cx="74493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Kaupunki on selkeyttänyt yksityisten liikuntahankkeiden toteuttamisedellytyksiin liittyvät  yhteistyömallit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008" y="-562253"/>
            <a:ext cx="11855196" cy="83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-28485" y="609600"/>
            <a:ext cx="917248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FF0000"/>
                </a:solidFill>
              </a:rPr>
              <a:t>Talousarvioon on varattu Suomi 100 vuotta juhlavuoden useisiin kiinnostaviin tapahtumiin. </a:t>
            </a:r>
            <a:endParaRPr lang="fi-FI" sz="2400" b="1" dirty="0">
              <a:solidFill>
                <a:srgbClr val="FF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66459" y="6095029"/>
            <a:ext cx="85956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400" b="1" dirty="0" smtClean="0"/>
              <a:t>Museo on valmistunut 2.7.1907 ja sen on suunnitellut</a:t>
            </a:r>
          </a:p>
          <a:p>
            <a:r>
              <a:rPr lang="fi-FI" sz="2400" b="1" dirty="0" smtClean="0"/>
              <a:t> kuopiolainen arkkitehti J.V. Strömberg.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8060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805849"/>
            <a:ext cx="8250865" cy="58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81148" y="461142"/>
            <a:ext cx="250581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 err="1" smtClean="0"/>
              <a:t>Jynkän</a:t>
            </a:r>
            <a:r>
              <a:rPr lang="fi-FI" dirty="0" smtClean="0"/>
              <a:t> koulukeskus</a:t>
            </a:r>
          </a:p>
          <a:p>
            <a:r>
              <a:rPr lang="fi-FI" dirty="0" smtClean="0"/>
              <a:t>(</a:t>
            </a:r>
            <a:r>
              <a:rPr lang="fi-FI" dirty="0" err="1" smtClean="0"/>
              <a:t>valm</a:t>
            </a:r>
            <a:r>
              <a:rPr lang="fi-FI" dirty="0" smtClean="0"/>
              <a:t>. 7/2017)</a:t>
            </a:r>
          </a:p>
          <a:p>
            <a:r>
              <a:rPr lang="fi-FI" dirty="0" smtClean="0"/>
              <a:t>Investointi 14,8 milj. €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122405" y="298018"/>
            <a:ext cx="589400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b="1" dirty="0" smtClean="0"/>
              <a:t>Kuopio toteuttaa palveluverkoston uusimista myös </a:t>
            </a:r>
          </a:p>
          <a:p>
            <a:r>
              <a:rPr lang="fi-FI" sz="2400" b="1" dirty="0" smtClean="0"/>
              <a:t>vaihtoehtoisilla investointitavoilla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2376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461472"/>
            <a:ext cx="8633638" cy="609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145619" y="227556"/>
            <a:ext cx="28920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/>
              <a:t>Karttulan koulukeskus</a:t>
            </a:r>
          </a:p>
          <a:p>
            <a:r>
              <a:rPr lang="fi-FI" b="1" dirty="0"/>
              <a:t>(</a:t>
            </a:r>
            <a:r>
              <a:rPr lang="fi-FI" b="1" dirty="0" smtClean="0"/>
              <a:t>7/2018 – 10/2018)</a:t>
            </a:r>
          </a:p>
          <a:p>
            <a:r>
              <a:rPr lang="fi-FI" b="1" dirty="0" smtClean="0"/>
              <a:t>Investointi 12,3 milj. €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26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fi-FI" b="1" dirty="0" smtClean="0"/>
              <a:t>Kuopion kaupungin tunnusluvut</a:t>
            </a:r>
            <a:endParaRPr lang="fi-FI" b="1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891485"/>
              </p:ext>
            </p:extLst>
          </p:nvPr>
        </p:nvGraphicFramePr>
        <p:xfrm>
          <a:off x="539552" y="1742088"/>
          <a:ext cx="8280921" cy="4075146"/>
        </p:xfrm>
        <a:graphic>
          <a:graphicData uri="http://schemas.openxmlformats.org/drawingml/2006/table">
            <a:tbl>
              <a:tblPr firstRow="1" bandRow="1"/>
              <a:tblGrid>
                <a:gridCol w="3096344"/>
                <a:gridCol w="1368152"/>
                <a:gridCol w="1224136"/>
                <a:gridCol w="1368152"/>
                <a:gridCol w="1224137"/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endParaRPr lang="fi-FI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AD7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fi-FI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AD7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 2016</a:t>
                      </a:r>
                      <a:endParaRPr lang="fi-FI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AD7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TPE</a:t>
                      </a: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08/2016</a:t>
                      </a:r>
                      <a:endParaRPr lang="fi-FI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AD7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 2017</a:t>
                      </a:r>
                      <a:endParaRPr lang="fi-FI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AD72"/>
                    </a:solidFill>
                  </a:tcPr>
                </a:tc>
              </a:tr>
              <a:tr h="3550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D80017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Väkiluku  31.12. </a:t>
                      </a:r>
                      <a:r>
                        <a:rPr kumimoji="0" lang="fi-FI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		       </a:t>
                      </a:r>
                      <a:endParaRPr lang="fi-FI" sz="16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112 117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112 250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112 250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n. 118 000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0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D80017"/>
                        </a:buClr>
                        <a:buSzPct val="10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Toimintakate, milj. € 		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- 562,7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- 582,7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- 590,8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-597,9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Verotulot milj. €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429,4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424,7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424,7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438,0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Valtionosuudet milj. €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164,2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174,5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181,4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197,0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Vuosikate, milj. € 	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36,7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19,9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19,6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42,2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Poistot, milj. € 	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- 50,5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- 43,5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- 48,6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-48,8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Tilikauden yli- /alijäämä, milj. € </a:t>
                      </a:r>
                      <a:endParaRPr lang="fi-FI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-13,0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-20,4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-28,5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-6,4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55869">
                <a:tc>
                  <a:txBody>
                    <a:bodyPr/>
                    <a:lstStyle/>
                    <a:p>
                      <a:r>
                        <a:rPr lang="fi-FI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Taseen puskuri</a:t>
                      </a:r>
                      <a:endParaRPr lang="fi-FI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117,0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96,6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88,5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69,7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Vuosikate % poistoista </a:t>
                      </a:r>
                      <a:endParaRPr lang="fi-FI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72,8 %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46,0 %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40,3 %       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87,0 %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Veroprosentti </a:t>
                      </a:r>
                      <a:endParaRPr lang="fi-FI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20,5 %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    20,5 % </a:t>
                      </a:r>
                      <a:endParaRPr lang="fi-FI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       20,5 %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fi-FI" sz="160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20,5 %</a:t>
                      </a:r>
                      <a:endParaRPr lang="fi-FI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AAD72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3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23196"/>
              </p:ext>
            </p:extLst>
          </p:nvPr>
        </p:nvGraphicFramePr>
        <p:xfrm>
          <a:off x="82782" y="1538027"/>
          <a:ext cx="5725886" cy="42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1"/>
          <p:cNvSpPr txBox="1"/>
          <p:nvPr/>
        </p:nvSpPr>
        <p:spPr>
          <a:xfrm>
            <a:off x="179512" y="6538822"/>
            <a:ext cx="4536504" cy="2523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Lähde: Tilastokeskus</a:t>
            </a:r>
            <a:b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dirty="0">
              <a:solidFill>
                <a:srgbClr val="0F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iruutu 1"/>
          <p:cNvSpPr txBox="1"/>
          <p:nvPr/>
        </p:nvSpPr>
        <p:spPr>
          <a:xfrm>
            <a:off x="301855" y="6328933"/>
            <a:ext cx="3766088" cy="4197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i-FI" sz="1200" dirty="0">
              <a:solidFill>
                <a:srgbClr val="0F0F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169868" y="374519"/>
            <a:ext cx="7488767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defRPr/>
            </a:pPr>
            <a:r>
              <a:rPr lang="fi-FI" sz="2800" b="1" kern="0" cap="all" dirty="0" smtClean="0">
                <a:solidFill>
                  <a:srgbClr val="0F0F0F"/>
                </a:solidFill>
                <a:latin typeface="+mj-lt"/>
                <a:cs typeface="Arial" panose="020B0604020202020204" pitchFamily="34" charset="0"/>
              </a:rPr>
              <a:t>Väestönmuutokset</a:t>
            </a:r>
            <a:endParaRPr lang="fi-FI" sz="2800" b="1" kern="0" cap="all" dirty="0">
              <a:solidFill>
                <a:srgbClr val="0F0F0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927464" y="1275392"/>
            <a:ext cx="2926080" cy="531273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400" b="1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Kuopion väestönkasvu perustuu tulomuuttoon</a:t>
            </a:r>
            <a:endParaRPr lang="fi-FI" sz="1400" b="1" dirty="0">
              <a:solidFill>
                <a:srgbClr val="0F0F0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Kuopion virallinen väkiluku oli </a:t>
            </a:r>
            <a:r>
              <a:rPr lang="fi-FI" sz="1400" b="1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112 117</a:t>
            </a:r>
            <a:r>
              <a:rPr lang="fi-FI" sz="14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henkeä vuoden 2015 lopussa. Väestönlisäys oli 828 henkeä (v. 2014 1176). </a:t>
            </a:r>
            <a:r>
              <a:rPr lang="fi-FI" sz="14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Väestönlisäyksestä vajaat 800 oli muuttovoittoa. Luonnollinen väestönkasvu oli noin 40 (syntyneiden ja kuolleiden erotus) henkeä.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Vertailukaupunkien </a:t>
            </a:r>
            <a:r>
              <a:rPr lang="fi-FI" sz="14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joukossa Kuopion väestönkasvu 0,7 % oli keskitasoa (1,1 % v. 2014). </a:t>
            </a:r>
            <a:endParaRPr lang="fi-FI" sz="1400" dirty="0" smtClean="0">
              <a:solidFill>
                <a:srgbClr val="0F0F0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Vuoden 2016 väestönkasvun ennakoidaan olevan 800 – 1000.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Juankosken kuntaliitos lisää Kuopion väestöä noin 4800.</a:t>
            </a:r>
            <a:endParaRPr lang="fi-FI" sz="1300" dirty="0">
              <a:solidFill>
                <a:srgbClr val="0F0F0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914251" y="210241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+1,1 %</a:t>
            </a:r>
          </a:p>
        </p:txBody>
      </p:sp>
    </p:spTree>
    <p:extLst>
      <p:ext uri="{BB962C8B-B14F-4D97-AF65-F5344CB8AC3E}">
        <p14:creationId xmlns:p14="http://schemas.microsoft.com/office/powerpoint/2010/main" val="3303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43638" y="95507"/>
            <a:ext cx="842369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prstClr val="black"/>
                </a:solidFill>
              </a:rPr>
              <a:t>Talousarvio 2017 </a:t>
            </a:r>
            <a:r>
              <a:rPr lang="fi-FI" sz="2800" b="1" dirty="0">
                <a:solidFill>
                  <a:prstClr val="black"/>
                </a:solidFill>
              </a:rPr>
              <a:t> </a:t>
            </a:r>
            <a:r>
              <a:rPr lang="fi-FI" sz="2800" b="1" dirty="0" smtClean="0">
                <a:solidFill>
                  <a:prstClr val="black"/>
                </a:solidFill>
              </a:rPr>
              <a:t>tulos</a:t>
            </a:r>
            <a:endParaRPr lang="fi-FI" sz="1200" b="1" dirty="0">
              <a:solidFill>
                <a:srgbClr val="0F0F0F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3076" name="Suorakulmio 5"/>
          <p:cNvSpPr>
            <a:spLocks noChangeArrowheads="1"/>
          </p:cNvSpPr>
          <p:nvPr/>
        </p:nvSpPr>
        <p:spPr bwMode="auto">
          <a:xfrm>
            <a:off x="6553200" y="1393906"/>
            <a:ext cx="2197011" cy="73866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Talousarvion 2017 tulos on laadittu -6,4 milj. euroa alijäämäiseksi. </a:t>
            </a:r>
            <a:endParaRPr lang="fi-FI" sz="1400" dirty="0" smtClean="0">
              <a:solidFill>
                <a:srgbClr val="0F0F0F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814914"/>
              </p:ext>
            </p:extLst>
          </p:nvPr>
        </p:nvGraphicFramePr>
        <p:xfrm>
          <a:off x="153798" y="3779520"/>
          <a:ext cx="6084442" cy="293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18012"/>
              </p:ext>
            </p:extLst>
          </p:nvPr>
        </p:nvGraphicFramePr>
        <p:xfrm>
          <a:off x="153798" y="683360"/>
          <a:ext cx="6094602" cy="302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9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424586" y="303727"/>
            <a:ext cx="818941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Talouden hallinta</a:t>
            </a:r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Suorakulmio 5"/>
          <p:cNvSpPr>
            <a:spLocks noChangeArrowheads="1"/>
          </p:cNvSpPr>
          <p:nvPr/>
        </p:nvSpPr>
        <p:spPr bwMode="auto">
          <a:xfrm>
            <a:off x="1676400" y="1273488"/>
            <a:ext cx="6937599" cy="552971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lvl="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Lautakunnat kohdistavat valtuuston osoittamat määrärahat käyttösuunnitelmista päätettäessä </a:t>
            </a: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palvelualueiden </a:t>
            </a: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toimintaan:</a:t>
            </a:r>
            <a:endParaRPr lang="fi-FI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Säästöjen kohdentaminen on tärkeää;</a:t>
            </a:r>
            <a:endParaRPr lang="fi-FI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 linjaus ottaa </a:t>
            </a: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käyttöön kesken </a:t>
            </a: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vuottakin valtion päätöksin mahdolliseksi tulevat </a:t>
            </a: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tehtävien ja velvoitteiden purut </a:t>
            </a: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viedään vaikutusarvioinnin jälkeen toteutukseen;</a:t>
            </a:r>
            <a:endParaRPr lang="fi-FI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Suunnitelmakauden 2017-2020 aikana talouden tasapainottaminen edellyttää: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Toiminnan toteuttamista määrärahojen puitteissa; 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Tuottavuustoimien onnistumista pitkäjänteisesti;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Organisaation keventämistä; 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Kuntien tehtävien </a:t>
            </a:r>
            <a:r>
              <a:rPr lang="fi-FI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vähentämistä ja normien purkua; </a:t>
            </a:r>
            <a:endParaRPr lang="fi-FI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Kaupungin rahoituspohjan vahvistamista.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187173" y="1273488"/>
            <a:ext cx="1303876" cy="4064631"/>
            <a:chOff x="-88140" y="1340768"/>
            <a:chExt cx="1227268" cy="3312513"/>
          </a:xfrm>
        </p:grpSpPr>
        <p:sp>
          <p:nvSpPr>
            <p:cNvPr id="10" name="Suorakulmio 9"/>
            <p:cNvSpPr/>
            <p:nvPr/>
          </p:nvSpPr>
          <p:spPr>
            <a:xfrm>
              <a:off x="149272" y="1340768"/>
              <a:ext cx="9898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4800" dirty="0" smtClean="0">
                  <a:latin typeface="Tempus Sans ITC" panose="04020404030D07020202" pitchFamily="82" charset="0"/>
                </a:rPr>
                <a:t>TA</a:t>
              </a:r>
              <a:endParaRPr lang="fi-FI" sz="4800" dirty="0">
                <a:latin typeface="Tempus Sans ITC" panose="04020404030D07020202" pitchFamily="82" charset="0"/>
              </a:endParaRPr>
            </a:p>
            <a:p>
              <a:r>
                <a:rPr lang="fi-FI" sz="4800" dirty="0" smtClean="0">
                  <a:latin typeface="Tempus Sans ITC" panose="04020404030D07020202" pitchFamily="82" charset="0"/>
                </a:rPr>
                <a:t>1</a:t>
              </a:r>
              <a:r>
                <a:rPr lang="fi-FI" sz="3600" dirty="0" smtClean="0">
                  <a:latin typeface="Tempus Sans ITC" panose="04020404030D07020202" pitchFamily="82" charset="0"/>
                </a:rPr>
                <a:t>7</a:t>
              </a:r>
              <a:endParaRPr lang="fi-FI" sz="3600" dirty="0">
                <a:latin typeface="Tempus Sans ITC" panose="04020404030D07020202" pitchFamily="82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-88140" y="3576063"/>
              <a:ext cx="10926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3200" dirty="0" smtClean="0">
                  <a:latin typeface="Tempus Sans ITC" panose="04020404030D07020202" pitchFamily="82" charset="0"/>
                </a:rPr>
                <a:t>TA</a:t>
              </a:r>
              <a:endParaRPr lang="fi-FI" sz="3200" dirty="0">
                <a:latin typeface="Tempus Sans ITC" panose="04020404030D07020202" pitchFamily="82" charset="0"/>
              </a:endParaRPr>
            </a:p>
            <a:p>
              <a:pPr algn="r"/>
              <a:r>
                <a:rPr lang="fi-FI" sz="3200" dirty="0" smtClean="0">
                  <a:latin typeface="Tempus Sans ITC" panose="04020404030D07020202" pitchFamily="82" charset="0"/>
                </a:rPr>
                <a:t>2017</a:t>
              </a:r>
              <a:endParaRPr lang="fi-FI" sz="3200" dirty="0">
                <a:latin typeface="Tempus Sans ITC" panose="04020404030D07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6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46701"/>
            <a:ext cx="6846768" cy="850106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Talousarvion toteutumisen riskit</a:t>
            </a:r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124744"/>
            <a:ext cx="7128792" cy="538526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Verotulot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ja valtionosuudet jäävät alle budjetoidun.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Toimintatuotot ja myyntivoitot omaisuuden myynnistä kertyvät budjetoitua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pienempinä.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Palvelualueet eivät onnistu toteuttamaan menosäästöjä tuovia toimenpiteitä budjetissa olevien kohdentamattomien säästövelvoitteiden kattamiseksi.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Budjettiin sisältyviä kilpailukykysopimukseen perustuvia menosäästöjä ei onnistuta täysin hyödyntämään.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Erikoissairaanhoitoon budjetissa varaamamme määräraha ylittyy.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Toimenpiteemme rakenne- / pitkäaikaistyöttömyyden vähentämiseksi tai edes kasvun hillitsemiseksi eivät ole riittäviä.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Taloustilanteeseemme suhteutetun alhaisen investointitason vuoksi tärkeitä investointeja jää tekemättä ja korjausvelan määrä kasvaa.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Tulevaan maakunta- ja sosiaali- ja terveyspalvelujen uudistuksen vaikutuksiin ei kyetä varautumaan etukäteen. Kuntien tulorahoituksen pienentyessä, tulorahoituksemme voi olla riittämätön toimintaamme ja velkojen maksuun.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Riskien toteutuminen ja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budjetin ylittyminen edellyttää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välitöntä ryhtymistä korjaaviin toimenpiteisiin, jotta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taloudellinen tilanteemme ei heikkene enempää.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600" dirty="0" smtClean="0"/>
          </a:p>
        </p:txBody>
      </p:sp>
      <p:grpSp>
        <p:nvGrpSpPr>
          <p:cNvPr id="10" name="Ryhmä 9"/>
          <p:cNvGrpSpPr/>
          <p:nvPr/>
        </p:nvGrpSpPr>
        <p:grpSpPr>
          <a:xfrm>
            <a:off x="0" y="1096807"/>
            <a:ext cx="1594462" cy="5412306"/>
            <a:chOff x="0" y="1096807"/>
            <a:chExt cx="1594462" cy="5412306"/>
          </a:xfrm>
          <a:solidFill>
            <a:schemeClr val="accent1"/>
          </a:solidFill>
        </p:grpSpPr>
        <p:sp>
          <p:nvSpPr>
            <p:cNvPr id="11" name="Suorakulmio 10"/>
            <p:cNvSpPr/>
            <p:nvPr/>
          </p:nvSpPr>
          <p:spPr>
            <a:xfrm>
              <a:off x="0" y="1096807"/>
              <a:ext cx="1594462" cy="538526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sz="3600" dirty="0">
                <a:solidFill>
                  <a:srgbClr val="FFFFFF"/>
                </a:solidFill>
                <a:latin typeface="Tempus Sans ITC" panose="04020404030D07020202" pitchFamily="82" charset="0"/>
              </a:endParaRPr>
            </a:p>
          </p:txBody>
        </p:sp>
        <p:grpSp>
          <p:nvGrpSpPr>
            <p:cNvPr id="12" name="Ryhmä 11"/>
            <p:cNvGrpSpPr/>
            <p:nvPr/>
          </p:nvGrpSpPr>
          <p:grpSpPr>
            <a:xfrm>
              <a:off x="0" y="1340768"/>
              <a:ext cx="1594462" cy="5168345"/>
              <a:chOff x="0" y="1340768"/>
              <a:chExt cx="1594462" cy="5168345"/>
            </a:xfrm>
            <a:grpFill/>
          </p:grpSpPr>
          <p:sp>
            <p:nvSpPr>
              <p:cNvPr id="13" name="Suorakulmio 12"/>
              <p:cNvSpPr/>
              <p:nvPr/>
            </p:nvSpPr>
            <p:spPr>
              <a:xfrm>
                <a:off x="149272" y="1340768"/>
                <a:ext cx="989856" cy="15696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48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</a:t>
                </a:r>
                <a:r>
                  <a:rPr lang="fi-FI" sz="36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7</a:t>
                </a:r>
                <a:endParaRPr lang="fi-FI" sz="36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14" name="Suorakulmio 13"/>
              <p:cNvSpPr/>
              <p:nvPr/>
            </p:nvSpPr>
            <p:spPr>
              <a:xfrm>
                <a:off x="802374" y="5431895"/>
                <a:ext cx="792088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15" name="Suorakulmio 14"/>
              <p:cNvSpPr/>
              <p:nvPr/>
            </p:nvSpPr>
            <p:spPr>
              <a:xfrm>
                <a:off x="0" y="3576063"/>
                <a:ext cx="1004470" cy="15696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2017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23528" y="404664"/>
            <a:ext cx="547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cap="all" dirty="0"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Päätöksentekoaikataulu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08675"/>
              </p:ext>
            </p:extLst>
          </p:nvPr>
        </p:nvGraphicFramePr>
        <p:xfrm>
          <a:off x="467544" y="1916832"/>
          <a:ext cx="8424936" cy="33123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57889"/>
                <a:gridCol w="2067047"/>
              </a:tblGrid>
              <a:tr h="648072">
                <a:tc>
                  <a:txBody>
                    <a:bodyPr/>
                    <a:lstStyle/>
                    <a:p>
                      <a:r>
                        <a:rPr lang="fi-FI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Kaupunginhallituksen</a:t>
                      </a:r>
                      <a:r>
                        <a:rPr lang="fi-FI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päätös v. 2017  talousarvioesitykseksi</a:t>
                      </a:r>
                      <a:endParaRPr lang="fi-FI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 smtClean="0"/>
                        <a:t>24.10.2016</a:t>
                      </a:r>
                      <a:endParaRPr lang="fi-FI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Kaupunginvaltuuston</a:t>
                      </a:r>
                      <a:r>
                        <a:rPr lang="fi-FI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periaatekeskustelu </a:t>
                      </a:r>
                      <a:r>
                        <a:rPr lang="fi-FI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kh:n</a:t>
                      </a:r>
                      <a:r>
                        <a:rPr lang="fi-FI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esityksestä</a:t>
                      </a:r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  7.11.2016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</a:tr>
              <a:tr h="61949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Kaupunginvaltuuston päätöskokous</a:t>
                      </a:r>
                      <a:endParaRPr lang="fi-FI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14.11.2016</a:t>
                      </a:r>
                      <a:endParaRPr lang="fi-FI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2066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Palvelualueiden käyttösuunnitelmat</a:t>
                      </a:r>
                      <a:r>
                        <a:rPr lang="fi-FI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kaupunginhallituksen käsittelyssä</a:t>
                      </a:r>
                      <a:endParaRPr lang="fi-FI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   9.1.2017</a:t>
                      </a:r>
                      <a:endParaRPr lang="fi-FI" dirty="0">
                        <a:latin typeface="+mn-lt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Käyttösuunnitelmat </a:t>
                      </a:r>
                      <a:r>
                        <a:rPr lang="fi-FI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kaupunginvaltuustolle tiedoksi</a:t>
                      </a:r>
                      <a:endParaRPr lang="fi-FI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   6.2.2017</a:t>
                      </a:r>
                      <a:endParaRPr lang="fi-FI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2017 talousarvio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Kasvun ja oppimisen palvelualueen haasteet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483768" y="7647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Tilanne 10.10.2016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smtClean="0"/>
              <a:t>Kasvun ja oppimisen palvelualue</a:t>
            </a:r>
            <a:endParaRPr lang="fi-FI" sz="3600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00233"/>
              </p:ext>
            </p:extLst>
          </p:nvPr>
        </p:nvGraphicFramePr>
        <p:xfrm>
          <a:off x="395536" y="1412776"/>
          <a:ext cx="813690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088232"/>
              </a:tblGrid>
              <a:tr h="516225">
                <a:tc>
                  <a:txBody>
                    <a:bodyPr/>
                    <a:lstStyle/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Ta-2017 raami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-182 100 000 €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24335">
                <a:tc>
                  <a:txBody>
                    <a:bodyPr/>
                    <a:lstStyle/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Ta-2017 esitys</a:t>
                      </a: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Perheneuvola siirretty terveydenhuollon palvelualueelle</a:t>
                      </a: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Juankosken kuntaliitoksen vaikutus</a:t>
                      </a: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Yhteensä</a:t>
                      </a:r>
                    </a:p>
                    <a:p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Talousarvioesityksessä olevat </a:t>
                      </a:r>
                      <a:r>
                        <a:rPr lang="fi-FI" sz="1800" b="1" baseline="0" dirty="0" err="1" smtClean="0">
                          <a:solidFill>
                            <a:schemeClr val="tx1"/>
                          </a:solidFill>
                        </a:rPr>
                        <a:t>kiky-sopimuksen</a:t>
                      </a:r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 vaikutukset: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Lomarahaleikkaus 30 %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Eläkemaksujen ja sivukulujen muutos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Laskennallinen työajan pidennyksen vaikutus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Yhteensä</a:t>
                      </a:r>
                    </a:p>
                    <a:p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Talousarvioesityksen sisältämät taloudelliset haasteet (kohdentamaton sopeutus)</a:t>
                      </a:r>
                      <a:endParaRPr lang="fi-FI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-182 100 000 €</a:t>
                      </a:r>
                    </a:p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680 074 €</a:t>
                      </a: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-7 333 619 €</a:t>
                      </a:r>
                    </a:p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-188 753 545 €</a:t>
                      </a: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1,5 M€</a:t>
                      </a:r>
                    </a:p>
                    <a:p>
                      <a:pPr algn="r"/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2,3 M€</a:t>
                      </a:r>
                    </a:p>
                    <a:p>
                      <a:pPr algn="r"/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0,6 M€</a:t>
                      </a:r>
                    </a:p>
                    <a:p>
                      <a:pPr algn="r"/>
                      <a:r>
                        <a:rPr lang="fi-FI" sz="1800" b="1" baseline="0" dirty="0" smtClean="0">
                          <a:solidFill>
                            <a:schemeClr val="tx1"/>
                          </a:solidFill>
                        </a:rPr>
                        <a:t>4,4 M€</a:t>
                      </a: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fi-FI" b="1" baseline="0" dirty="0" smtClean="0">
                          <a:solidFill>
                            <a:schemeClr val="tx1"/>
                          </a:solidFill>
                        </a:rPr>
                        <a:t>-1,4 M€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3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i-FI" sz="2800" b="1" dirty="0"/>
              <a:t>Haasteet / </a:t>
            </a:r>
            <a:r>
              <a:rPr lang="fi-FI" sz="2800" b="1" dirty="0" smtClean="0"/>
              <a:t>varhaiskasvatuspalvelut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i-FI" sz="2400" b="1" dirty="0" smtClean="0"/>
              <a:t>Varhaiskasvatuspalvelut – euromääräinen haaste -0,77 M€ + mahdollinen tulojen pieneneminen vuonna 2017: </a:t>
            </a:r>
          </a:p>
          <a:p>
            <a:pPr lvl="1"/>
            <a:r>
              <a:rPr lang="fi-FI" sz="1800" b="1" dirty="0" smtClean="0"/>
              <a:t>Työajan </a:t>
            </a:r>
            <a:r>
              <a:rPr lang="fi-FI" sz="1800" b="1" dirty="0"/>
              <a:t>pidennys </a:t>
            </a:r>
            <a:r>
              <a:rPr lang="fi-FI" sz="1800" dirty="0" smtClean="0"/>
              <a:t>pidentää </a:t>
            </a:r>
            <a:r>
              <a:rPr lang="fi-FI" sz="1800" dirty="0"/>
              <a:t>lasten </a:t>
            </a:r>
            <a:r>
              <a:rPr lang="fi-FI" sz="1800" dirty="0" smtClean="0"/>
              <a:t>hoitoaikoja, henkilökunnan työajan pidennys kohdennetaan työvuorosuunnittelulla tähän muutokseen. Vanhempien ansiotulojen leikkaaminen pienentää asiakasmaksuja. </a:t>
            </a:r>
          </a:p>
          <a:p>
            <a:pPr lvl="1"/>
            <a:r>
              <a:rPr lang="fi-FI" sz="1800" dirty="0" smtClean="0"/>
              <a:t>Laskennallinen </a:t>
            </a:r>
            <a:r>
              <a:rPr lang="fi-FI" sz="1800" dirty="0"/>
              <a:t>työajan pidennyksen vaikutus varhaiskasvatuspalveluissa </a:t>
            </a:r>
            <a:r>
              <a:rPr lang="fi-FI" sz="1800" dirty="0" smtClean="0"/>
              <a:t>-0,57 </a:t>
            </a:r>
            <a:r>
              <a:rPr lang="fi-FI" sz="1800" dirty="0"/>
              <a:t>M€ – </a:t>
            </a:r>
            <a:r>
              <a:rPr lang="fi-FI" sz="1800" dirty="0" smtClean="0"/>
              <a:t>väheneekö esim. lyhytaikaisten sijaisten kustannukset? </a:t>
            </a:r>
          </a:p>
          <a:p>
            <a:pPr lvl="1"/>
            <a:r>
              <a:rPr lang="fi-FI" sz="1800" b="1" dirty="0"/>
              <a:t>Toimintatulojen toteutuma</a:t>
            </a:r>
            <a:r>
              <a:rPr lang="fi-FI" sz="1800" dirty="0"/>
              <a:t>: elokuun laskutuksen perusteella näyttää sille, että kuluvalle vuodelle ennustettu 0,2 M€ tulojen ylittyminen talousarviosta ei tule toteutumaan. Mikä on ensi vuoden tulokertymä, </a:t>
            </a:r>
            <a:r>
              <a:rPr lang="fi-FI" sz="1800" dirty="0" smtClean="0"/>
              <a:t>mikäli </a:t>
            </a:r>
            <a:r>
              <a:rPr lang="fi-FI" sz="1800" dirty="0"/>
              <a:t>päivähoitomaksuja vielä alennetaan? T</a:t>
            </a:r>
            <a:r>
              <a:rPr lang="fi-FI" sz="1800" dirty="0" smtClean="0"/>
              <a:t>alousarvioesitys </a:t>
            </a:r>
            <a:r>
              <a:rPr lang="fi-FI" sz="1800" dirty="0"/>
              <a:t>sisältää </a:t>
            </a:r>
            <a:r>
              <a:rPr lang="fi-FI" sz="1800" dirty="0" smtClean="0"/>
              <a:t>tulojen kasvua </a:t>
            </a:r>
            <a:r>
              <a:rPr lang="fi-FI" sz="1800" dirty="0"/>
              <a:t>0,2 M</a:t>
            </a:r>
            <a:r>
              <a:rPr lang="fi-FI" sz="1800" dirty="0" smtClean="0"/>
              <a:t>€.</a:t>
            </a:r>
          </a:p>
          <a:p>
            <a:pPr marL="457200" lvl="1" indent="0">
              <a:buNone/>
            </a:pPr>
            <a:endParaRPr lang="fi-FI" sz="1800" dirty="0" smtClean="0"/>
          </a:p>
          <a:p>
            <a:pPr lvl="1"/>
            <a:r>
              <a:rPr lang="fi-FI" sz="1800" dirty="0" smtClean="0"/>
              <a:t>Jatkuuko lapsimäärän </a:t>
            </a:r>
            <a:r>
              <a:rPr lang="fi-FI" sz="1800" dirty="0"/>
              <a:t>kasvu varhaiskasvatuksessa </a:t>
            </a:r>
            <a:r>
              <a:rPr lang="fi-FI" sz="1800" dirty="0" smtClean="0"/>
              <a:t>?</a:t>
            </a:r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68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fi-FI" sz="2800" b="1" dirty="0"/>
              <a:t>Haasteet / </a:t>
            </a:r>
            <a:r>
              <a:rPr lang="fi-FI" sz="2800" b="1" dirty="0" smtClean="0"/>
              <a:t>perusopetus- ja lukiopalvelut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Ta-raami</a:t>
            </a:r>
            <a:r>
              <a:rPr lang="fi-FI" sz="2800" dirty="0" smtClean="0"/>
              <a:t> </a:t>
            </a:r>
            <a:r>
              <a:rPr lang="fi-FI" sz="2800" b="1" dirty="0" smtClean="0"/>
              <a:t>ei </a:t>
            </a:r>
            <a:r>
              <a:rPr lang="fi-FI" sz="2800" dirty="0" smtClean="0"/>
              <a:t>mahdollista resursointia</a:t>
            </a:r>
            <a:r>
              <a:rPr lang="fi-FI" sz="24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smtClean="0"/>
              <a:t>Uuden opetussuunnitelman mukaiseen opetukseen perusopetuksessa </a:t>
            </a:r>
            <a:r>
              <a:rPr lang="fi-FI" sz="2000" b="1" dirty="0"/>
              <a:t>ja lukioissa </a:t>
            </a:r>
            <a:r>
              <a:rPr lang="fi-FI" sz="2000" b="1" dirty="0" smtClean="0"/>
              <a:t>-0,1 M€</a:t>
            </a:r>
            <a:endParaRPr lang="fi-FI" sz="20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 smtClean="0"/>
              <a:t>opettajien </a:t>
            </a:r>
            <a:r>
              <a:rPr lang="fi-FI" sz="1600" dirty="0"/>
              <a:t>koulutus, </a:t>
            </a:r>
            <a:r>
              <a:rPr lang="fi-FI" sz="1600" dirty="0" smtClean="0"/>
              <a:t>oppimateriaalit</a:t>
            </a:r>
            <a:r>
              <a:rPr lang="fi-FI" sz="1600" dirty="0"/>
              <a:t>, </a:t>
            </a:r>
            <a:r>
              <a:rPr lang="fi-FI" sz="1600" dirty="0" smtClean="0"/>
              <a:t>opetusvälineet, tieto- ja viestintätekniikka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smtClean="0"/>
              <a:t>Kk-ohjaajien resurssitarpeen kasvuun -0,2 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 smtClean="0"/>
              <a:t>Ohjaajien tarve lisääntyy mm. maahanmuuttajaoppilaiden sijoittumisesta lähikouluun sekä oppilasmäärän kasvun vuoksi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smtClean="0"/>
              <a:t>Ateriapalvelukustannusten kasvuun -0,16 M€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 smtClean="0"/>
              <a:t>Koulupäivien määrä kasvaa ensi vuonna 5 koulupäivällä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smtClean="0"/>
              <a:t>Maahanmuuttajakoordinaattorin palkkaamiseen -0,06 M€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smtClean="0"/>
              <a:t>Lukion valmistavaan opetukseen -0,03 M€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 err="1" smtClean="0"/>
              <a:t>TVT-menojen</a:t>
            </a:r>
            <a:r>
              <a:rPr lang="fi-FI" sz="2000" b="1" dirty="0" smtClean="0"/>
              <a:t> kasvuun -0,1 M€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600" dirty="0" smtClean="0"/>
              <a:t>Perusopetuksen kehittämissuunnitelman mukaisesti</a:t>
            </a:r>
            <a:endParaRPr lang="fi-FI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smtClean="0"/>
              <a:t>Euromääräinen haaste perusopetuksessa ja lukiossa yhteensä  -0,65 M€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0302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i-FI" sz="2400" dirty="0" smtClean="0"/>
              <a:t>Euromääräinen haaste yhteensä n. -1,4 M€ + päivähoidon maksujen mahdollinen aleneminen v. 2017</a:t>
            </a:r>
          </a:p>
          <a:p>
            <a:r>
              <a:rPr lang="fi-FI" sz="2400" dirty="0" smtClean="0"/>
              <a:t>Henkilöstömäärä kasvaa kuluvasta vuodesta n. 40 </a:t>
            </a:r>
            <a:r>
              <a:rPr lang="fi-FI" sz="2400" dirty="0" err="1" smtClean="0"/>
              <a:t>htv:llä</a:t>
            </a:r>
            <a:r>
              <a:rPr lang="fi-FI" sz="2400" dirty="0" smtClean="0"/>
              <a:t>, yhteensä 2 313 henkilötyövuotta. Juankosken kuntaliitos kasvattaa henkilöstön määrää 96,3 </a:t>
            </a:r>
            <a:r>
              <a:rPr lang="fi-FI" sz="2400" dirty="0" err="1" smtClean="0"/>
              <a:t>htv:llä</a:t>
            </a:r>
            <a:r>
              <a:rPr lang="fi-FI" sz="2400" dirty="0" smtClean="0"/>
              <a:t>, yhteensä 2 409 henkilötyövuotta.</a:t>
            </a:r>
          </a:p>
          <a:p>
            <a:pPr marL="0" indent="0">
              <a:buNone/>
            </a:pPr>
            <a:r>
              <a:rPr lang="fi-FI" sz="2400" b="1" dirty="0"/>
              <a:t>Talousarvion päätöksentekoaikataulu:</a:t>
            </a:r>
          </a:p>
          <a:p>
            <a:pPr>
              <a:buFontTx/>
              <a:buChar char="-"/>
            </a:pPr>
            <a:r>
              <a:rPr lang="fi-FI" sz="2400" dirty="0" err="1"/>
              <a:t>Kh:n</a:t>
            </a:r>
            <a:r>
              <a:rPr lang="fi-FI" sz="2400" dirty="0"/>
              <a:t> päätös v. 2017 talousarvioesityksestä 24.10.2016</a:t>
            </a:r>
          </a:p>
          <a:p>
            <a:pPr>
              <a:buFontTx/>
              <a:buChar char="-"/>
            </a:pPr>
            <a:r>
              <a:rPr lang="fi-FI" sz="2400" dirty="0" err="1"/>
              <a:t>Kv:n</a:t>
            </a:r>
            <a:r>
              <a:rPr lang="fi-FI" sz="2400" dirty="0"/>
              <a:t> periaatekeskustelu 7.11.2016</a:t>
            </a:r>
          </a:p>
          <a:p>
            <a:pPr>
              <a:buFontTx/>
              <a:buChar char="-"/>
            </a:pPr>
            <a:r>
              <a:rPr lang="fi-FI" sz="2400" dirty="0" err="1"/>
              <a:t>Kv:n</a:t>
            </a:r>
            <a:r>
              <a:rPr lang="fi-FI" sz="2400" dirty="0"/>
              <a:t> päätöskokous 14.11.2016</a:t>
            </a:r>
          </a:p>
          <a:p>
            <a:pPr>
              <a:buFontTx/>
              <a:buChar char="-"/>
            </a:pPr>
            <a:r>
              <a:rPr lang="fi-FI" sz="2400" dirty="0"/>
              <a:t>Käyttösuunnitelma hyväksytään </a:t>
            </a:r>
            <a:r>
              <a:rPr lang="fi-FI" sz="2400" dirty="0" smtClean="0"/>
              <a:t>14.12.2016 </a:t>
            </a:r>
            <a:r>
              <a:rPr lang="fi-FI" sz="2400" dirty="0" err="1"/>
              <a:t>ltk:n</a:t>
            </a:r>
            <a:r>
              <a:rPr lang="fi-FI" sz="2400" dirty="0"/>
              <a:t> kokouksessa.</a:t>
            </a:r>
          </a:p>
          <a:p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40198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52974"/>
              </p:ext>
            </p:extLst>
          </p:nvPr>
        </p:nvGraphicFramePr>
        <p:xfrm>
          <a:off x="331774" y="315590"/>
          <a:ext cx="6959150" cy="6424210"/>
        </p:xfrm>
        <a:graphic>
          <a:graphicData uri="http://schemas.openxmlformats.org/drawingml/2006/table">
            <a:tbl>
              <a:tblPr/>
              <a:tblGrid>
                <a:gridCol w="943613"/>
                <a:gridCol w="954586"/>
                <a:gridCol w="811946"/>
                <a:gridCol w="768057"/>
                <a:gridCol w="592501"/>
                <a:gridCol w="452605"/>
                <a:gridCol w="790003"/>
                <a:gridCol w="779031"/>
                <a:gridCol w="866808"/>
              </a:tblGrid>
              <a:tr h="93358"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Kasvun ja oppimisen palvelualueen vuoden 2017 talousarvioesitys: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Valmistelutilanne 5.10.2016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420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232">
                <a:tc gridSpan="9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Kasvun ja oppimisen palvelualue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6057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Tilinpäätös 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Ta-2017 raami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Ta-2017 esitys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 raamiin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Elokuun 2016  jora-ennuste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6057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Palvelualue yhteensä: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Ta-2016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Ennuste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686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Toimintatuotot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13 688 948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13 849 467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13 810 629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-38 838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86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Toimintakulut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-191 211 705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-193 558 467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-195 702 784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-2 144 317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55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Toimintakate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-177 522 757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-182 100 000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-182 100 000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-179 709 000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-181 892 155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-2 183 155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Kasvua 2016 </a:t>
                      </a:r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talousarvioon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-2 391 000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Kasvua 2016 </a:t>
                      </a:r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ennusteeseen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-207 845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Kasvua 2015 </a:t>
                      </a:r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tilinpäätökseen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-4 577 243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86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3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Ta-2017 </a:t>
                      </a:r>
                      <a:r>
                        <a:rPr lang="fi-FI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esitys: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358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Ta-esitykseen ei sisälly: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190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lastentarhanopettajien ja päiväkodin johtajien tva-tarkistukset -250 000 € (5 %:n korotus kahdelle vuodelle jaksotettuna, yhteensä 600 000 €)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93358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358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Raamin sisältyvät  esitykset: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0621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-535 600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Perusopetuksen valmistava opetus 30 oppilaalle (opettaja/ohjaajat/muut kulut) -0,28 M€, aikuisten maahanmuuttajien perusopetuksen valmistava opetus -147 600 €, aikuisten perusopetus maahanmuuttajille aikuislukiossa -108 000 € sekä </a:t>
                      </a:r>
                      <a:r>
                        <a:rPr lang="fi-FI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lukion valmistava opetus 5 kuukaudelle -31 250 €.</a:t>
                      </a: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Toimintaa saadaan erillinen valtionosuus, joka kattaa menot.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75513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-196 160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Kotikuntakorvausten/clearing-menojen kasvu (vm:n tieto syyskuulta), valtionosuusjärjestelmään liittyvä kirjaus -196 160 €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269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-2 300 000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Varhaiskasvatuspalveluiden  vuoden 2016 ylitysennuste = tulot + 0,2 M€ ja menot -2,5 M€, netto 2,3 M€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501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-2 200 000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Varhaiskasvatuspalveluissa vuoden 2017  lapsimääärän kasvu (yksityisessä 90 - 0,7 M€ ja kunnallisessa 150 lasta - 1,5 M€ ) yhteensä 2,2 M€ . Lakimuutosten vaikutus? Maksutulojen muutokset?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-850 000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Perusopetus- ja nuorisopalveluissa  opetusryhmien pienentämisavustuksen poistumista kattava lisäresurssi 7 kk:n osalta -0,6 M€, oppilasmäärän kasvu (40 oppilasta) -0,3 M€ . </a:t>
                      </a:r>
                      <a:r>
                        <a:rPr lang="fi-FI" sz="800" b="0" i="0" u="none" strike="sng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Uudet opetussuunnitelmat (koulutus, laitteet, materiaalit) - 0,1 M€ . Koordinaattori/suunnittelija maahanmuuttajaopetukseen 1.1.2017 lukien -60 000 €. KK-ohjaajaresurssin lisääminen (mm. mamu-oppilaat) -0,2 M€</a:t>
                      </a: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 Ip-toiminnan maksujen korotukset tuloissa 50 000 €.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0829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535 210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Sopeutukset: Kalevalan Linnanpellon yksikön vuokra 6 kk:n osalta 470 000 €, Päivärannan nuoritostilat ym. 65 210 €.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7177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-947 091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Tilamuutoksista johtuvat vuokrien korotukset:</a:t>
                      </a:r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Varhaiskasvatus -0,5 M€, perusopetus -0,3 M€, lukiokoulutus -0,15 M€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7924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-243 322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Tietohallinto: tvt-opetuksen pedagoginen kehittäminen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3817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Kärkihankkeisiin liittyvät omarahoitusosuudet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Korotuksista laitoshuollosta -30 000 € (korotus johtuu uusista tiloista).Servican ateriapalveluihin ja käyttäjäpalveluihin ei ole tulossa korotuksia.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Koulukuljetussopimuksen kustannukset alenee (mm. Jynkän koulun väistötilakuljetus päättyy)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Vaalijala suljetaan 31.7.2017  - oppilaat siirtyvät Paloahon kouluun - 1 opetusryhmä + 4 hoitajaa (valtionosuus?)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Juankosken kuntaliitos, tulojen väheneminen  (sairaalakoulu, sijaoituslasten laskutus)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1 528 973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Lomarahojen leikkaus 30 %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636 254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Varhe- ja e-menoperusteisten maksujen muutokset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Kiky yht.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4 448 963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1 660 862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Sivukulujen muutos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867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Työajan pidennyksen laskennallinen vaikutus, ei koske OVTES:läisiä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970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-2 391 000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Toimintakulut yhteensä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ikea aaltosulje 5"/>
          <p:cNvSpPr/>
          <p:nvPr/>
        </p:nvSpPr>
        <p:spPr>
          <a:xfrm>
            <a:off x="7529513" y="12453938"/>
            <a:ext cx="857250" cy="17764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16432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6134" y="197266"/>
            <a:ext cx="8229600" cy="699881"/>
          </a:xfrm>
        </p:spPr>
        <p:txBody>
          <a:bodyPr/>
          <a:lstStyle/>
          <a:p>
            <a:r>
              <a:rPr lang="fi-FI" b="1" dirty="0" smtClean="0">
                <a:latin typeface="Georgia" panose="02040502050405020303" pitchFamily="18" charset="0"/>
              </a:rPr>
              <a:t>Asuntotuotanto</a:t>
            </a:r>
            <a:endParaRPr lang="fi-FI" b="1" dirty="0">
              <a:latin typeface="Georgia" panose="02040502050405020303" pitchFamily="18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510069" y="1325144"/>
            <a:ext cx="2489047" cy="50167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sz="1600" dirty="0" smtClean="0">
                <a:solidFill>
                  <a:srgbClr val="0F0F0F"/>
                </a:solidFill>
              </a:rPr>
              <a:t>Vuonna </a:t>
            </a:r>
            <a:r>
              <a:rPr lang="fi-FI" sz="1600" dirty="0">
                <a:solidFill>
                  <a:srgbClr val="0F0F0F"/>
                </a:solidFill>
              </a:rPr>
              <a:t>2015 </a:t>
            </a:r>
            <a:r>
              <a:rPr lang="fi-FI" sz="1600" dirty="0" smtClean="0">
                <a:solidFill>
                  <a:srgbClr val="0F0F0F"/>
                </a:solidFill>
              </a:rPr>
              <a:t> valmistui 930 asuntoa. Vuosina 2016 ja 2017 </a:t>
            </a:r>
            <a:r>
              <a:rPr lang="fi-FI" sz="1600" dirty="0">
                <a:solidFill>
                  <a:srgbClr val="0F0F0F"/>
                </a:solidFill>
              </a:rPr>
              <a:t>valmistuu lähes </a:t>
            </a:r>
            <a:r>
              <a:rPr lang="fi-FI" sz="1600" dirty="0" smtClean="0">
                <a:solidFill>
                  <a:srgbClr val="0F0F0F"/>
                </a:solidFill>
              </a:rPr>
              <a:t>1000 asuntoa vuodessa.</a:t>
            </a:r>
          </a:p>
          <a:p>
            <a:pPr marL="285750" indent="-285750">
              <a:buFont typeface="Arial" charset="0"/>
              <a:buChar char="•"/>
            </a:pPr>
            <a:endParaRPr lang="fi-FI" sz="1600" dirty="0">
              <a:solidFill>
                <a:srgbClr val="0F0F0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600" dirty="0">
                <a:solidFill>
                  <a:srgbClr val="0F0F0F"/>
                </a:solidFill>
              </a:rPr>
              <a:t>Saaristokaupunki on laajin </a:t>
            </a:r>
            <a:r>
              <a:rPr lang="fi-FI" sz="1600" dirty="0" smtClean="0">
                <a:solidFill>
                  <a:srgbClr val="0F0F0F"/>
                </a:solidFill>
              </a:rPr>
              <a:t>kasvusuunta</a:t>
            </a:r>
            <a:r>
              <a:rPr lang="fi-FI" sz="1600" dirty="0">
                <a:solidFill>
                  <a:srgbClr val="0F0F0F"/>
                </a:solidFill>
              </a:rPr>
              <a:t>. Muita suuntia ovat </a:t>
            </a:r>
            <a:r>
              <a:rPr lang="fi-FI" sz="1600" dirty="0" err="1">
                <a:solidFill>
                  <a:srgbClr val="0F0F0F"/>
                </a:solidFill>
              </a:rPr>
              <a:t>Puijonlaakson</a:t>
            </a:r>
            <a:r>
              <a:rPr lang="fi-FI" sz="1600" dirty="0">
                <a:solidFill>
                  <a:srgbClr val="0F0F0F"/>
                </a:solidFill>
              </a:rPr>
              <a:t> etelärinne, Pihlajalaakso</a:t>
            </a:r>
            <a:r>
              <a:rPr lang="fi-FI" sz="1600" dirty="0" smtClean="0">
                <a:solidFill>
                  <a:srgbClr val="0F0F0F"/>
                </a:solidFill>
              </a:rPr>
              <a:t>.</a:t>
            </a:r>
          </a:p>
          <a:p>
            <a:endParaRPr lang="fi-FI" sz="1600" dirty="0">
              <a:solidFill>
                <a:srgbClr val="0F0F0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600" dirty="0">
                <a:solidFill>
                  <a:srgbClr val="0F0F0F"/>
                </a:solidFill>
              </a:rPr>
              <a:t>Vuonna 2018 käynnistyy Savilahti, </a:t>
            </a:r>
            <a:r>
              <a:rPr lang="fi-FI" sz="1600" dirty="0" err="1">
                <a:solidFill>
                  <a:srgbClr val="0F0F0F"/>
                </a:solidFill>
              </a:rPr>
              <a:t>Sakkyn</a:t>
            </a:r>
            <a:r>
              <a:rPr lang="fi-FI" sz="1600" dirty="0">
                <a:solidFill>
                  <a:srgbClr val="0F0F0F"/>
                </a:solidFill>
              </a:rPr>
              <a:t> alue ja ent. Valkeisen sairaalan alueen asuntotuotanto (v.2018).</a:t>
            </a:r>
          </a:p>
        </p:txBody>
      </p:sp>
      <p:sp>
        <p:nvSpPr>
          <p:cNvPr id="8" name="Tekstiruutu 1"/>
          <p:cNvSpPr txBox="1"/>
          <p:nvPr/>
        </p:nvSpPr>
        <p:spPr>
          <a:xfrm>
            <a:off x="179512" y="6538822"/>
            <a:ext cx="4536504" cy="2523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Lähde: Kuntarekisterit</a:t>
            </a:r>
            <a:b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i-FI" sz="10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000" dirty="0">
              <a:solidFill>
                <a:srgbClr val="0F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69994"/>
              </p:ext>
            </p:extLst>
          </p:nvPr>
        </p:nvGraphicFramePr>
        <p:xfrm>
          <a:off x="179513" y="1317171"/>
          <a:ext cx="6178156" cy="488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7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47743"/>
              </p:ext>
            </p:extLst>
          </p:nvPr>
        </p:nvGraphicFramePr>
        <p:xfrm>
          <a:off x="1213805" y="372237"/>
          <a:ext cx="6881577" cy="5619319"/>
        </p:xfrm>
        <a:graphic>
          <a:graphicData uri="http://schemas.openxmlformats.org/drawingml/2006/table">
            <a:tbl>
              <a:tblPr/>
              <a:tblGrid>
                <a:gridCol w="330825"/>
                <a:gridCol w="1291489"/>
                <a:gridCol w="642563"/>
                <a:gridCol w="610753"/>
                <a:gridCol w="731631"/>
                <a:gridCol w="432616"/>
                <a:gridCol w="542893"/>
                <a:gridCol w="619235"/>
                <a:gridCol w="407169"/>
                <a:gridCol w="576823"/>
                <a:gridCol w="695580"/>
              </a:tblGrid>
              <a:tr h="166232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800" b="1" i="1" u="none" strike="noStrike">
                          <a:effectLst/>
                          <a:latin typeface="Arial"/>
                        </a:rPr>
                        <a:t>PALVELUALUE: </a:t>
                      </a:r>
                      <a:r>
                        <a:rPr lang="fi-FI" sz="800" b="1" i="1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Kasvun ja oppimisen palvelualue</a:t>
                      </a:r>
                      <a:endParaRPr lang="fi-FI" sz="800" b="1" i="1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81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800" b="1" i="1" u="none" strike="noStrike">
                          <a:effectLst/>
                          <a:latin typeface="Arial"/>
                        </a:rPr>
                        <a:t>VUODEN 2017 TALOUSARVIOESITYKSEN VALMISTELU</a:t>
                      </a: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13"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0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600" b="1" i="0" u="none" strike="noStrike"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Muutos ilman kiky-sopimuksen vaikutuksia</a:t>
                      </a:r>
                    </a:p>
                  </a:txBody>
                  <a:tcPr marL="5363" marR="5363" marT="53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925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500" b="0" i="0" u="none" strike="noStrike">
                          <a:effectLst/>
                          <a:latin typeface="Arial"/>
                        </a:rPr>
                        <a:t> + = nettomenoja vähentävä (supistaa menoja tai lisää tuloja)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TA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Muutokset/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ESITYS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Muutos TP- 2015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Muutos TA-2016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500" b="0" i="0" u="none" strike="noStrike">
                          <a:effectLst/>
                          <a:latin typeface="Arial"/>
                        </a:rPr>
                        <a:t>Muutos TA-2016 ennusteeseen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Muutos TP- 2015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Muutos TA-2016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500" b="1" i="0" u="none" strike="noStrike">
                          <a:effectLst/>
                          <a:latin typeface="Arial"/>
                        </a:rPr>
                        <a:t>Muutos TA-2016 ennusteeseen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93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500" b="0" i="0" u="none" strike="noStrike">
                          <a:effectLst/>
                          <a:latin typeface="Arial"/>
                        </a:rPr>
                        <a:t> - = nettomenoja lisäävä (kasvattaa menoja tai vähentää tuloja)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lisäykset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TA-2017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i="1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Kasvun ja oppimisen palv.alue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13 341 467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119 130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13 460 597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-1,67 %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0,89 %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-2,53 %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-1,67 %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0,89 %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-2,53 %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-193 050 467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-2 510 130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-195 560 597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2,27 %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1,30 %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-0,07 %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4,60 %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3,60 %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2,20 %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-179 709 000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-2 391 000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-182 100 000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2,58 %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1,33 %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0,11 %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3,81 %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2,56 %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Varhaiskasvatuspalvelut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7 138 390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200 000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7 338 390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5,82 %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2,80 %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3,19 %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5,82 %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2,80 %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3,19 %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-66 532 908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-3 248 735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-69 781 643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5,26 %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4,88 %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8,23 %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7,84 %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4,06 %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-59 394 518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-3 048 735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-62 443 253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5,13 %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0,97 %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8,51 %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8,45 %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4,16 %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Perusopetuspalvelut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4 480 251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-26 160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4 454 091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-8,78 %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-0,58 %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-4,83 %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-8,78 %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-0,58 %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-4,83 %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-96 755 051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393 299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-96 361 752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1,02 %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-0,41 %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-0,61 %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2,95 %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1,50 %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1,29 %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-92 274 800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367 139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-91 907 661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1,54 %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-0,40 %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-0,40 %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3,58 %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Nuorisopalvelut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251 193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251 193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-33,62 %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-35,09 %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-33,62 %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-35,09 %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-3 682 756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190 404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-3 492 352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-5,05 %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-5,17 %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-5,91 %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-1,64 %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-1,77 %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-2,53 %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-3 431 563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190 404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-3 241 159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-1,77 %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-5,55 %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-2,51 %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-1,77 %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-5,55 %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-2,51 %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Lukiopalvelut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675 650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150 000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825 650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11,23 %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22,20 %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11,23 %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22,20 %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-0,96 %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-16 193 487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-194 360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-16 387 847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1,20 %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0,22 %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1,27 %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3,42 %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2,42 %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-15 517 837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-44 360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-15 562 197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-1,47 %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0,29 %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0,29 %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-1,47 %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0,29 %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0,29 %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Toisen asteen yhteistyö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651 710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-204 710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447 000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-24,43 %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-31,41 %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-18,98 %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-651 710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204 710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-447 000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-24,44 %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-31,41 %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-18,98 %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Kasvun ja oppimisen tuen palv.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28 300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28 300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-11,55 %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-8,99 %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-11,55 %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-8,99 %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-7 155 606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64 493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-7 091 113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5,52 %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6,63 %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0,14 %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0,13 %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-7 127 306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64 493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-7 062 813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-0,88 %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5,60 %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-0,90 %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-0,88 %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7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Johdon tukipalvelut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Toimintatuotot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115 973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115 973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-8,61 %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-8,61 %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0,00 %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Toimintakulut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-2 078 949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80 059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-1 998 890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-0,14 %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-3,85 %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-3,85 %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0,66 %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-3,08 %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-3,08 %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9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i="1" u="none" strike="noStrike">
                          <a:effectLst/>
                          <a:latin typeface="Arial"/>
                        </a:rPr>
                        <a:t>Toimintakate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-1 962 976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80 059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-1 882 917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0,43 %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0,43 %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-4,08 %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35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solidFill>
                            <a:srgbClr val="80008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363" marR="5363" marT="53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901629" y="318491"/>
            <a:ext cx="539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Käyttösuunnitelmien laskenta käynnissä</a:t>
            </a:r>
            <a:endParaRPr lang="fi-FI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388418" y="1416106"/>
            <a:ext cx="8431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Kiky-sopimuksen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vaikutukset viedään oppilaskohtaisiin hintoihin (lomarahaleikkaus 30 % ja sivukulujen aleneminen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KuEL:n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(1,59 %) ja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VaEL:n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(2,82 %) piirissä.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Oppilaskohtaisen hinnan määräytymistä varten tehdään henkilöstömenojen osalta koelaskentoja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ReksBudissa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eri kokoisten koulujen osalta.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Koulukohtaiset budjetit lasketaan lv. 2016-2017 tiedoilla ja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huhti-toukokuussa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tehdään taas syksyn 2017 osalta tarvittavat tarkistukset budjetteihin.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Linjattavia asioita mm: periaatteet lisäresurssin (0,4 M€) jakamiselle lv. 2017-2018, koulujen perusrahan suuruus, oppituntikuljetukset, hallinnon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resrussin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laskenta – voidaanko laskentaa yksinkertaistaa?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Käyttösuunnitelmat hyväksytään 14.12. lautakunnan kokouksessa, esitysten pitää olla valmiit viikolla 48.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6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59" y="204013"/>
            <a:ext cx="7182013" cy="634082"/>
          </a:xfrm>
        </p:spPr>
        <p:txBody>
          <a:bodyPr/>
          <a:lstStyle/>
          <a:p>
            <a:pPr algn="l"/>
            <a:r>
              <a:rPr lang="fi-FI" sz="3000" b="1" cap="all" dirty="0" smtClean="0">
                <a:cs typeface="Arial" panose="020B0604020202020204" pitchFamily="34" charset="0"/>
              </a:rPr>
              <a:t>Työttömyys ja työpaikat</a:t>
            </a:r>
            <a:endParaRPr lang="fi-FI" sz="3000" b="0" cap="all" dirty="0">
              <a:cs typeface="Arial" panose="020B0604020202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287067" y="1216894"/>
            <a:ext cx="4570678" cy="207877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Kuopion työttömien määrä </a:t>
            </a:r>
            <a:r>
              <a:rPr lang="fi-FI" sz="15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kääntyi vuonna 2016 laskuun kolmen vuoden noususuunnan jälkeen. Pitkäaikaistyöttömien määrä kuitenkin lisääntyy edelleen.</a:t>
            </a:r>
            <a:endParaRPr lang="fi-FI" sz="1500" dirty="0">
              <a:solidFill>
                <a:srgbClr val="0F0F0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9388" indent="-179388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Kuopion </a:t>
            </a:r>
            <a:r>
              <a:rPr lang="fi-FI" sz="15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elokuun 2016 </a:t>
            </a:r>
            <a:r>
              <a:rPr lang="fi-FI" sz="15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työttömyysaste oli </a:t>
            </a:r>
            <a:r>
              <a:rPr lang="fi-FI" sz="15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12.8 </a:t>
            </a:r>
            <a:r>
              <a:rPr lang="fi-FI" sz="1500" dirty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%, joka on  matala verrattuna muihin vastaavan kokoisiin kaupunkeihin</a:t>
            </a:r>
            <a:r>
              <a:rPr lang="fi-FI" sz="1500" dirty="0" smtClean="0">
                <a:solidFill>
                  <a:srgbClr val="0F0F0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735000" y="3651897"/>
            <a:ext cx="3122745" cy="286232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Kuopion </a:t>
            </a:r>
            <a:r>
              <a:rPr lang="fi-FI" sz="1500" kern="0" dirty="0">
                <a:solidFill>
                  <a:srgbClr val="0F0F0F"/>
                </a:solidFill>
                <a:latin typeface="Arial"/>
              </a:rPr>
              <a:t>työpaikkojen lisäys viidessä vuodessa (</a:t>
            </a: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2010-2014) </a:t>
            </a:r>
            <a:r>
              <a:rPr lang="fi-FI" sz="1500" kern="0" dirty="0">
                <a:solidFill>
                  <a:srgbClr val="0F0F0F"/>
                </a:solidFill>
                <a:latin typeface="Arial"/>
              </a:rPr>
              <a:t>oli  noin </a:t>
            </a: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960. </a:t>
            </a:r>
            <a:r>
              <a:rPr lang="fi-FI" sz="1500" kern="0" dirty="0">
                <a:solidFill>
                  <a:srgbClr val="0F0F0F"/>
                </a:solidFill>
                <a:latin typeface="Arial"/>
              </a:rPr>
              <a:t>Vuonna </a:t>
            </a: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2014 Kuopiossa työpaikkoja </a:t>
            </a:r>
            <a:r>
              <a:rPr lang="fi-FI" sz="1500" kern="0" dirty="0">
                <a:solidFill>
                  <a:srgbClr val="0F0F0F"/>
                </a:solidFill>
                <a:latin typeface="Arial"/>
              </a:rPr>
              <a:t>oli noin </a:t>
            </a: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49 </a:t>
            </a:r>
            <a:r>
              <a:rPr lang="fi-FI" sz="1500" kern="0" dirty="0">
                <a:solidFill>
                  <a:srgbClr val="0F0F0F"/>
                </a:solidFill>
                <a:latin typeface="Arial"/>
              </a:rPr>
              <a:t>000</a:t>
            </a:r>
            <a:r>
              <a:rPr lang="fi-FI" sz="1500" kern="0" dirty="0" smtClean="0">
                <a:solidFill>
                  <a:srgbClr val="0F0F0F"/>
                </a:solidFill>
                <a:latin typeface="Arial"/>
              </a:rPr>
              <a:t>.</a:t>
            </a:r>
            <a:r>
              <a:rPr lang="fi-FI" sz="1500" dirty="0">
                <a:solidFill>
                  <a:srgbClr val="0F0F0F"/>
                </a:solidFill>
                <a:latin typeface="Arial"/>
              </a:rPr>
              <a:t/>
            </a:r>
            <a:br>
              <a:rPr lang="fi-FI" sz="1500" dirty="0">
                <a:solidFill>
                  <a:srgbClr val="0F0F0F"/>
                </a:solidFill>
                <a:latin typeface="Arial"/>
              </a:rPr>
            </a:br>
            <a:endParaRPr lang="fi-FI" sz="1500" dirty="0">
              <a:solidFill>
                <a:srgbClr val="0F0F0F"/>
              </a:solidFill>
              <a:latin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rgbClr val="0F0F0F"/>
                </a:solidFill>
                <a:latin typeface="Arial"/>
              </a:rPr>
              <a:t>Työpaikat vähenivät 1000:lla vuonna 2014 ja 350:llä vuonna 2013. </a:t>
            </a:r>
            <a:r>
              <a:rPr lang="fi-FI" sz="1500" dirty="0" smtClean="0">
                <a:solidFill>
                  <a:srgbClr val="0F0F0F"/>
                </a:solidFill>
                <a:latin typeface="Arial"/>
              </a:rPr>
              <a:t> Kasvuvuosia </a:t>
            </a:r>
            <a:r>
              <a:rPr lang="fi-FI" sz="1500" dirty="0">
                <a:solidFill>
                  <a:srgbClr val="0F0F0F"/>
                </a:solidFill>
                <a:latin typeface="Arial"/>
              </a:rPr>
              <a:t>olivat 2011 ja 2012, jolloin työpaikat lisääntyivät 900 – 1000 vuodessa</a:t>
            </a:r>
            <a:r>
              <a:rPr lang="fi-FI" sz="1500" dirty="0" smtClean="0">
                <a:solidFill>
                  <a:srgbClr val="0F0F0F"/>
                </a:solidFill>
                <a:latin typeface="Arial"/>
              </a:rPr>
              <a:t>.</a:t>
            </a:r>
            <a:endParaRPr lang="fi-FI" sz="1500" dirty="0">
              <a:solidFill>
                <a:srgbClr val="0F0F0F"/>
              </a:solidFill>
              <a:latin typeface="Arial"/>
            </a:endParaRPr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936794"/>
              </p:ext>
            </p:extLst>
          </p:nvPr>
        </p:nvGraphicFramePr>
        <p:xfrm>
          <a:off x="255598" y="3551400"/>
          <a:ext cx="5199105" cy="311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919599"/>
              </p:ext>
            </p:extLst>
          </p:nvPr>
        </p:nvGraphicFramePr>
        <p:xfrm>
          <a:off x="418070" y="1003534"/>
          <a:ext cx="3657599" cy="245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12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414442" y="303727"/>
            <a:ext cx="7199557" cy="54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/>
              <a:t>Kuntien taloudellinen tilanne</a:t>
            </a:r>
          </a:p>
        </p:txBody>
      </p:sp>
      <p:sp>
        <p:nvSpPr>
          <p:cNvPr id="3076" name="Suorakulmio 5"/>
          <p:cNvSpPr>
            <a:spLocks noChangeArrowheads="1"/>
          </p:cNvSpPr>
          <p:nvPr/>
        </p:nvSpPr>
        <p:spPr bwMode="auto">
          <a:xfrm>
            <a:off x="1676400" y="884576"/>
            <a:ext cx="6937599" cy="584775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Kuntien ja kuntayhtymien talous tulee olemaan ylijäämäinen kuluvana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vuonna.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i-FI" sz="17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Kunnat ovat sopeuttaneet toimintaansa ja toimintamenojen kasvu on ollut </a:t>
            </a:r>
            <a:r>
              <a:rPr lang="fi-FI" sz="17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maltillista.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VM:n mukaan kuntien tilikauden tuloksen arvioidaan vahvistuvan vuosina 2016-2017, mutta heikkenevän vuosikymmenen loppua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kohden.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Kuntataloutta vahvistavat kuntien omat ja hallitusohjelman sopeutustoimet  sekä eläkeuudistuksen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vaikutukset.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i-FI" sz="17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Kuntien tehtävien ja velvoitteiden vähennys ei ole toistaiseksi </a:t>
            </a:r>
            <a:r>
              <a:rPr lang="fi-FI" sz="17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toteutunut.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Kuntataloutta heikentävät edelleen jatkuvat </a:t>
            </a:r>
            <a:r>
              <a:rPr lang="fi-FI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valtionosuusleikkaukset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Kuntien lainakanta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kasvaa</a:t>
            </a: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, Investointitaso pysyy korkeana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korjausinvestointitarpeet ovat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huomattavat.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Kasvukeskuksissa myös uudisrakentaminen ja infrastruktuuri-investoinnit jatkuvat 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mittavina.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Väestön ikääntyminen lisää palvelutarvetta  </a:t>
            </a:r>
            <a:r>
              <a:rPr lang="fi-FI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myös </a:t>
            </a:r>
            <a:r>
              <a:rPr lang="fi-FI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huonoon suhdannetilanteeseen </a:t>
            </a:r>
            <a:r>
              <a:rPr lang="fi-FI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pohjautuen palvelujen kysyntä </a:t>
            </a:r>
            <a:r>
              <a:rPr lang="fi-FI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kasvaa</a:t>
            </a:r>
            <a:r>
              <a:rPr lang="fi-F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700" dirty="0" err="1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Sote</a:t>
            </a:r>
            <a:r>
              <a:rPr lang="fi-FI" sz="17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7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maakuntauudistuksen vaikutukset kuntatalouteen toistaiseksi </a:t>
            </a:r>
            <a:r>
              <a:rPr lang="fi-FI" sz="17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epäselvät.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i-FI" sz="17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Uusittu kuntalaki edellyttää entistä tiukempaa talouden tasapainossa pitämistä – myös </a:t>
            </a:r>
            <a:r>
              <a:rPr lang="fi-FI" sz="1700" dirty="0" smtClean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kuntakonsernitasolla.</a:t>
            </a:r>
            <a:endParaRPr lang="fi-FI" sz="1700" dirty="0">
              <a:solidFill>
                <a:srgbClr val="0F0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87174" y="1273488"/>
            <a:ext cx="1227268" cy="3312513"/>
            <a:chOff x="-88140" y="1340768"/>
            <a:chExt cx="1227268" cy="3312513"/>
          </a:xfrm>
        </p:grpSpPr>
        <p:sp>
          <p:nvSpPr>
            <p:cNvPr id="10" name="Suorakulmio 9"/>
            <p:cNvSpPr/>
            <p:nvPr/>
          </p:nvSpPr>
          <p:spPr>
            <a:xfrm>
              <a:off x="149272" y="1340768"/>
              <a:ext cx="9898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4800" dirty="0" smtClean="0">
                  <a:latin typeface="Tempus Sans ITC" panose="04020404030D07020202" pitchFamily="82" charset="0"/>
                </a:rPr>
                <a:t>TA</a:t>
              </a:r>
              <a:endParaRPr lang="fi-FI" sz="4800" dirty="0">
                <a:latin typeface="Tempus Sans ITC" panose="04020404030D07020202" pitchFamily="82" charset="0"/>
              </a:endParaRPr>
            </a:p>
            <a:p>
              <a:r>
                <a:rPr lang="fi-FI" sz="4800" dirty="0" smtClean="0">
                  <a:latin typeface="Tempus Sans ITC" panose="04020404030D07020202" pitchFamily="82" charset="0"/>
                </a:rPr>
                <a:t>1</a:t>
              </a:r>
              <a:r>
                <a:rPr lang="fi-FI" sz="3600" dirty="0" smtClean="0">
                  <a:latin typeface="Tempus Sans ITC" panose="04020404030D07020202" pitchFamily="82" charset="0"/>
                </a:rPr>
                <a:t>7</a:t>
              </a:r>
              <a:endParaRPr lang="fi-FI" sz="3600" dirty="0">
                <a:latin typeface="Tempus Sans ITC" panose="04020404030D07020202" pitchFamily="82" charset="0"/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-88140" y="3576063"/>
              <a:ext cx="10926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3200" dirty="0" smtClean="0">
                  <a:latin typeface="Tempus Sans ITC" panose="04020404030D07020202" pitchFamily="82" charset="0"/>
                </a:rPr>
                <a:t>TA</a:t>
              </a:r>
              <a:endParaRPr lang="fi-FI" sz="3200" dirty="0">
                <a:latin typeface="Tempus Sans ITC" panose="04020404030D07020202" pitchFamily="82" charset="0"/>
              </a:endParaRPr>
            </a:p>
            <a:p>
              <a:pPr algn="r"/>
              <a:r>
                <a:rPr lang="fi-FI" sz="3200" dirty="0" smtClean="0">
                  <a:latin typeface="Tempus Sans ITC" panose="04020404030D07020202" pitchFamily="82" charset="0"/>
                </a:rPr>
                <a:t>2017</a:t>
              </a:r>
              <a:endParaRPr lang="fi-FI" sz="3200" dirty="0">
                <a:latin typeface="Tempus Sans ITC" panose="04020404030D07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850106"/>
          </a:xfrm>
        </p:spPr>
        <p:txBody>
          <a:bodyPr/>
          <a:lstStyle/>
          <a:p>
            <a:r>
              <a:rPr lang="fi-FI" sz="2400" dirty="0" smtClean="0"/>
              <a:t>SUURTEN KAUPUNKIEN VELKAANTUMINEN 2013-2015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1200" b="1" dirty="0" smtClean="0"/>
          </a:p>
          <a:p>
            <a:r>
              <a:rPr lang="fi-FI" sz="1200" b="1" dirty="0" smtClean="0"/>
              <a:t>Lähde: Kaupunkien tilinpäätökset , Tilastokeskuksen ennakkotieto tilinpäätökset 2015</a:t>
            </a:r>
          </a:p>
          <a:p>
            <a:r>
              <a:rPr lang="fi-FI" sz="1200" b="1" dirty="0" smtClean="0"/>
              <a:t>Kuopion velkamäärä 2016 lopussa arviolta 2.780 €/as. (ei lisävelkaantumista vuonna 2016; asukasmäärä 113.000)</a:t>
            </a:r>
          </a:p>
          <a:p>
            <a:r>
              <a:rPr lang="fi-FI" sz="1200" b="1" dirty="0" smtClean="0"/>
              <a:t>Kuopion velkamäärä 2017 lopussa arviolta 2.955 €/as. (asukasmäärä 119.000)</a:t>
            </a:r>
          </a:p>
          <a:p>
            <a:r>
              <a:rPr lang="fi-FI" sz="1200" b="1" dirty="0" smtClean="0"/>
              <a:t>Juankosken velkamäärä vuoden TP2015: 24,5 M€ ja 5.102 €/as.</a:t>
            </a:r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/>
          </p:nvPr>
        </p:nvGraphicFramePr>
        <p:xfrm>
          <a:off x="107504" y="1052736"/>
          <a:ext cx="7991475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850106"/>
          </a:xfrm>
        </p:spPr>
        <p:txBody>
          <a:bodyPr/>
          <a:lstStyle/>
          <a:p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Talousarvion 2017 laadinnan taustaa</a:t>
            </a:r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58096"/>
            <a:ext cx="8507288" cy="4995239"/>
          </a:xfrm>
        </p:spPr>
        <p:txBody>
          <a:bodyPr/>
          <a:lstStyle/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Lähtökohtana talouden tervehdyttäminen ja realistiseen budjettitasoon palaaminen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Talousarvio on laadittu tuottavuus-, henkilöstö- ja työhyvinvointiohjelmien tavoitteita noudattaen sekä kaupungin kasvu- ja hyvinvointitavoitteet huomioiden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Perustoimeentulotuen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siirto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Kelaan on otettu huomioon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Perustoimeentulotuen kustannuksia vastaava valtionosuus vähennetään kuntakohtaisesta peruspalvelujen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valtionosuudesta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Kilpailukykysopimuksen vaikutukset on mahdollisuuksien mukaan otettu huomioon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Valtio leikkaa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KiKy-sopimuksen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hyödyn pois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kunnilta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onserniyhteisöjen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ohjaukseen ja tavoiteasetantaan on kiinnitetty aiempaa vahvemmin huomiota</a:t>
            </a:r>
            <a:endParaRPr lang="fi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16470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414442" y="303727"/>
            <a:ext cx="7199557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/>
              <a:t>KIKY vaikutukset</a:t>
            </a:r>
            <a:endParaRPr lang="fi-FI" sz="1200" b="1" dirty="0">
              <a:solidFill>
                <a:srgbClr val="0F0F0F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3076" name="Suorakulmio 5"/>
          <p:cNvSpPr>
            <a:spLocks noChangeArrowheads="1"/>
          </p:cNvSpPr>
          <p:nvPr/>
        </p:nvSpPr>
        <p:spPr bwMode="auto">
          <a:xfrm>
            <a:off x="1616538" y="1196752"/>
            <a:ext cx="7412132" cy="489364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400050" lvl="2"/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Työajanpidennyksen, lomarahaleikkauksen ja työnantajamaksujen alentamisen säästövaikutus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 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milj. €, jonka valtio leikkaa kaupungin saamasta verorahoituksesta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pois.</a:t>
            </a:r>
          </a:p>
          <a:p>
            <a:pPr marL="400050" lvl="2"/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Lisäksi 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eläkeuudistuksen säästövaikutus 3,4 milj.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Juankoski)</a:t>
            </a:r>
          </a:p>
          <a:p>
            <a:pPr marL="400050" lvl="2"/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Palkansaajien 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verovähennysten lisäyksestä aiheutuva verotulovähennys kuntasektorille n. 500 milj. 2020 mennessä -&gt; Kuopiolle n. 10 milj.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€.</a:t>
            </a:r>
            <a:endParaRPr lang="fi-FI" sz="14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457200" lvl="0" indent="-457200" defTabSz="457200" fontAlgn="base">
              <a:spcBef>
                <a:spcPts val="624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F0F0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Kilpailukykysopimuksen vaikutukset ydinkaupungin osalta on huomioitu </a:t>
            </a:r>
            <a:r>
              <a:rPr lang="fi-FI" dirty="0" err="1" smtClean="0">
                <a:solidFill>
                  <a:srgbClr val="0F0F0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kj:n</a:t>
            </a:r>
            <a:r>
              <a:rPr lang="fi-FI" dirty="0" smtClean="0">
                <a:solidFill>
                  <a:srgbClr val="0F0F0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esityksessä</a:t>
            </a:r>
            <a:endParaRPr lang="fi-FI" dirty="0">
              <a:solidFill>
                <a:srgbClr val="0F0F0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200150" lvl="2" indent="-285750" defTabSz="457200" fontAlgn="base">
              <a:spcBef>
                <a:spcPts val="624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Työajan </a:t>
            </a:r>
            <a:r>
              <a:rPr lang="fi-FI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pidennyksen vaikutusta ei ole kohdennettu kasvun ja oppimisen </a:t>
            </a:r>
            <a:r>
              <a:rPr lang="fi-FI" sz="1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palvelualueelle, koska tältä osin talousvaikutuksiin ei ole mahdollista päästä </a:t>
            </a:r>
            <a:endParaRPr lang="fi-FI" sz="1400" dirty="0">
              <a:solidFill>
                <a:srgbClr val="FF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ts val="624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Konserniyhteisöjen osalta edellytetään läpinäkyvyyttä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KiKyn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huomioimisessa. Käyttösuunnitelmavaiheessa toimenpiteet (kuntalaskutuksen taso, sopimushinnoittelu, tuloutus kaupungille, tulosvaikutus) määritellään. Tarvittavat muutokset tuodaan talousarviomuutoksina vuoden 2017 keväällä päätettäväksi.</a:t>
            </a:r>
          </a:p>
          <a:p>
            <a:pPr marL="342900" indent="-342900" defTabSz="457200" fontAlgn="base">
              <a:spcBef>
                <a:spcPts val="624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Esimerkki merkityksestä: Sairaanhoitopiirin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arvio omasta säästöstään 8,6 milj. €, Kuopion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teoreettinen osuus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n. 4,3 milj.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euroa.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-88140" y="1196752"/>
            <a:ext cx="1682602" cy="5385265"/>
            <a:chOff x="-88140" y="1196752"/>
            <a:chExt cx="1682602" cy="5385265"/>
          </a:xfrm>
        </p:grpSpPr>
        <p:sp>
          <p:nvSpPr>
            <p:cNvPr id="9" name="Suorakulmio 8"/>
            <p:cNvSpPr/>
            <p:nvPr/>
          </p:nvSpPr>
          <p:spPr>
            <a:xfrm>
              <a:off x="190306" y="1196752"/>
              <a:ext cx="1224136" cy="5385265"/>
            </a:xfrm>
            <a:prstGeom prst="rect">
              <a:avLst/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sz="3600" dirty="0">
                <a:solidFill>
                  <a:srgbClr val="FFFFFF"/>
                </a:solidFill>
                <a:latin typeface="Tempus Sans ITC" panose="04020404030D07020202" pitchFamily="82" charset="0"/>
              </a:endParaRPr>
            </a:p>
          </p:txBody>
        </p:sp>
        <p:grpSp>
          <p:nvGrpSpPr>
            <p:cNvPr id="2" name="Ryhmä 1"/>
            <p:cNvGrpSpPr/>
            <p:nvPr/>
          </p:nvGrpSpPr>
          <p:grpSpPr>
            <a:xfrm>
              <a:off x="-88140" y="1340768"/>
              <a:ext cx="1682602" cy="5168345"/>
              <a:chOff x="-88140" y="1340768"/>
              <a:chExt cx="1682602" cy="5168345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149272" y="1340768"/>
                <a:ext cx="9898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48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</a:t>
                </a:r>
                <a:r>
                  <a:rPr lang="fi-FI" sz="36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7</a:t>
                </a:r>
                <a:endParaRPr lang="fi-FI" sz="36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02374" y="5431895"/>
                <a:ext cx="79208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7" name="Suorakulmio 6"/>
              <p:cNvSpPr/>
              <p:nvPr/>
            </p:nvSpPr>
            <p:spPr>
              <a:xfrm>
                <a:off x="-88140" y="3576063"/>
                <a:ext cx="10926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2017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5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414442" y="303727"/>
            <a:ext cx="719955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TOIMINNAN TEHOSTA JA LAADUSTA HUOLEHDITAAN</a:t>
            </a:r>
            <a:endParaRPr lang="fi-FI" sz="2400" b="1" dirty="0">
              <a:solidFill>
                <a:srgbClr val="0F0F0F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076" name="Suorakulmio 5"/>
          <p:cNvSpPr>
            <a:spLocks noChangeArrowheads="1"/>
          </p:cNvSpPr>
          <p:nvPr/>
        </p:nvSpPr>
        <p:spPr bwMode="auto">
          <a:xfrm>
            <a:off x="1751196" y="1328480"/>
            <a:ext cx="6884604" cy="544764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Palveluverkostosta huolehditaan:</a:t>
            </a:r>
          </a:p>
          <a:p>
            <a:pPr marL="800100" lvl="1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Useita </a:t>
            </a:r>
            <a:r>
              <a:rPr lang="fi-FI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päiväkoti-investointeja </a:t>
            </a: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käynnistymässä</a:t>
            </a:r>
          </a:p>
          <a:p>
            <a:pPr marL="800100" lvl="1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Lumitin </a:t>
            </a:r>
            <a:r>
              <a:rPr lang="fi-FI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Hiltulanlahden</a:t>
            </a:r>
            <a:r>
              <a:rPr lang="fi-FI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alakoulun investoinnit valmistellaan</a:t>
            </a:r>
          </a:p>
          <a:p>
            <a:pPr marL="800100" lvl="1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Museon peruskorjaus ja laajennus käynnistyy (Suomi 100 vuotta hengessä) </a:t>
            </a:r>
          </a:p>
          <a:p>
            <a:pPr marL="800100" lvl="1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Liikuntatilaverkostoa kohennetaan (Lippumäkeen uusi kuplahalli)</a:t>
            </a:r>
            <a:endParaRPr lang="fi-FI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Verkostoselvityksiä ja palvelurakenteiden keventämistä jatketaan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Sähköisten palvelujen käyttöä laajennetaan 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Tilojen käyttöä </a:t>
            </a:r>
            <a:r>
              <a:rPr lang="fi-FI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tehostetaan</a:t>
            </a:r>
          </a:p>
          <a:p>
            <a:pPr marL="34290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Perheiden palveluiden parantamiseksi suunnitellaan lasten, nuorten ja perheiden palvelujen uudelleen organisoimista vuoden 2017 aikana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fi-FI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-88140" y="1196752"/>
            <a:ext cx="1682602" cy="5385265"/>
            <a:chOff x="-88140" y="1196752"/>
            <a:chExt cx="1682602" cy="5385265"/>
          </a:xfrm>
        </p:grpSpPr>
        <p:sp>
          <p:nvSpPr>
            <p:cNvPr id="9" name="Suorakulmio 8"/>
            <p:cNvSpPr/>
            <p:nvPr/>
          </p:nvSpPr>
          <p:spPr>
            <a:xfrm>
              <a:off x="190306" y="1196752"/>
              <a:ext cx="1224136" cy="5385265"/>
            </a:xfrm>
            <a:prstGeom prst="rect">
              <a:avLst/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i-FI" sz="3600" dirty="0">
                <a:solidFill>
                  <a:srgbClr val="FFFFFF"/>
                </a:solidFill>
                <a:latin typeface="Tempus Sans ITC" panose="04020404030D07020202" pitchFamily="82" charset="0"/>
              </a:endParaRPr>
            </a:p>
          </p:txBody>
        </p:sp>
        <p:grpSp>
          <p:nvGrpSpPr>
            <p:cNvPr id="2" name="Ryhmä 1"/>
            <p:cNvGrpSpPr/>
            <p:nvPr/>
          </p:nvGrpSpPr>
          <p:grpSpPr>
            <a:xfrm>
              <a:off x="-88140" y="1340768"/>
              <a:ext cx="1682602" cy="5168345"/>
              <a:chOff x="-88140" y="1340768"/>
              <a:chExt cx="1682602" cy="5168345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149272" y="1340768"/>
                <a:ext cx="9898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48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r>
                  <a:rPr lang="fi-FI" sz="48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</a:t>
                </a:r>
                <a:r>
                  <a:rPr lang="fi-FI" sz="36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7</a:t>
                </a:r>
                <a:endParaRPr lang="fi-FI" sz="36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02374" y="5431895"/>
                <a:ext cx="79208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  <p:sp>
            <p:nvSpPr>
              <p:cNvPr id="7" name="Suorakulmio 6"/>
              <p:cNvSpPr/>
              <p:nvPr/>
            </p:nvSpPr>
            <p:spPr>
              <a:xfrm>
                <a:off x="-88140" y="3576063"/>
                <a:ext cx="10926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TA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  <a:p>
                <a:pPr algn="r"/>
                <a:r>
                  <a:rPr lang="fi-FI" sz="3200" dirty="0" smtClean="0">
                    <a:solidFill>
                      <a:srgbClr val="FFFFFF"/>
                    </a:solidFill>
                    <a:latin typeface="Tempus Sans ITC" panose="04020404030D07020202" pitchFamily="82" charset="0"/>
                  </a:rPr>
                  <a:t>2017</a:t>
                </a:r>
                <a:endParaRPr lang="fi-FI" sz="3200" dirty="0">
                  <a:solidFill>
                    <a:srgbClr val="FFFFFF"/>
                  </a:solidFill>
                  <a:latin typeface="Tempus Sans ITC" panose="04020404030D07020202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uopio_mallipohja">
  <a:themeElements>
    <a:clrScheme name="Kuopion kaupunki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D80017"/>
      </a:accent1>
      <a:accent2>
        <a:srgbClr val="0F0F0F"/>
      </a:accent2>
      <a:accent3>
        <a:srgbClr val="CAAD72"/>
      </a:accent3>
      <a:accent4>
        <a:srgbClr val="C5CFD6"/>
      </a:accent4>
      <a:accent5>
        <a:srgbClr val="E9DEC6"/>
      </a:accent5>
      <a:accent6>
        <a:srgbClr val="818386"/>
      </a:accent6>
      <a:hlink>
        <a:srgbClr val="D80017"/>
      </a:hlink>
      <a:folHlink>
        <a:srgbClr val="4B4B4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letusrakenne">
  <a:themeElements>
    <a:clrScheme name="Kuopion kaupunki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D80017"/>
      </a:accent1>
      <a:accent2>
        <a:srgbClr val="0F0F0F"/>
      </a:accent2>
      <a:accent3>
        <a:srgbClr val="CAAD72"/>
      </a:accent3>
      <a:accent4>
        <a:srgbClr val="C5CFD6"/>
      </a:accent4>
      <a:accent5>
        <a:srgbClr val="E9DEC6"/>
      </a:accent5>
      <a:accent6>
        <a:srgbClr val="818386"/>
      </a:accent6>
      <a:hlink>
        <a:srgbClr val="D80017"/>
      </a:hlink>
      <a:folHlink>
        <a:srgbClr val="4B4B4B"/>
      </a:folHlink>
    </a:clrScheme>
    <a:fontScheme name="Oletusrakenne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itysmalli">
  <a:themeElements>
    <a:clrScheme name="Kuopion kaupunki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D80017"/>
      </a:accent1>
      <a:accent2>
        <a:srgbClr val="0F0F0F"/>
      </a:accent2>
      <a:accent3>
        <a:srgbClr val="CAAD72"/>
      </a:accent3>
      <a:accent4>
        <a:srgbClr val="C5CFD6"/>
      </a:accent4>
      <a:accent5>
        <a:srgbClr val="E9DEC6"/>
      </a:accent5>
      <a:accent6>
        <a:srgbClr val="818386"/>
      </a:accent6>
      <a:hlink>
        <a:srgbClr val="D80017"/>
      </a:hlink>
      <a:folHlink>
        <a:srgbClr val="4B4B4B"/>
      </a:folHlink>
    </a:clrScheme>
    <a:fontScheme name="Yhteiskunnallinen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uopio2013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uopion kaupunki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uopion kaupunki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uopion kaupunki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Vanavesi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Vanavesi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uopio2013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uopio2013">
    <a:dk1>
      <a:srgbClr val="0F0F0F"/>
    </a:dk1>
    <a:lt1>
      <a:srgbClr val="FFFFFF"/>
    </a:lt1>
    <a:dk2>
      <a:srgbClr val="C5CAD6"/>
    </a:dk2>
    <a:lt2>
      <a:srgbClr val="FFFFFF"/>
    </a:lt2>
    <a:accent1>
      <a:srgbClr val="D80017"/>
    </a:accent1>
    <a:accent2>
      <a:srgbClr val="0F0F0F"/>
    </a:accent2>
    <a:accent3>
      <a:srgbClr val="CAAD72"/>
    </a:accent3>
    <a:accent4>
      <a:srgbClr val="C5CFD6"/>
    </a:accent4>
    <a:accent5>
      <a:srgbClr val="E9DEC6"/>
    </a:accent5>
    <a:accent6>
      <a:srgbClr val="818386"/>
    </a:accent6>
    <a:hlink>
      <a:srgbClr val="D80017"/>
    </a:hlink>
    <a:folHlink>
      <a:srgbClr val="4B4B4B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</TotalTime>
  <Words>3083</Words>
  <Application>Microsoft Office PowerPoint</Application>
  <PresentationFormat>Näytössä katseltava diaesitys (4:3)</PresentationFormat>
  <Paragraphs>805</Paragraphs>
  <Slides>31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Oletusrakenne</vt:lpstr>
      <vt:lpstr>Kuopio_mallipohja</vt:lpstr>
      <vt:lpstr>1_Oletusrakenne</vt:lpstr>
      <vt:lpstr>Esitysmalli</vt:lpstr>
      <vt:lpstr>PowerPoint-esitys</vt:lpstr>
      <vt:lpstr>PowerPoint-esitys</vt:lpstr>
      <vt:lpstr>Asuntotuotanto</vt:lpstr>
      <vt:lpstr>Työttömyys ja työpaikat</vt:lpstr>
      <vt:lpstr>PowerPoint-esitys</vt:lpstr>
      <vt:lpstr>SUURTEN KAUPUNKIEN VELKAANTUMINEN 2013-2015</vt:lpstr>
      <vt:lpstr>Talousarvion 2017 laadinnan taustaa</vt:lpstr>
      <vt:lpstr>PowerPoint-esitys</vt:lpstr>
      <vt:lpstr>PowerPoint-esitys</vt:lpstr>
      <vt:lpstr>PowerPoint-esitys</vt:lpstr>
      <vt:lpstr>PowerPoint-esitys</vt:lpstr>
      <vt:lpstr>Talousarvioesityksen merkittävimmät investoinnit 2017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Kuopion kaupungin tunnusluvut</vt:lpstr>
      <vt:lpstr>PowerPoint-esitys</vt:lpstr>
      <vt:lpstr>PowerPoint-esitys</vt:lpstr>
      <vt:lpstr>Talousarvion toteutumisen riskit</vt:lpstr>
      <vt:lpstr>PowerPoint-esitys</vt:lpstr>
      <vt:lpstr>2017 talousarvio</vt:lpstr>
      <vt:lpstr>Kasvun ja oppimisen palvelualue</vt:lpstr>
      <vt:lpstr>Haasteet / varhaiskasvatuspalvelut</vt:lpstr>
      <vt:lpstr>Haasteet / perusopetus- ja lukiopalvelut</vt:lpstr>
      <vt:lpstr>Yhteenveto</vt:lpstr>
      <vt:lpstr>PowerPoint-esitys</vt:lpstr>
      <vt:lpstr>PowerPoint-esitys</vt:lpstr>
      <vt:lpstr>PowerPoint-esitys</vt:lpstr>
    </vt:vector>
  </TitlesOfParts>
  <Company>Kuopion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Tukiainen Tarja-Leena</dc:creator>
  <cp:lastModifiedBy>Leinonen Karoliina</cp:lastModifiedBy>
  <cp:revision>213</cp:revision>
  <cp:lastPrinted>2016-10-10T11:52:37Z</cp:lastPrinted>
  <dcterms:created xsi:type="dcterms:W3CDTF">2016-10-03T09:20:14Z</dcterms:created>
  <dcterms:modified xsi:type="dcterms:W3CDTF">2016-10-13T06:07:42Z</dcterms:modified>
</cp:coreProperties>
</file>