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jLOtBLXN5Tj/2gZQUrdG9zsptj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63DE86-5F9B-4C68-82FD-A492D48DAD9B}" v="4" dt="2022-02-07T11:32:48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itaniemi Siiri" userId="b613e59b-4dc0-4e7d-a5d7-ab492795c13c" providerId="ADAL" clId="{DD63DE86-5F9B-4C68-82FD-A492D48DAD9B}"/>
    <pc:docChg chg="custSel modSld">
      <pc:chgData name="Seitaniemi Siiri" userId="b613e59b-4dc0-4e7d-a5d7-ab492795c13c" providerId="ADAL" clId="{DD63DE86-5F9B-4C68-82FD-A492D48DAD9B}" dt="2022-02-07T11:37:04.387" v="35" actId="14100"/>
      <pc:docMkLst>
        <pc:docMk/>
      </pc:docMkLst>
      <pc:sldChg chg="modSp modAnim">
        <pc:chgData name="Seitaniemi Siiri" userId="b613e59b-4dc0-4e7d-a5d7-ab492795c13c" providerId="ADAL" clId="{DD63DE86-5F9B-4C68-82FD-A492D48DAD9B}" dt="2022-02-07T11:29:40.786" v="2" actId="20577"/>
        <pc:sldMkLst>
          <pc:docMk/>
          <pc:sldMk cId="0" sldId="262"/>
        </pc:sldMkLst>
        <pc:spChg chg="mod">
          <ac:chgData name="Seitaniemi Siiri" userId="b613e59b-4dc0-4e7d-a5d7-ab492795c13c" providerId="ADAL" clId="{DD63DE86-5F9B-4C68-82FD-A492D48DAD9B}" dt="2022-02-07T11:29:40.786" v="2" actId="20577"/>
          <ac:spMkLst>
            <pc:docMk/>
            <pc:sldMk cId="0" sldId="262"/>
            <ac:spMk id="129" creationId="{00000000-0000-0000-0000-000000000000}"/>
          </ac:spMkLst>
        </pc:spChg>
      </pc:sldChg>
      <pc:sldChg chg="addSp modSp mod">
        <pc:chgData name="Seitaniemi Siiri" userId="b613e59b-4dc0-4e7d-a5d7-ab492795c13c" providerId="ADAL" clId="{DD63DE86-5F9B-4C68-82FD-A492D48DAD9B}" dt="2022-02-07T11:37:04.387" v="35" actId="14100"/>
        <pc:sldMkLst>
          <pc:docMk/>
          <pc:sldMk cId="0" sldId="264"/>
        </pc:sldMkLst>
        <pc:spChg chg="mod">
          <ac:chgData name="Seitaniemi Siiri" userId="b613e59b-4dc0-4e7d-a5d7-ab492795c13c" providerId="ADAL" clId="{DD63DE86-5F9B-4C68-82FD-A492D48DAD9B}" dt="2022-02-07T11:36:18.064" v="27" actId="20577"/>
          <ac:spMkLst>
            <pc:docMk/>
            <pc:sldMk cId="0" sldId="264"/>
            <ac:spMk id="141" creationId="{00000000-0000-0000-0000-000000000000}"/>
          </ac:spMkLst>
        </pc:spChg>
        <pc:spChg chg="mod">
          <ac:chgData name="Seitaniemi Siiri" userId="b613e59b-4dc0-4e7d-a5d7-ab492795c13c" providerId="ADAL" clId="{DD63DE86-5F9B-4C68-82FD-A492D48DAD9B}" dt="2022-02-07T11:36:57.861" v="33" actId="1076"/>
          <ac:spMkLst>
            <pc:docMk/>
            <pc:sldMk cId="0" sldId="264"/>
            <ac:spMk id="143" creationId="{00000000-0000-0000-0000-000000000000}"/>
          </ac:spMkLst>
        </pc:spChg>
        <pc:picChg chg="add mod">
          <ac:chgData name="Seitaniemi Siiri" userId="b613e59b-4dc0-4e7d-a5d7-ab492795c13c" providerId="ADAL" clId="{DD63DE86-5F9B-4C68-82FD-A492D48DAD9B}" dt="2022-02-07T11:37:04.387" v="35" actId="14100"/>
          <ac:picMkLst>
            <pc:docMk/>
            <pc:sldMk cId="0" sldId="264"/>
            <ac:picMk id="3" creationId="{F9E962D5-ADCD-4BD6-9FE0-E017B6BA5F9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4477f055c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4477f055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7b26069ba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ge7b26069b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7b26069ba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e7b26069b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7b26069ba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ge7b26069b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e7b26069ba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ge7b26069b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e7b26069ba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e7b26069b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e7b26069ba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e7b26069b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7b26069ba_0_4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e7b26069ba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4477f055c_0_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Vaillinaiset apuverbit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Kooste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b4477f055c_0_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Module 4 Grammar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b4477f055c_0_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New Insights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Can, could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94" name="Google Shape;94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33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They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can tap dance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really well.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Why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can’t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do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it next week?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osaa, voi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viittaa nykyhetkeen ja tulevaisuuteen.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She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could count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backwards when she was asked.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She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could come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with us if we needed more people there.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on imperfekti 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osasi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tai konditionaali 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voisi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7b26069ba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Korvaavat muodot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e7b26069ba_0_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1" name="Google Shape;101;ge7b26069ba_0_1"/>
          <p:cNvSpPr txBox="1">
            <a:spLocks noGrp="1"/>
          </p:cNvSpPr>
          <p:nvPr>
            <p:ph type="body" idx="1"/>
          </p:nvPr>
        </p:nvSpPr>
        <p:spPr>
          <a:xfrm>
            <a:off x="1676400" y="3152996"/>
            <a:ext cx="21031200" cy="9648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lang="fi-FI" sz="4800" b="1">
                <a:latin typeface="Calibri"/>
                <a:ea typeface="Calibri"/>
                <a:cs typeface="Calibri"/>
                <a:sym typeface="Calibri"/>
              </a:rPr>
              <a:t>ll be able to do</a:t>
            </a:r>
            <a:r>
              <a:rPr lang="fi-FI" sz="4800">
                <a:latin typeface="Calibri"/>
                <a:ea typeface="Calibri"/>
                <a:cs typeface="Calibri"/>
                <a:sym typeface="Calibri"/>
              </a:rPr>
              <a:t> it next week.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>
                <a:latin typeface="Calibri"/>
                <a:ea typeface="Calibri"/>
                <a:cs typeface="Calibri"/>
                <a:sym typeface="Calibri"/>
              </a:rPr>
              <a:t>We’</a:t>
            </a:r>
            <a:r>
              <a:rPr lang="fi-FI" sz="4800" b="1">
                <a:latin typeface="Calibri"/>
                <a:ea typeface="Calibri"/>
                <a:cs typeface="Calibri"/>
                <a:sym typeface="Calibri"/>
              </a:rPr>
              <a:t>ve been unable to reach</a:t>
            </a:r>
            <a:r>
              <a:rPr lang="fi-FI" sz="4800">
                <a:latin typeface="Calibri"/>
                <a:ea typeface="Calibri"/>
                <a:cs typeface="Calibri"/>
                <a:sym typeface="Calibri"/>
              </a:rPr>
              <a:t> him.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>
                <a:latin typeface="Calibri"/>
                <a:ea typeface="Calibri"/>
                <a:cs typeface="Calibri"/>
                <a:sym typeface="Calibri"/>
              </a:rPr>
              <a:t>You must </a:t>
            </a:r>
            <a:r>
              <a:rPr lang="fi-FI" sz="4800" b="1">
                <a:latin typeface="Calibri"/>
                <a:ea typeface="Calibri"/>
                <a:cs typeface="Calibri"/>
                <a:sym typeface="Calibri"/>
              </a:rPr>
              <a:t>know how to fix</a:t>
            </a:r>
            <a:r>
              <a:rPr lang="fi-FI" sz="4800">
                <a:latin typeface="Calibri"/>
                <a:ea typeface="Calibri"/>
                <a:cs typeface="Calibri"/>
                <a:sym typeface="Calibri"/>
              </a:rPr>
              <a:t> this.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4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Korvaavia muotoja voi käyttää kaikissa verbimuodoissa.</a:t>
            </a:r>
            <a:endParaRPr sz="4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4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Niistä yleisimmät ovat:</a:t>
            </a:r>
            <a:endParaRPr sz="4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4572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 able to</a:t>
            </a:r>
            <a:endParaRPr sz="4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4572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 unable to</a:t>
            </a:r>
            <a:endParaRPr sz="4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4572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know how to</a:t>
            </a:r>
            <a:endParaRPr sz="4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7b26069ba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May, might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e7b26069ba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8" name="Google Shape;108;ge7b26069ba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may go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in now.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May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have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a go at it?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May 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saa, on lupa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viittaa nykyhetkeen ja tulevaisuuteen.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might not be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a good idea to tell her that.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They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might agree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if you explained the situation to them.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Might 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 kohteliaampi muoto tai konditionaali 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saattaisi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7b26069ba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Korvaavat muodot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e7b26069ba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5" name="Google Shape;115;ge7b26069ba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wasn’t allowed to say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anything.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They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haven’t been allowed to go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there yet.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will 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they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be allowed to do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that?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Korvaavia muotoja voi käyttää kaikissa verbimuodoissa.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Tärkein on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 allowed to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e7b26069ba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Must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ge7b26069ba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2" name="Google Shape;122;ge7b26069ba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must do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it at once.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Why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always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say 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no to anything new?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täytyy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viittaa nykyhetkeen tai tulevaisuuteen.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You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mustn’t hide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the truth.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b="1">
                <a:latin typeface="Calibri"/>
                <a:ea typeface="Calibri"/>
                <a:cs typeface="Calibri"/>
                <a:sym typeface="Calibri"/>
              </a:rPr>
              <a:t>don’t have to do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 it.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Vrt. </a:t>
            </a: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mustn’t 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et saa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); </a:t>
            </a:r>
            <a:r>
              <a:rPr lang="fi-FI" sz="5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don’t have to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5400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tarvitse/täydy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e7b26069ba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Korvaavat muodot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e7b26069ba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9" name="Google Shape;129;ge7b26069ba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8108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punished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8108"/>
              <a:buNone/>
            </a:pPr>
            <a:r>
              <a:rPr lang="fi-FI" b="1" dirty="0" err="1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Do</a:t>
            </a:r>
            <a:r>
              <a:rPr lang="fi-FI" dirty="0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 I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have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say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words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?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8108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need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8108"/>
              <a:buNone/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compelled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8108"/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Korvaavia muotoja voi käyttää kaikissa verbimuodoissa.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Yleisimpiä ovat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need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compelled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obliged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e7b26069ba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Puhujan arvelu (menneisyys)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e7b26069ba_0_3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6" name="Google Shape;136;ge7b26069ba_0_3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806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serious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!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couldn’t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 err="1"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48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4800" dirty="0">
              <a:latin typeface="Calibri"/>
              <a:ea typeface="Calibri"/>
              <a:cs typeface="Calibri"/>
              <a:sym typeface="Calibri"/>
            </a:endParaRPr>
          </a:p>
          <a:p>
            <a:pPr marL="685800" lvl="0" indent="-6858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4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Joskus on kyse puhujan arvelusta, ei varsinaisesta osaamisesta, voimisesta tai täytymisestä.</a:t>
            </a:r>
            <a:endParaRPr sz="48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3340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sz="4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Silloin menneestä tapahtumasta käytetään muotoa </a:t>
            </a:r>
            <a:br>
              <a:rPr lang="fi-FI" sz="4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can’t</a:t>
            </a:r>
            <a:r>
              <a:rPr lang="fi-FI" sz="4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48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couldn’t</a:t>
            </a:r>
            <a:r>
              <a:rPr lang="fi-FI" sz="4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48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may</a:t>
            </a:r>
            <a:r>
              <a:rPr lang="fi-FI" sz="4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/</a:t>
            </a:r>
            <a:r>
              <a:rPr lang="fi-FI" sz="48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might</a:t>
            </a:r>
            <a:r>
              <a:rPr lang="fi-FI" sz="4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/</a:t>
            </a:r>
            <a:r>
              <a:rPr lang="fi-FI" sz="4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4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48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4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8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+ 3. muoto</a:t>
            </a:r>
            <a:endParaRPr sz="48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7b26069ba_0_4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en-US" b="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Roboto" panose="02000000000000000000" pitchFamily="2" charset="0"/>
              </a:rPr>
              <a:t> 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2" name="Google Shape;142;ge7b26069ba_0_4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3" name="Google Shape;143;ge7b26069ba_0_43"/>
          <p:cNvSpPr txBox="1">
            <a:spLocks noGrp="1"/>
          </p:cNvSpPr>
          <p:nvPr>
            <p:ph type="body" idx="1"/>
          </p:nvPr>
        </p:nvSpPr>
        <p:spPr>
          <a:xfrm>
            <a:off x="1157504" y="3273263"/>
            <a:ext cx="8229600" cy="36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Work with a partner. Look at the picture and come up with sentences with can, may and must.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9E962D5-ADCD-4BD6-9FE0-E017B6BA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9408" y="3128888"/>
            <a:ext cx="14635204" cy="87835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C274C8-3B6A-4D2D-97AB-202761901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D1819B-3B16-4E7B-9912-1D547A47D4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D554A9-6AE6-44A5-B0AE-9C51367DA4B0}">
  <ds:schemaRefs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3f577760-0cbf-4b0d-965b-16b5b53896a1"/>
    <ds:schemaRef ds:uri="8699c720-f1e3-4ea1-8df0-5d269de6d61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467</Words>
  <Application>Microsoft Office PowerPoint</Application>
  <PresentationFormat>Mukautettu</PresentationFormat>
  <Paragraphs>70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Roboto</vt:lpstr>
      <vt:lpstr>Office-teema</vt:lpstr>
      <vt:lpstr>Vaillinaiset apuverbit – Kooste</vt:lpstr>
      <vt:lpstr>Can, could </vt:lpstr>
      <vt:lpstr>Korvaavat muodot</vt:lpstr>
      <vt:lpstr>May, might</vt:lpstr>
      <vt:lpstr>Korvaavat muodot</vt:lpstr>
      <vt:lpstr>Must</vt:lpstr>
      <vt:lpstr>Korvaavat muodot</vt:lpstr>
      <vt:lpstr>Puhujan arvelu (menneisyys)</vt:lpstr>
      <vt:lpstr>Practise.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Vaillinaiset apuverbit - Kooste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2022-08-16T12:42:39Z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