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0"/>
  </p:notesMasterIdLst>
  <p:handoutMasterIdLst>
    <p:handoutMasterId r:id="rId11"/>
  </p:handoutMasterIdLst>
  <p:sldIdLst>
    <p:sldId id="274" r:id="rId2"/>
    <p:sldId id="328" r:id="rId3"/>
    <p:sldId id="332" r:id="rId4"/>
    <p:sldId id="331" r:id="rId5"/>
    <p:sldId id="330" r:id="rId6"/>
    <p:sldId id="329" r:id="rId7"/>
    <p:sldId id="333" r:id="rId8"/>
    <p:sldId id="322" r:id="rId9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pitchFamily="-1" charset="0"/>
        <a:ea typeface="ＭＳ Ｐゴシック" pitchFamily="-1" charset="-128"/>
        <a:cs typeface="ＭＳ Ｐゴシック" pitchFamily="-1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7FCF"/>
    <a:srgbClr val="204C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9A9C18AC-55CB-9D44-83B4-F1B08869D089}" type="datetime1">
              <a:rPr lang="fi-FI"/>
              <a:pPr>
                <a:defRPr/>
              </a:pPr>
              <a:t>4.2.2016</a:t>
            </a:fld>
            <a:endParaRPr lang="fi-FI" dirty="0"/>
          </a:p>
        </p:txBody>
      </p:sp>
      <p:sp>
        <p:nvSpPr>
          <p:cNvPr id="327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8918A2D-0C34-B545-92D8-FF2B2540D8D7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9452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6F953E72-5469-A241-9293-92192342F2CB}" type="datetime1">
              <a:rPr lang="en-US"/>
              <a:pPr>
                <a:defRPr/>
              </a:pPr>
              <a:t>2/4/2016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noProof="0" smtClean="0"/>
              <a:t>Click to edit Master text styles</a:t>
            </a:r>
          </a:p>
          <a:p>
            <a:pPr lvl="1"/>
            <a:r>
              <a:rPr lang="fi-FI" noProof="0" smtClean="0"/>
              <a:t>Second level</a:t>
            </a:r>
          </a:p>
          <a:p>
            <a:pPr lvl="2"/>
            <a:r>
              <a:rPr lang="fi-FI" noProof="0" smtClean="0"/>
              <a:t>Third level</a:t>
            </a:r>
          </a:p>
          <a:p>
            <a:pPr lvl="3"/>
            <a:r>
              <a:rPr lang="fi-FI" noProof="0" smtClean="0"/>
              <a:t>Fourth level</a:t>
            </a:r>
          </a:p>
          <a:p>
            <a:pPr lvl="4"/>
            <a:r>
              <a:rPr lang="fi-FI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B98D622B-0CFD-624F-8FA2-20C16E6E7E9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60227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ＭＳ Ｐゴシック" pitchFamily="-1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pitchFamily="-1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C:\Users\Elukka\Documents\eOppi\eOppi_logo_e.png"/>
          <p:cNvPicPr>
            <a:picLocks noChangeAspect="1" noChangeArrowheads="1"/>
          </p:cNvPicPr>
          <p:nvPr userDrawn="1"/>
        </p:nvPicPr>
        <p:blipFill>
          <a:blip r:embed="rId3">
            <a:lum bright="74000" contrast="-82000"/>
          </a:blip>
          <a:srcRect/>
          <a:stretch>
            <a:fillRect/>
          </a:stretch>
        </p:blipFill>
        <p:spPr bwMode="auto">
          <a:xfrm>
            <a:off x="34925" y="2879725"/>
            <a:ext cx="3241675" cy="328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kstiruutu 7"/>
          <p:cNvSpPr txBox="1"/>
          <p:nvPr userDrawn="1"/>
        </p:nvSpPr>
        <p:spPr>
          <a:xfrm>
            <a:off x="9525" y="6327775"/>
            <a:ext cx="914400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fi-FI" sz="1800" b="1" dirty="0">
                <a:solidFill>
                  <a:schemeClr val="bg1"/>
                </a:solidFill>
                <a:latin typeface="+mj-lt"/>
                <a:ea typeface="+mn-ea"/>
                <a:cs typeface="+mn-cs"/>
              </a:rPr>
              <a:t>Sähköisen oppimisen edelläkävijä | www.e-oppi.fi</a:t>
            </a:r>
          </a:p>
        </p:txBody>
      </p:sp>
      <p:pic>
        <p:nvPicPr>
          <p:cNvPr id="7" name="Picture 2" descr="C:\Users\Elukka\Documents\eOppi\eOppi_logo008.png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07188" y="168275"/>
            <a:ext cx="2328862" cy="1173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1526927"/>
            <a:ext cx="7772400" cy="1470025"/>
          </a:xfrm>
        </p:spPr>
        <p:txBody>
          <a:bodyPr/>
          <a:lstStyle>
            <a:lvl1pPr>
              <a:defRPr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419872" y="3476600"/>
            <a:ext cx="4824536" cy="175260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 smtClean="0"/>
              <a:t>Muokkaa alaotsikon perustyyliä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72643-09A3-8C45-AB01-96208A74D461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72604-AC22-554D-B88D-B9AFF61E285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BB283-B48A-1045-AB82-3D2DDA8614DC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78DA4F-C9DA-424C-9C5B-6ED354C6F4A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7791450" y="260350"/>
            <a:ext cx="11017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4000" b="1">
                <a:solidFill>
                  <a:srgbClr val="3D7FCF"/>
                </a:solidFill>
              </a:defRPr>
            </a:lvl1pPr>
          </a:lstStyle>
          <a:p>
            <a:r>
              <a:rPr lang="fi-FI" dirty="0" smtClean="0"/>
              <a:t>Muokkaa </a:t>
            </a:r>
            <a:r>
              <a:rPr lang="fi-FI" dirty="0" err="1" smtClean="0"/>
              <a:t>perustyyl</a:t>
            </a:r>
            <a:r>
              <a:rPr lang="fi-FI" dirty="0" smtClean="0"/>
              <a:t>. </a:t>
            </a:r>
            <a:r>
              <a:rPr lang="fi-FI" dirty="0" err="1" smtClean="0"/>
              <a:t>napsautt</a:t>
            </a:r>
            <a:r>
              <a:rPr lang="fi-FI" dirty="0" smtClean="0"/>
              <a:t>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000"/>
            </a:lvl1pPr>
          </a:lstStyle>
          <a:p>
            <a:pPr lvl="0"/>
            <a:r>
              <a:rPr lang="fi-FI" dirty="0" smtClean="0"/>
              <a:t>Muokkaa tekstin perustyylejä napsauttamalla</a:t>
            </a:r>
          </a:p>
          <a:p>
            <a:pPr lvl="1"/>
            <a:r>
              <a:rPr lang="fi-FI" dirty="0" smtClean="0"/>
              <a:t>toinen taso</a:t>
            </a:r>
          </a:p>
          <a:p>
            <a:pPr lvl="2"/>
            <a:r>
              <a:rPr lang="fi-FI" dirty="0" smtClean="0"/>
              <a:t>kolmas taso</a:t>
            </a:r>
          </a:p>
          <a:p>
            <a:pPr lvl="3"/>
            <a:r>
              <a:rPr lang="fi-FI" dirty="0" smtClean="0"/>
              <a:t>neljäs taso</a:t>
            </a:r>
          </a:p>
          <a:p>
            <a:pPr lvl="4"/>
            <a:r>
              <a:rPr lang="fi-FI" dirty="0" smtClean="0"/>
              <a:t>viides taso</a:t>
            </a:r>
            <a:endParaRPr lang="fi-FI" dirty="0"/>
          </a:p>
        </p:txBody>
      </p:sp>
      <p:sp>
        <p:nvSpPr>
          <p:cNvPr id="6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ECD2F7EF-6A36-E64B-B41B-A2372F17B002}" type="datetime1">
              <a:rPr lang="fi-FI"/>
              <a:pPr>
                <a:defRPr/>
              </a:pPr>
              <a:t>4.2.2016</a:t>
            </a:fld>
            <a:endParaRPr lang="fi-FI" dirty="0"/>
          </a:p>
        </p:txBody>
      </p:sp>
      <p:sp>
        <p:nvSpPr>
          <p:cNvPr id="7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i-FI"/>
              <a:t>Sähköiset oppimateriaalit: miksi?</a:t>
            </a:r>
            <a:endParaRPr lang="fi-FI" dirty="0"/>
          </a:p>
        </p:txBody>
      </p:sp>
      <p:sp>
        <p:nvSpPr>
          <p:cNvPr id="8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9B45617A-4E6B-3C49-BA81-1D8DF1E25DFD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C:\Users\Johannes\Desktop\e-oppi_esitys_tausta.png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165850"/>
            <a:ext cx="91440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2" descr="C:\Users\Johannes\e-Oppi\Videot\iPad-mainos\logo_HR_tp_2.png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016250" y="1706563"/>
            <a:ext cx="314007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tsikko 1"/>
          <p:cNvSpPr txBox="1">
            <a:spLocks/>
          </p:cNvSpPr>
          <p:nvPr userDrawn="1"/>
        </p:nvSpPr>
        <p:spPr>
          <a:xfrm>
            <a:off x="465138" y="427038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3D7FC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i-FI" dirty="0" smtClean="0"/>
              <a:t>Sähköä oppimiseen!</a:t>
            </a:r>
            <a:endParaRPr lang="fi-FI" dirty="0"/>
          </a:p>
        </p:txBody>
      </p:sp>
      <p:sp>
        <p:nvSpPr>
          <p:cNvPr id="5" name="Otsikko 1"/>
          <p:cNvSpPr txBox="1">
            <a:spLocks/>
          </p:cNvSpPr>
          <p:nvPr userDrawn="1"/>
        </p:nvSpPr>
        <p:spPr>
          <a:xfrm>
            <a:off x="468313" y="5022850"/>
            <a:ext cx="822960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>
                <a:solidFill>
                  <a:srgbClr val="3D7FC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i-FI" sz="3400" dirty="0" smtClean="0"/>
              <a:t>www.oppi.fi</a:t>
            </a:r>
            <a:endParaRPr lang="fi-FI" sz="340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971DD-6095-2849-B41B-D04BE65FCFCD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56DBE2-AC25-ED46-A9C1-7CDCAA8B082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78D84-4168-614E-B6F9-DB33A6BDD80E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8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9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ECAFB0-8390-2542-9001-78924793D75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15F2C6-5B3A-0A4C-86EE-F3CA6B6174ED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4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5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D4F99A-CB81-6B44-9378-EED8A380F0F7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CBEA-971D-8942-AACC-8749F5DA8067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3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4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D9BF2D-AE40-464F-A38F-52DF0CB2437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782E74-C601-DA40-A8DE-B29E9B6B8677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CC7D2-2524-1343-B4BA-7AACC21AE891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4D74E-3E26-4347-AB16-78A527DCDE6C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6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7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7CC4A5-0A65-044B-B6E9-91A4CF03EB8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78000">
              <a:schemeClr val="bg1"/>
            </a:gs>
            <a:gs pos="100000">
              <a:schemeClr val="tx2">
                <a:lumMod val="20000"/>
                <a:lumOff val="8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tsikon paikkamerkki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  <p:sp>
        <p:nvSpPr>
          <p:cNvPr id="1027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mtClean="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C1BAF0EB-077F-3B4F-8339-8DB31C0FB5AA}" type="datetime1">
              <a:rPr lang="fi-FI"/>
              <a:pPr>
                <a:defRPr/>
              </a:pPr>
              <a:t>4.2.2016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fi-FI"/>
              <a:t>Sähköiset oppimateriaalit: miksi?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C5CD00CE-7DE2-F046-B2D5-7D3777BB940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iming>
    <p:tnLst>
      <p:par>
        <p:cTn id="1" dur="indefinite" restart="never" nodeType="tmRoot"/>
      </p:par>
    </p:tnLst>
  </p:timing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pitchFamily="-1" charset="-128"/>
          <a:cs typeface="ＭＳ Ｐゴシック" pitchFamily="-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3200" kern="120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8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–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-1" charset="0"/>
        <a:buChar char="»"/>
        <a:defRPr sz="2000" kern="120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youtube.com/watch?v=ZPU7Y831lJ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://tube.geogebra.org/student/m44820?mobile=true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tube.geogebra.org/student/m44821?mobile=true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hape 275"/>
          <p:cNvSpPr>
            <a:spLocks noGrp="1"/>
          </p:cNvSpPr>
          <p:nvPr>
            <p:ph type="ctrTitle"/>
          </p:nvPr>
        </p:nvSpPr>
        <p:spPr>
          <a:xfrm>
            <a:off x="468313" y="1557338"/>
            <a:ext cx="8229600" cy="854075"/>
          </a:xfrm>
        </p:spPr>
        <p:txBody>
          <a:bodyPr lIns="91425" tIns="91425" rIns="91425" bIns="91425" anchor="b">
            <a:spAutoFit/>
          </a:bodyPr>
          <a:lstStyle/>
          <a:p>
            <a:pPr eaLnBrk="1" hangingPunct="1"/>
            <a:r>
              <a:rPr lang="fi-FI"/>
              <a:t>Peilit heijastavat valoa</a:t>
            </a:r>
          </a:p>
        </p:txBody>
      </p:sp>
      <p:sp>
        <p:nvSpPr>
          <p:cNvPr id="30723" name="Rectangle 4"/>
          <p:cNvSpPr>
            <a:spLocks noGrp="1"/>
          </p:cNvSpPr>
          <p:nvPr>
            <p:ph type="subTitle" idx="1"/>
          </p:nvPr>
        </p:nvSpPr>
        <p:spPr>
          <a:xfrm>
            <a:off x="3203575" y="2900363"/>
            <a:ext cx="5616575" cy="1824037"/>
          </a:xfrm>
        </p:spPr>
        <p:txBody>
          <a:bodyPr/>
          <a:lstStyle/>
          <a:p>
            <a:pPr eaLnBrk="1" hangingPunct="1"/>
            <a:r>
              <a:rPr lang="fi-FI" sz="2200" dirty="0">
                <a:solidFill>
                  <a:srgbClr val="898989"/>
                </a:solidFill>
              </a:rPr>
              <a:t>Tavoitteet ja sisällöt</a:t>
            </a:r>
          </a:p>
          <a:p>
            <a:pPr eaLnBrk="1" hangingPunct="1"/>
            <a:r>
              <a:rPr lang="fi-FI" sz="2200" dirty="0">
                <a:solidFill>
                  <a:srgbClr val="898989"/>
                </a:solidFill>
              </a:rPr>
              <a:t>- heijastuslaki ja sen toteutuminen peileissä</a:t>
            </a:r>
          </a:p>
          <a:p>
            <a:pPr eaLnBrk="1" hangingPunct="1"/>
            <a:r>
              <a:rPr lang="fi-FI" sz="2200" dirty="0">
                <a:solidFill>
                  <a:srgbClr val="898989"/>
                </a:solidFill>
              </a:rPr>
              <a:t>- peilien hyödyntäminen</a:t>
            </a:r>
          </a:p>
          <a:p>
            <a:pPr eaLnBrk="1" hangingPunct="1"/>
            <a:r>
              <a:rPr lang="fi-FI" sz="2200" dirty="0">
                <a:solidFill>
                  <a:srgbClr val="898989"/>
                </a:solidFill>
              </a:rPr>
              <a:t>- kuvan muodostuminen peileissä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66788"/>
          </a:xfrm>
        </p:spPr>
        <p:txBody>
          <a:bodyPr/>
          <a:lstStyle/>
          <a:p>
            <a:r>
              <a:rPr lang="fi-FI" dirty="0" smtClean="0"/>
              <a:t>Heijastuslaki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i-FI" sz="2800" dirty="0" smtClean="0">
              <a:latin typeface="Calibri" pitchFamily="-1" charset="0"/>
            </a:endParaRPr>
          </a:p>
          <a:p>
            <a:pPr>
              <a:buNone/>
            </a:pPr>
            <a:endParaRPr lang="fi-FI" sz="2800" dirty="0" smtClean="0">
              <a:latin typeface="Calibri" pitchFamily="-1" charset="0"/>
            </a:endParaRPr>
          </a:p>
          <a:p>
            <a:pPr>
              <a:buNone/>
            </a:pPr>
            <a:endParaRPr lang="fi-FI" sz="2800" dirty="0" smtClean="0">
              <a:latin typeface="Calibri" pitchFamily="-1" charset="0"/>
            </a:endParaRPr>
          </a:p>
          <a:p>
            <a:pPr>
              <a:buNone/>
            </a:pPr>
            <a:endParaRPr lang="fi-FI" sz="2800" dirty="0" smtClean="0">
              <a:latin typeface="Calibri" pitchFamily="-1" charset="0"/>
            </a:endParaRPr>
          </a:p>
          <a:p>
            <a:pPr>
              <a:buNone/>
            </a:pPr>
            <a:endParaRPr lang="fi-FI" sz="2800" dirty="0" smtClean="0">
              <a:latin typeface="Calibri" pitchFamily="-1" charset="0"/>
            </a:endParaRPr>
          </a:p>
          <a:p>
            <a:pPr>
              <a:buNone/>
            </a:pPr>
            <a:endParaRPr lang="fi-FI" sz="2800" dirty="0" smtClean="0">
              <a:latin typeface="Calibri" pitchFamily="-1" charset="0"/>
            </a:endParaRPr>
          </a:p>
          <a:p>
            <a:pPr>
              <a:buNone/>
            </a:pPr>
            <a:endParaRPr lang="fi-FI" sz="2800" dirty="0" smtClean="0">
              <a:latin typeface="Calibri" pitchFamily="-1" charset="0"/>
            </a:endParaRPr>
          </a:p>
          <a:p>
            <a:pPr>
              <a:buNone/>
            </a:pPr>
            <a:r>
              <a:rPr lang="fi-FI" sz="2800" dirty="0" smtClean="0">
                <a:latin typeface="Calibri" pitchFamily="-1" charset="0"/>
              </a:rPr>
              <a:t>”Tulokulma on yhtä suuri kuin heijastuskulma</a:t>
            </a:r>
            <a:r>
              <a:rPr lang="fi-FI" sz="2800" dirty="0" smtClean="0">
                <a:latin typeface="Calibri" pitchFamily="-1" charset="0"/>
              </a:rPr>
              <a:t>”</a:t>
            </a:r>
          </a:p>
          <a:p>
            <a:pPr>
              <a:buNone/>
            </a:pPr>
            <a:r>
              <a:rPr lang="fi-FI" sz="2800" dirty="0" smtClean="0">
                <a:latin typeface="Calibri" pitchFamily="-1" charset="0"/>
              </a:rPr>
              <a:t>- Sama idea kuin biljardia pelatessa.</a:t>
            </a:r>
            <a:endParaRPr lang="fi-FI" sz="2800" dirty="0" smtClean="0">
              <a:latin typeface="Calibri" pitchFamily="-1" charset="0"/>
            </a:endParaRPr>
          </a:p>
          <a:p>
            <a:endParaRPr lang="fi-FI" dirty="0" smtClean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6E9E8C-355E-3C48-A1F1-BF580496713B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4.2.2016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F1D588-A954-504B-A241-535C02A5B366}" type="slidenum">
              <a:rPr lang="fi-FI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2</a:t>
            </a:fld>
            <a:endParaRPr lang="fi-FI" smtClean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8" descr="1AmtD9B32jzQ0ouiihbpiSOAiE8pEI9VgRhEEpPhqIooPtM0eseeSfcbCw0g1UobbyBjrnXWgygJWSdNHCpWgZrwEUSrpcn68KL46a7-wI8EezRBXAN_z6ygV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584" y="764704"/>
            <a:ext cx="7272338" cy="40830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Peilit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Tasopeili:</a:t>
            </a:r>
          </a:p>
          <a:p>
            <a:pPr lvl="1"/>
            <a:r>
              <a:rPr lang="fi-FI" sz="2400" dirty="0" smtClean="0"/>
              <a:t>muodostaa valekuvan, jota ei saa näkyviin valkokankaalle</a:t>
            </a:r>
          </a:p>
          <a:p>
            <a:pPr lvl="1"/>
            <a:r>
              <a:rPr lang="fi-FI" sz="2400" dirty="0" smtClean="0"/>
              <a:t>Käytetään esim. periskoopissa ja tavallisena seinäpeilinä</a:t>
            </a:r>
          </a:p>
          <a:p>
            <a:endParaRPr lang="fi-FI" dirty="0" smtClean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6E9E8C-355E-3C48-A1F1-BF580496713B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4.2.2016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F1D588-A954-504B-A241-535C02A5B366}" type="slidenum">
              <a:rPr lang="fi-FI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3</a:t>
            </a:fld>
            <a:endParaRPr lang="fi-FI" smtClean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6" descr="5bzirM3PXUWA-Y1giKvCT07-wvlfOdGizROiwzWyskrjkLrWcMGQ4dQZ1R7_ZnCQrfoWJjtmNO4nm929ptq6M7_Abe8DUbuYo_qhgR9-q5V-5AEQ_nPa_wvruw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31975" y="3068638"/>
            <a:ext cx="5908675" cy="29908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6712"/>
          </a:xfrm>
        </p:spPr>
        <p:txBody>
          <a:bodyPr/>
          <a:lstStyle/>
          <a:p>
            <a:r>
              <a:rPr lang="fi-FI" dirty="0" smtClean="0"/>
              <a:t>Kovera peili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fi-FI" dirty="0" smtClean="0"/>
              <a:t>kokoaa valonsäteitä polttopisteeseen</a:t>
            </a:r>
          </a:p>
          <a:p>
            <a:r>
              <a:rPr lang="fi-FI" dirty="0" smtClean="0"/>
              <a:t>käytetään esim. polttopeilinä, </a:t>
            </a:r>
            <a:r>
              <a:rPr lang="fi-FI" dirty="0" smtClean="0"/>
              <a:t>meikkipeilinä, hammaslääkärin peili, lautasantenneissa, kaukoputkissa jne.</a:t>
            </a:r>
          </a:p>
          <a:p>
            <a:r>
              <a:rPr lang="fi-FI" dirty="0" smtClean="0">
                <a:hlinkClick r:id="rId2"/>
              </a:rPr>
              <a:t>Kovera ja kupera peili</a:t>
            </a:r>
            <a:endParaRPr lang="fi-FI" dirty="0" smtClean="0"/>
          </a:p>
          <a:p>
            <a:r>
              <a:rPr lang="fi-FI" dirty="0" smtClean="0"/>
              <a:t>voi muodostaa sekä todellisen että valekuvan</a:t>
            </a:r>
          </a:p>
          <a:p>
            <a:pPr lvl="1"/>
            <a:endParaRPr lang="fi-FI" dirty="0" smtClean="0"/>
          </a:p>
          <a:p>
            <a:endParaRPr lang="fi-FI" dirty="0" smtClean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6E9E8C-355E-3C48-A1F1-BF580496713B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4.2.2016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F1D588-A954-504B-A241-535C02A5B366}" type="slidenum">
              <a:rPr lang="fi-FI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</a:t>
            </a:fld>
            <a:endParaRPr lang="fi-FI" smtClean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43808" y="3535232"/>
            <a:ext cx="3887787" cy="27734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Kupera peili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fi-FI" dirty="0" smtClean="0"/>
              <a:t>hajottaa valonsäteitä</a:t>
            </a:r>
          </a:p>
          <a:p>
            <a:pPr lvl="1"/>
            <a:r>
              <a:rPr lang="fi-FI" dirty="0" smtClean="0"/>
              <a:t>Säteen jatkeet kulkevat valepolttopisteen kautta</a:t>
            </a:r>
          </a:p>
          <a:p>
            <a:r>
              <a:rPr lang="fi-FI" dirty="0" smtClean="0"/>
              <a:t>käytetään esim. valvontapeilinä, </a:t>
            </a:r>
            <a:r>
              <a:rPr lang="fi-FI" dirty="0" smtClean="0"/>
              <a:t>liikennepeilinä</a:t>
            </a:r>
            <a:endParaRPr lang="fi-FI" dirty="0" smtClean="0"/>
          </a:p>
          <a:p>
            <a:r>
              <a:rPr lang="fi-FI" dirty="0" smtClean="0"/>
              <a:t>muodostaa aina valekuvan</a:t>
            </a:r>
          </a:p>
          <a:p>
            <a:endParaRPr lang="fi-FI" dirty="0" smtClean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6E9E8C-355E-3C48-A1F1-BF580496713B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4.2.2016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F1D588-A954-504B-A241-535C02A5B366}" type="slidenum">
              <a:rPr lang="fi-FI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5</a:t>
            </a:fld>
            <a:endParaRPr lang="fi-FI" smtClean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19400" y="3886200"/>
            <a:ext cx="3070225" cy="2093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>
          <a:xfrm>
            <a:off x="395536" y="251049"/>
            <a:ext cx="8229600" cy="1143000"/>
          </a:xfrm>
        </p:spPr>
        <p:txBody>
          <a:bodyPr/>
          <a:lstStyle/>
          <a:p>
            <a:r>
              <a:rPr lang="fi-FI" dirty="0" smtClean="0"/>
              <a:t>Kuvan muodostuminen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r>
              <a:rPr lang="fi-FI" dirty="0" smtClean="0"/>
              <a:t>Kovera </a:t>
            </a:r>
            <a:r>
              <a:rPr lang="fi-FI" dirty="0" smtClean="0"/>
              <a:t>peili</a:t>
            </a:r>
          </a:p>
          <a:p>
            <a:r>
              <a:rPr lang="fi-FI" dirty="0" smtClean="0">
                <a:hlinkClick r:id="rId2"/>
              </a:rPr>
              <a:t>Kovera peili - kuvan muodostuminen</a:t>
            </a:r>
            <a:endParaRPr lang="fi-FI" dirty="0" smtClean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6E9E8C-355E-3C48-A1F1-BF580496713B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4.2.2016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F1D588-A954-504B-A241-535C02A5B366}" type="slidenum">
              <a:rPr lang="fi-FI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6</a:t>
            </a:fld>
            <a:endParaRPr lang="fi-FI" smtClean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5" descr="XwpaauUFFqYjrTvsKBQI9JRQJotjwWZh_O5DJ_kuoGWNnPwmal6ta-Sl8PRKJC4YhldjGmevsLvrE04arLgY31KOwgTE2snFKiWJVoN-HJowySsp7giSjrjTl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713" y="2287588"/>
            <a:ext cx="5972175" cy="3733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Kuvan muodostuminen</a:t>
            </a:r>
          </a:p>
        </p:txBody>
      </p:sp>
      <p:sp>
        <p:nvSpPr>
          <p:cNvPr id="16387" name="Sisällön paikkamerkki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fi-FI" dirty="0" smtClean="0"/>
              <a:t>Kupera </a:t>
            </a:r>
            <a:r>
              <a:rPr lang="fi-FI" dirty="0" smtClean="0"/>
              <a:t>peili</a:t>
            </a:r>
          </a:p>
          <a:p>
            <a:r>
              <a:rPr lang="fi-FI" smtClean="0">
                <a:hlinkClick r:id="rId2"/>
              </a:rPr>
              <a:t>Kupera peili - kuvan muodostuminen</a:t>
            </a:r>
            <a:endParaRPr lang="fi-FI" dirty="0" smtClean="0"/>
          </a:p>
        </p:txBody>
      </p:sp>
      <p:sp>
        <p:nvSpPr>
          <p:cNvPr id="16388" name="Päivämäärän paikkamerkki 3"/>
          <p:cNvSpPr>
            <a:spLocks noGrp="1"/>
          </p:cNvSpPr>
          <p:nvPr>
            <p:ph type="dt" sz="half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6E9E8C-355E-3C48-A1F1-BF580496713B}" type="datetime1">
              <a:rPr lang="fi-FI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4.2.2016</a:t>
            </a:fld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89" name="Alatunnisteen paikkamerkki 4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endParaRPr lang="fi-FI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16390" name="Dian numeron paikkamerkki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AF1D588-A954-504B-A241-535C02A5B366}" type="slidenum">
              <a:rPr lang="fi-FI" smtClean="0"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/>
              <a:t>7</a:t>
            </a:fld>
            <a:endParaRPr lang="fi-FI" smtClean="0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pic>
        <p:nvPicPr>
          <p:cNvPr id="7" name="Picture 5" descr="NjKxFLOEyfHCSF3GLNkbaBFaCiuU2ZPhz59fEKfhL9RWxgDtmpdr7PknqZoj7YDuaA7wfODFO9E87xXKZmjKeosRojTa0cc8fMiztvTo7_5aEa3p7Y5nPqlflQ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3713" y="2259013"/>
            <a:ext cx="5972175" cy="37623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ian numeron paikkamerkki 5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pPr>
              <a:defRPr/>
            </a:pPr>
            <a:fld id="{1C63C590-9A54-8F40-AC30-39F1BE79609A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10443</TotalTime>
  <Words>132</Words>
  <Application>Microsoft Office PowerPoint</Application>
  <PresentationFormat>Näytössä katseltava diaesitys (4:3)</PresentationFormat>
  <Paragraphs>48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ＭＳ Ｐゴシック</vt:lpstr>
      <vt:lpstr>Arial</vt:lpstr>
      <vt:lpstr>Calibri</vt:lpstr>
      <vt:lpstr>Mukautettu suunnittelumalli</vt:lpstr>
      <vt:lpstr>Peilit heijastavat valoa</vt:lpstr>
      <vt:lpstr>Heijastuslaki</vt:lpstr>
      <vt:lpstr>Peilit</vt:lpstr>
      <vt:lpstr>Kovera peili</vt:lpstr>
      <vt:lpstr>Kupera peili</vt:lpstr>
      <vt:lpstr>Kuvan muodostuminen</vt:lpstr>
      <vt:lpstr>Kuvan muodostuminen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Elukka</dc:creator>
  <cp:lastModifiedBy>Kimmo Lehtinen</cp:lastModifiedBy>
  <cp:revision>82</cp:revision>
  <dcterms:created xsi:type="dcterms:W3CDTF">2013-07-31T07:03:52Z</dcterms:created>
  <dcterms:modified xsi:type="dcterms:W3CDTF">2016-02-04T10:18:46Z</dcterms:modified>
</cp:coreProperties>
</file>