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63" r:id="rId3"/>
    <p:sldId id="264" r:id="rId4"/>
    <p:sldId id="259" r:id="rId5"/>
    <p:sldId id="25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165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98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08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45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073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68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49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3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7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012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61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B5F7286-0655-490E-A4F9-14FB926E32A7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B1F01E-4D6F-45CB-A5B3-66509B5156EA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13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iMT8AUYJgw" TargetMode="External"/><Relationship Id="rId2" Type="http://schemas.openxmlformats.org/officeDocument/2006/relationships/hyperlink" Target="https://www.youtube.com/watch?v=En8OgFemvM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tm.fi/potilasturvallisuus" TargetMode="External"/><Relationship Id="rId2" Type="http://schemas.openxmlformats.org/officeDocument/2006/relationships/hyperlink" Target="http://awanic.com/haipr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hl.fi/fi/web/laatu-ja-potilasturvallisuus/potilasturvallisu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TURVALLISUUS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680939" y="5128949"/>
            <a:ext cx="3200400" cy="1463040"/>
          </a:xfrm>
        </p:spPr>
        <p:txBody>
          <a:bodyPr/>
          <a:lstStyle/>
          <a:p>
            <a:r>
              <a:rPr lang="fi-FI" dirty="0" smtClean="0"/>
              <a:t>Ihmisen hyvinvointi</a:t>
            </a:r>
          </a:p>
          <a:p>
            <a:r>
              <a:rPr lang="fi-FI" dirty="0" smtClean="0"/>
              <a:t>Kaisa-Leea Kurko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1914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Asiakkaan turvallisuuden edistäminen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Työnantajan velvollisuus tunnistaa ja arvioida työhön liittyvät vaaratekijät </a:t>
            </a:r>
            <a:r>
              <a:rPr lang="fi-FI" sz="2400" dirty="0" smtClean="0">
                <a:sym typeface="Wingdings" panose="05000000000000000000" pitchFamily="2" charset="2"/>
              </a:rPr>
              <a:t> myös työntekijöiden tulee tunnistaa ja havainnoida uhkia tai tilanteita</a:t>
            </a:r>
          </a:p>
          <a:p>
            <a:pPr marL="0" indent="0">
              <a:buNone/>
            </a:pPr>
            <a:endParaRPr lang="fi-FI" sz="2400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>
                <a:sym typeface="Wingdings" panose="05000000000000000000" pitchFamily="2" charset="2"/>
              </a:rPr>
              <a:t> </a:t>
            </a:r>
            <a:r>
              <a:rPr lang="fi-FI" sz="2400" dirty="0" smtClean="0">
                <a:sym typeface="Wingdings" panose="05000000000000000000" pitchFamily="2" charset="2"/>
              </a:rPr>
              <a:t>Ennakointi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 smtClean="0">
                <a:sym typeface="Wingdings" panose="05000000000000000000" pitchFamily="2" charset="2"/>
              </a:rPr>
              <a:t> Riskitilanteiden </a:t>
            </a:r>
            <a:r>
              <a:rPr lang="fi-FI" sz="2400" dirty="0" smtClean="0">
                <a:sym typeface="Wingdings" panose="05000000000000000000" pitchFamily="2" charset="2"/>
              </a:rPr>
              <a:t>harjoittelu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 smtClean="0">
                <a:sym typeface="Wingdings" panose="05000000000000000000" pitchFamily="2" charset="2"/>
              </a:rPr>
              <a:t> Lasten tapaturmat (s. </a:t>
            </a:r>
            <a:r>
              <a:rPr lang="fi-FI" sz="2400" smtClean="0">
                <a:sym typeface="Wingdings" panose="05000000000000000000" pitchFamily="2" charset="2"/>
              </a:rPr>
              <a:t>174-175)</a:t>
            </a:r>
            <a:endParaRPr lang="fi-FI" sz="2400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 smtClean="0">
                <a:sym typeface="Wingdings" panose="05000000000000000000" pitchFamily="2" charset="2"/>
              </a:rPr>
              <a:t> Turvallisuussuunnitelma (s. 216-217) ja pelastussuunnitelma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0131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326" y="478301"/>
            <a:ext cx="5486400" cy="5432768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060" y="478301"/>
            <a:ext cx="2192214" cy="3312942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19" y="3411416"/>
            <a:ext cx="2314575" cy="323850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387" y="4276579"/>
            <a:ext cx="2575560" cy="2173458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66" y="211016"/>
            <a:ext cx="2863947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57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4128" y="357775"/>
            <a:ext cx="9720072" cy="1499616"/>
          </a:xfrm>
        </p:spPr>
        <p:txBody>
          <a:bodyPr>
            <a:normAutofit/>
          </a:bodyPr>
          <a:lstStyle/>
          <a:p>
            <a:r>
              <a:rPr lang="fi-FI" dirty="0" smtClean="0"/>
              <a:t>Sisäinen turvallisuus ja</a:t>
            </a:r>
            <a:br>
              <a:rPr lang="fi-FI" dirty="0" smtClean="0"/>
            </a:br>
            <a:r>
              <a:rPr lang="fi-FI" dirty="0" smtClean="0"/>
              <a:t>ulkoinen turvallisuus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2253803"/>
            <a:ext cx="9720071" cy="4443211"/>
          </a:xfrm>
        </p:spPr>
        <p:txBody>
          <a:bodyPr/>
          <a:lstStyle/>
          <a:p>
            <a:r>
              <a:rPr lang="fi-FI" dirty="0" smtClean="0"/>
              <a:t>SISÄINEN TURVALLISUUS: asiakkaan kokema </a:t>
            </a:r>
            <a:r>
              <a:rPr lang="fi-FI" b="1" dirty="0" smtClean="0"/>
              <a:t>turvallisuuden tunne </a:t>
            </a:r>
            <a:r>
              <a:rPr lang="fi-FI" dirty="0" smtClean="0"/>
              <a:t>(hoitajan ammattitaito, itsemääräämisoikeus, asiakkaan huomioiminen)</a:t>
            </a:r>
          </a:p>
          <a:p>
            <a:r>
              <a:rPr lang="fi-FI" dirty="0" smtClean="0"/>
              <a:t>ULKOINEN TURVALLISUUS: Hoitoympäristö, työn suunnitelmallisuus, työmenetelmien turvallisuus ja turvalliset toimivat laitteet. Myös rajoittaminen…</a:t>
            </a:r>
          </a:p>
          <a:p>
            <a:r>
              <a:rPr lang="fi-FI" dirty="0" smtClean="0"/>
              <a:t>Osa-alueita mm. turvalaitteet, kaatumisen ehkäiseminen, </a:t>
            </a:r>
            <a:r>
              <a:rPr lang="fi-FI" dirty="0" smtClean="0">
                <a:hlinkClick r:id="rId2"/>
              </a:rPr>
              <a:t>paloturvallisuus</a:t>
            </a:r>
            <a:r>
              <a:rPr lang="fi-FI" dirty="0" smtClean="0"/>
              <a:t>, laiteturvallisuus </a:t>
            </a:r>
          </a:p>
          <a:p>
            <a:endParaRPr lang="fi-FI" dirty="0"/>
          </a:p>
          <a:p>
            <a:r>
              <a:rPr lang="fi-FI" dirty="0" smtClean="0"/>
              <a:t>VERTAA kirjassa s. 26 </a:t>
            </a:r>
          </a:p>
          <a:p>
            <a:r>
              <a:rPr lang="fi-FI" dirty="0" smtClean="0">
                <a:hlinkClick r:id="rId3"/>
              </a:rPr>
              <a:t>https://www.youtube.com/watch?v=BiMT8AUYJgw</a:t>
            </a:r>
            <a:endParaRPr lang="fi-FI" dirty="0"/>
          </a:p>
        </p:txBody>
      </p:sp>
      <p:sp>
        <p:nvSpPr>
          <p:cNvPr id="4" name="Ellipsi 3"/>
          <p:cNvSpPr/>
          <p:nvPr/>
        </p:nvSpPr>
        <p:spPr>
          <a:xfrm>
            <a:off x="5027718" y="4309016"/>
            <a:ext cx="171289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FYYSINEN</a:t>
            </a:r>
            <a:endParaRPr lang="fi-FI" dirty="0"/>
          </a:p>
        </p:txBody>
      </p:sp>
      <p:sp>
        <p:nvSpPr>
          <p:cNvPr id="5" name="Ellipsi 4"/>
          <p:cNvSpPr/>
          <p:nvPr/>
        </p:nvSpPr>
        <p:spPr>
          <a:xfrm>
            <a:off x="7615479" y="5507817"/>
            <a:ext cx="215077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SOSIAALINEN</a:t>
            </a:r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7091659" y="4438188"/>
            <a:ext cx="2208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PSYYKKINEN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215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Potilas-</a:t>
            </a:r>
            <a:br>
              <a:rPr lang="fi-FI" dirty="0" smtClean="0"/>
            </a:br>
            <a:r>
              <a:rPr lang="fi-FI" dirty="0" smtClean="0"/>
              <a:t>turvallisuus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Potilasturvallisuus merkittävä osa hoidon laatua</a:t>
            </a:r>
          </a:p>
          <a:p>
            <a:r>
              <a:rPr lang="fi-FI" dirty="0" smtClean="0"/>
              <a:t>Haittatapahtumien ja vaaratilanteiden läpikäyminen ja niistä oppiminen </a:t>
            </a:r>
            <a:r>
              <a:rPr lang="fi-FI" dirty="0" smtClean="0">
                <a:hlinkClick r:id="rId2"/>
              </a:rPr>
              <a:t>(</a:t>
            </a:r>
            <a:r>
              <a:rPr lang="fi-FI" dirty="0" err="1" smtClean="0">
                <a:hlinkClick r:id="rId2"/>
              </a:rPr>
              <a:t>HaiPro</a:t>
            </a:r>
            <a:r>
              <a:rPr lang="fi-FI" dirty="0" smtClean="0">
                <a:hlinkClick r:id="rId2"/>
              </a:rPr>
              <a:t>)</a:t>
            </a:r>
            <a:endParaRPr lang="fi-FI" dirty="0" smtClean="0"/>
          </a:p>
          <a:p>
            <a:r>
              <a:rPr lang="fi-FI" dirty="0" err="1"/>
              <a:t>Sosiaali</a:t>
            </a:r>
            <a:r>
              <a:rPr lang="fi-FI" dirty="0"/>
              <a:t>- ja terveysministeriö (STM) ohjaa laatu- ja </a:t>
            </a:r>
            <a:r>
              <a:rPr lang="fi-FI" dirty="0">
                <a:hlinkClick r:id="rId3"/>
              </a:rPr>
              <a:t>potilasturvallisuustyötä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smtClean="0"/>
              <a:t>Terveyden </a:t>
            </a:r>
            <a:r>
              <a:rPr lang="fi-FI" dirty="0"/>
              <a:t>ja hyvinvoinnin laitos (</a:t>
            </a:r>
            <a:r>
              <a:rPr lang="fi-FI" dirty="0">
                <a:hlinkClick r:id="rId4"/>
              </a:rPr>
              <a:t>THL</a:t>
            </a:r>
            <a:r>
              <a:rPr lang="fi-FI" dirty="0"/>
              <a:t>) tukee </a:t>
            </a:r>
            <a:r>
              <a:rPr lang="fi-FI" dirty="0" err="1"/>
              <a:t>sosiaali</a:t>
            </a:r>
            <a:r>
              <a:rPr lang="fi-FI" dirty="0"/>
              <a:t>- ja terveydenhuollon toimintayksiköiden laadun ja potilasturvallisuuden kehittämistä. </a:t>
            </a:r>
            <a:endParaRPr lang="fi-FI" dirty="0" smtClean="0"/>
          </a:p>
          <a:p>
            <a:r>
              <a:rPr lang="fi-FI" dirty="0" smtClean="0"/>
              <a:t>Muita </a:t>
            </a:r>
            <a:r>
              <a:rPr lang="fi-FI" dirty="0"/>
              <a:t>kansallisen tason toimijoita ovat lupa- ja valvontaviranomaiset.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4870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</TotalTime>
  <Words>165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Tw Cen MT</vt:lpstr>
      <vt:lpstr>Tw Cen MT Condensed</vt:lpstr>
      <vt:lpstr>Wingdings</vt:lpstr>
      <vt:lpstr>Wingdings 3</vt:lpstr>
      <vt:lpstr>Integraali</vt:lpstr>
      <vt:lpstr>TURVALLISUUS</vt:lpstr>
      <vt:lpstr>Asiakkaan turvallisuuden edistäminen</vt:lpstr>
      <vt:lpstr>PowerPoint-esitys</vt:lpstr>
      <vt:lpstr>Sisäinen turvallisuus ja ulkoinen turvallisuus</vt:lpstr>
      <vt:lpstr>Potilas- turvallisuus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TURVALLISUUS</dc:title>
  <dc:creator>Kaisa Kurko</dc:creator>
  <cp:lastModifiedBy>Kurko Kaisa-Leea</cp:lastModifiedBy>
  <cp:revision>4</cp:revision>
  <dcterms:created xsi:type="dcterms:W3CDTF">2018-09-24T18:29:12Z</dcterms:created>
  <dcterms:modified xsi:type="dcterms:W3CDTF">2020-04-16T18:23:34Z</dcterms:modified>
</cp:coreProperties>
</file>