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60" r:id="rId3"/>
    <p:sldId id="261" r:id="rId4"/>
    <p:sldId id="262" r:id="rId5"/>
    <p:sldId id="263" r:id="rId6"/>
    <p:sldId id="266" r:id="rId7"/>
    <p:sldId id="272" r:id="rId8"/>
    <p:sldId id="273" r:id="rId9"/>
    <p:sldId id="27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15BFF-84F3-4E8E-86F4-F8182C7A69E4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79E4D-28E5-495A-BAD8-E6053A26FC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755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95856C-8731-4DA3-B516-CA2A3EDBBEE6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94033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CA77F9-4F27-4283-A6B0-C863F40C793F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545230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8215066-4361-40CE-A167-1D8B61B76F14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946338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fi-FI" altLang="fi-FI" smtClean="0"/>
              <a:t>DM sairautena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/>
              <a:t>Hoidon tavoitteet ja keinot saavuttamiseen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/>
              <a:t>Elämäntavat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/>
              <a:t>Omaseuranta ja sen hyödyntäminen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/>
              <a:t>Insuliinihoito ja omasäätö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/>
              <a:t>Liikunta, ravinto ja hiilihydraatit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/>
              <a:t>Hypo-ja hyperglykemia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/>
              <a:t>Jalkojen hoito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/>
              <a:t>Sosiaaliturva</a:t>
            </a:r>
          </a:p>
          <a:p>
            <a:endParaRPr lang="fi-FI" altLang="fi-FI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0EE2F-345F-42AF-8DA5-0815BEF3525C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37032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b="1" dirty="0" smtClean="0"/>
              <a:t>Perusinsuliinin</a:t>
            </a:r>
            <a:r>
              <a:rPr lang="fi-FI" dirty="0" smtClean="0"/>
              <a:t> tarve vaihtelee sukupuolen ja iän myötä lapsuudessa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dirty="0" smtClean="0"/>
              <a:t>Terve aikuinen tuottaa noin ½ KY (IU) ins. / </a:t>
            </a:r>
            <a:r>
              <a:rPr lang="fi-FI" dirty="0" err="1" smtClean="0"/>
              <a:t>painokg</a:t>
            </a:r>
            <a:r>
              <a:rPr lang="fi-FI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dirty="0" smtClean="0"/>
              <a:t>Kasvuiässä lasten insuliinintarve on 0,7-1 KY ins. / </a:t>
            </a:r>
            <a:r>
              <a:rPr lang="fi-FI" dirty="0" err="1" smtClean="0"/>
              <a:t>painokg</a:t>
            </a:r>
            <a:r>
              <a:rPr lang="fi-FI" dirty="0" smtClean="0"/>
              <a:t>./ päivä</a:t>
            </a:r>
          </a:p>
          <a:p>
            <a:pPr eaLnBrk="1" hangingPunct="1">
              <a:defRPr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D1517-F41F-4932-BC0B-7FEEB507C51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4619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/>
          <p:nvPr/>
        </p:nvSpPr>
        <p:spPr>
          <a:xfrm>
            <a:off x="0" y="2438400"/>
            <a:ext cx="12192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30"/>
          <p:cNvSpPr/>
          <p:nvPr/>
        </p:nvSpPr>
        <p:spPr>
          <a:xfrm>
            <a:off x="0" y="914400"/>
            <a:ext cx="12192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2476108"/>
            <a:ext cx="110744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11074400" cy="1295400"/>
          </a:xfrm>
        </p:spPr>
        <p:txBody>
          <a:bodyPr anchor="ctr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E7D83CB-19C9-4681-A964-3A64B8F02A7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8018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30107-2BC5-4890-A8F6-792548E8F7A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700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18117-5D51-4E17-807E-F6B81C4661B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324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0" y="1301926"/>
            <a:ext cx="12192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926"/>
            <a:ext cx="109728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24000"/>
            <a:ext cx="10972800" cy="4572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3ECA422-DC95-42F5-AF97-99B3D6150D9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453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5"/>
          <p:cNvSpPr/>
          <p:nvPr/>
        </p:nvSpPr>
        <p:spPr>
          <a:xfrm>
            <a:off x="0" y="4958864"/>
            <a:ext cx="12192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26"/>
          <p:cNvSpPr/>
          <p:nvPr/>
        </p:nvSpPr>
        <p:spPr>
          <a:xfrm>
            <a:off x="0" y="3429000"/>
            <a:ext cx="12192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5664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4958864"/>
            <a:ext cx="105664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FAD68-3E7B-401D-9DE1-B53C664E294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70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/>
          <p:nvPr/>
        </p:nvSpPr>
        <p:spPr>
          <a:xfrm>
            <a:off x="0" y="1301926"/>
            <a:ext cx="12192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609600" y="1524000"/>
            <a:ext cx="5413248" cy="4572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6197600" y="1524000"/>
            <a:ext cx="5413248" cy="4572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4BA94-8B6C-4E70-BC0A-65209173B2A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4900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1600"/>
            <a:ext cx="5386917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609600" y="2220558"/>
            <a:ext cx="5384800" cy="391363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6199717" y="2220558"/>
            <a:ext cx="5384800" cy="391363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6197600" y="1371600"/>
            <a:ext cx="5386917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E9D1-A992-4260-A313-882FEDDAE43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053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/>
          <p:nvPr/>
        </p:nvSpPr>
        <p:spPr>
          <a:xfrm>
            <a:off x="0" y="1301926"/>
            <a:ext cx="12192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0C209-1ED4-4579-BE74-CCCA4EC069C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324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7480F-0B6B-4F84-BF0D-EACCF609398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5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34544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Oval 16"/>
          <p:cNvSpPr/>
          <p:nvPr/>
        </p:nvSpPr>
        <p:spPr>
          <a:xfrm>
            <a:off x="2085189" y="4337173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17"/>
          <p:cNvSpPr/>
          <p:nvPr/>
        </p:nvSpPr>
        <p:spPr>
          <a:xfrm>
            <a:off x="0" y="381001"/>
            <a:ext cx="28448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Rectangle 18"/>
          <p:cNvSpPr/>
          <p:nvPr/>
        </p:nvSpPr>
        <p:spPr>
          <a:xfrm>
            <a:off x="1930401" y="0"/>
            <a:ext cx="1567071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9" name="Oval 19"/>
          <p:cNvSpPr/>
          <p:nvPr/>
        </p:nvSpPr>
        <p:spPr>
          <a:xfrm>
            <a:off x="79205" y="1"/>
            <a:ext cx="3070396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 2"/>
              <a:buChar char=""/>
              <a:defRPr/>
            </a:pPr>
            <a:endParaRPr lang="en-US" sz="1800" dirty="0"/>
          </a:p>
        </p:txBody>
      </p:sp>
      <p:sp>
        <p:nvSpPr>
          <p:cNvPr id="10" name="Oval 20"/>
          <p:cNvSpPr/>
          <p:nvPr/>
        </p:nvSpPr>
        <p:spPr>
          <a:xfrm>
            <a:off x="0" y="3276600"/>
            <a:ext cx="1188101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Oval 21"/>
          <p:cNvSpPr/>
          <p:nvPr/>
        </p:nvSpPr>
        <p:spPr>
          <a:xfrm>
            <a:off x="1057463" y="1721630"/>
            <a:ext cx="1870093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Oval 22"/>
          <p:cNvSpPr/>
          <p:nvPr/>
        </p:nvSpPr>
        <p:spPr>
          <a:xfrm>
            <a:off x="812800" y="4038600"/>
            <a:ext cx="207264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 2"/>
              <a:buChar char=""/>
              <a:defRPr/>
            </a:pPr>
            <a:endParaRPr lang="en-US" sz="1800" dirty="0"/>
          </a:p>
        </p:txBody>
      </p:sp>
      <p:sp>
        <p:nvSpPr>
          <p:cNvPr id="13" name="Oval 25"/>
          <p:cNvSpPr/>
          <p:nvPr/>
        </p:nvSpPr>
        <p:spPr>
          <a:xfrm>
            <a:off x="203200" y="2362200"/>
            <a:ext cx="6096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4" name="Oval 23"/>
          <p:cNvSpPr/>
          <p:nvPr/>
        </p:nvSpPr>
        <p:spPr>
          <a:xfrm>
            <a:off x="2336800" y="381000"/>
            <a:ext cx="6096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5" name="Oval 24"/>
          <p:cNvSpPr/>
          <p:nvPr/>
        </p:nvSpPr>
        <p:spPr>
          <a:xfrm>
            <a:off x="772160" y="2514600"/>
            <a:ext cx="268224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6" name="Rectangle 29"/>
          <p:cNvSpPr/>
          <p:nvPr/>
        </p:nvSpPr>
        <p:spPr>
          <a:xfrm>
            <a:off x="0" y="5715000"/>
            <a:ext cx="21336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7" name="Oval 26"/>
          <p:cNvSpPr/>
          <p:nvPr/>
        </p:nvSpPr>
        <p:spPr>
          <a:xfrm>
            <a:off x="1764524" y="5875179"/>
            <a:ext cx="97536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8" name="Oval 27"/>
          <p:cNvSpPr/>
          <p:nvPr/>
        </p:nvSpPr>
        <p:spPr>
          <a:xfrm>
            <a:off x="41293" y="5212570"/>
            <a:ext cx="2193907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657600" y="228600"/>
            <a:ext cx="8331200" cy="58674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02336" y="1600200"/>
            <a:ext cx="2743200" cy="3733800"/>
          </a:xfrm>
        </p:spPr>
        <p:txBody>
          <a:bodyPr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402336" y="384048"/>
            <a:ext cx="2743200" cy="1143000"/>
          </a:xfrm>
        </p:spPr>
        <p:txBody>
          <a:bodyPr lIns="91440" tIns="9144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357939"/>
            <a:ext cx="4572000" cy="382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7433" y="6318250"/>
            <a:ext cx="1585384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5C4A0B2-B94F-46CA-B649-47F78F85524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24560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4"/>
          <p:cNvSpPr/>
          <p:nvPr/>
        </p:nvSpPr>
        <p:spPr>
          <a:xfrm>
            <a:off x="0" y="0"/>
            <a:ext cx="34544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Oval 25"/>
          <p:cNvSpPr/>
          <p:nvPr/>
        </p:nvSpPr>
        <p:spPr>
          <a:xfrm>
            <a:off x="2085189" y="4337173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26"/>
          <p:cNvSpPr/>
          <p:nvPr/>
        </p:nvSpPr>
        <p:spPr>
          <a:xfrm>
            <a:off x="0" y="381001"/>
            <a:ext cx="28448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Rectangle 27"/>
          <p:cNvSpPr/>
          <p:nvPr/>
        </p:nvSpPr>
        <p:spPr>
          <a:xfrm>
            <a:off x="1930401" y="0"/>
            <a:ext cx="1567071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9" name="Oval 28"/>
          <p:cNvSpPr/>
          <p:nvPr/>
        </p:nvSpPr>
        <p:spPr>
          <a:xfrm>
            <a:off x="79205" y="1"/>
            <a:ext cx="3070396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 2"/>
              <a:buChar char=""/>
              <a:defRPr/>
            </a:pPr>
            <a:endParaRPr lang="en-US" sz="1800" dirty="0"/>
          </a:p>
        </p:txBody>
      </p:sp>
      <p:sp>
        <p:nvSpPr>
          <p:cNvPr id="10" name="Oval 29"/>
          <p:cNvSpPr/>
          <p:nvPr/>
        </p:nvSpPr>
        <p:spPr>
          <a:xfrm>
            <a:off x="0" y="3276600"/>
            <a:ext cx="1188101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Oval 30"/>
          <p:cNvSpPr/>
          <p:nvPr/>
        </p:nvSpPr>
        <p:spPr>
          <a:xfrm>
            <a:off x="1057463" y="1721630"/>
            <a:ext cx="1870093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Oval 31"/>
          <p:cNvSpPr/>
          <p:nvPr/>
        </p:nvSpPr>
        <p:spPr>
          <a:xfrm>
            <a:off x="812800" y="4038600"/>
            <a:ext cx="207264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 2"/>
              <a:buChar char=""/>
              <a:defRPr/>
            </a:pPr>
            <a:endParaRPr lang="en-US" sz="1800" dirty="0"/>
          </a:p>
        </p:txBody>
      </p:sp>
      <p:sp>
        <p:nvSpPr>
          <p:cNvPr id="13" name="Oval 33"/>
          <p:cNvSpPr/>
          <p:nvPr/>
        </p:nvSpPr>
        <p:spPr>
          <a:xfrm>
            <a:off x="2336800" y="381000"/>
            <a:ext cx="6096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4" name="Oval 34"/>
          <p:cNvSpPr/>
          <p:nvPr/>
        </p:nvSpPr>
        <p:spPr>
          <a:xfrm>
            <a:off x="772160" y="2514600"/>
            <a:ext cx="268224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5" name="Rectangle 35"/>
          <p:cNvSpPr/>
          <p:nvPr/>
        </p:nvSpPr>
        <p:spPr>
          <a:xfrm>
            <a:off x="0" y="5715000"/>
            <a:ext cx="21336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6" name="Oval 36"/>
          <p:cNvSpPr/>
          <p:nvPr/>
        </p:nvSpPr>
        <p:spPr>
          <a:xfrm>
            <a:off x="1764524" y="5875179"/>
            <a:ext cx="97536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7" name="Oval 37"/>
          <p:cNvSpPr/>
          <p:nvPr/>
        </p:nvSpPr>
        <p:spPr>
          <a:xfrm>
            <a:off x="41293" y="5212570"/>
            <a:ext cx="2193907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8" name="Oval 20"/>
          <p:cNvSpPr/>
          <p:nvPr/>
        </p:nvSpPr>
        <p:spPr>
          <a:xfrm>
            <a:off x="203200" y="2362200"/>
            <a:ext cx="6096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381000"/>
            <a:ext cx="2743200" cy="1143000"/>
          </a:xfrm>
        </p:spPr>
        <p:txBody>
          <a:bodyPr lIns="91440" tIns="9144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54400" y="0"/>
            <a:ext cx="8737600" cy="5943600"/>
          </a:xfrm>
          <a:solidFill>
            <a:schemeClr val="bg2"/>
          </a:solidFill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1600200"/>
            <a:ext cx="2743200" cy="4267200"/>
          </a:xfrm>
        </p:spPr>
        <p:txBody>
          <a:bodyPr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7433" y="6318250"/>
            <a:ext cx="1585384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E99611A-BB40-4802-A6AE-7F00D777E4E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56205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9200" y="2292526"/>
            <a:ext cx="36576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1" name="Oval 10"/>
          <p:cNvSpPr/>
          <p:nvPr/>
        </p:nvSpPr>
        <p:spPr>
          <a:xfrm>
            <a:off x="3970437" y="5072067"/>
            <a:ext cx="2344188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7010400" y="0"/>
            <a:ext cx="51816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31496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5" name="Oval 14"/>
          <p:cNvSpPr/>
          <p:nvPr/>
        </p:nvSpPr>
        <p:spPr>
          <a:xfrm>
            <a:off x="5571583" y="2389810"/>
            <a:ext cx="2898824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6" name="Oval 15"/>
          <p:cNvSpPr/>
          <p:nvPr/>
        </p:nvSpPr>
        <p:spPr>
          <a:xfrm>
            <a:off x="8512784" y="5842728"/>
            <a:ext cx="1348347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7" name="Oval 16"/>
          <p:cNvSpPr/>
          <p:nvPr/>
        </p:nvSpPr>
        <p:spPr>
          <a:xfrm>
            <a:off x="8429991" y="1427132"/>
            <a:ext cx="2729853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8" name="Oval 17"/>
          <p:cNvSpPr/>
          <p:nvPr/>
        </p:nvSpPr>
        <p:spPr>
          <a:xfrm>
            <a:off x="152400" y="4803322"/>
            <a:ext cx="2612571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9" name="Oval 18"/>
          <p:cNvSpPr/>
          <p:nvPr/>
        </p:nvSpPr>
        <p:spPr>
          <a:xfrm>
            <a:off x="2694789" y="4578526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0" name="Oval 19"/>
          <p:cNvSpPr/>
          <p:nvPr/>
        </p:nvSpPr>
        <p:spPr>
          <a:xfrm>
            <a:off x="5563180" y="4626826"/>
            <a:ext cx="2021173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1" name="Rectangle 20"/>
          <p:cNvSpPr/>
          <p:nvPr/>
        </p:nvSpPr>
        <p:spPr>
          <a:xfrm>
            <a:off x="2541" y="361814"/>
            <a:ext cx="3350259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3" name="Rectangle 22"/>
          <p:cNvSpPr/>
          <p:nvPr/>
        </p:nvSpPr>
        <p:spPr>
          <a:xfrm>
            <a:off x="1727200" y="0"/>
            <a:ext cx="2032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79204" y="212289"/>
            <a:ext cx="26964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 2"/>
              <a:buChar char=""/>
              <a:defRPr/>
            </a:pPr>
            <a:endParaRPr lang="en-US" sz="1800" dirty="0"/>
          </a:p>
        </p:txBody>
      </p:sp>
      <p:sp>
        <p:nvSpPr>
          <p:cNvPr id="26" name="Oval 25"/>
          <p:cNvSpPr/>
          <p:nvPr/>
        </p:nvSpPr>
        <p:spPr>
          <a:xfrm>
            <a:off x="101600" y="3962400"/>
            <a:ext cx="1188101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7" name="Oval 26"/>
          <p:cNvSpPr/>
          <p:nvPr/>
        </p:nvSpPr>
        <p:spPr>
          <a:xfrm>
            <a:off x="2828476" y="1507438"/>
            <a:ext cx="1870093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8" name="Oval 27"/>
          <p:cNvSpPr/>
          <p:nvPr/>
        </p:nvSpPr>
        <p:spPr>
          <a:xfrm>
            <a:off x="4492338" y="466437"/>
            <a:ext cx="2126807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9" name="Oval 28"/>
          <p:cNvSpPr/>
          <p:nvPr/>
        </p:nvSpPr>
        <p:spPr>
          <a:xfrm>
            <a:off x="6919675" y="2967572"/>
            <a:ext cx="4313260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" name="Oval 29"/>
          <p:cNvSpPr/>
          <p:nvPr/>
        </p:nvSpPr>
        <p:spPr>
          <a:xfrm>
            <a:off x="7416800" y="6526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2" name="Oval 31"/>
          <p:cNvSpPr/>
          <p:nvPr/>
        </p:nvSpPr>
        <p:spPr>
          <a:xfrm>
            <a:off x="9268293" y="4665220"/>
            <a:ext cx="2923707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3" name="Oval 32"/>
          <p:cNvSpPr/>
          <p:nvPr/>
        </p:nvSpPr>
        <p:spPr>
          <a:xfrm>
            <a:off x="2133600" y="3705807"/>
            <a:ext cx="1594501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4" name="Oval 33"/>
          <p:cNvSpPr/>
          <p:nvPr/>
        </p:nvSpPr>
        <p:spPr>
          <a:xfrm>
            <a:off x="8432800" y="228600"/>
            <a:ext cx="109728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5" name="Oval 34"/>
          <p:cNvSpPr/>
          <p:nvPr/>
        </p:nvSpPr>
        <p:spPr>
          <a:xfrm>
            <a:off x="10769600" y="6526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6" name="Rectangle 35"/>
          <p:cNvSpPr/>
          <p:nvPr/>
        </p:nvSpPr>
        <p:spPr>
          <a:xfrm>
            <a:off x="7213600" y="6324600"/>
            <a:ext cx="2032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7" name="Oval 36"/>
          <p:cNvSpPr/>
          <p:nvPr/>
        </p:nvSpPr>
        <p:spPr>
          <a:xfrm>
            <a:off x="4015589" y="6526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98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609600" y="1447800"/>
            <a:ext cx="109728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en-US" altLang="fi-FI" smtClean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7721601" y="6357939"/>
            <a:ext cx="3966633" cy="382587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844800" y="6357939"/>
            <a:ext cx="4775200" cy="382587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207433" y="6315075"/>
            <a:ext cx="1585384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C5D923-38F6-4662-B4A2-BAC1DEB4D44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884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500"/>
        </a:spcBef>
        <a:spcAft>
          <a:spcPct val="0"/>
        </a:spcAft>
        <a:buClr>
          <a:srgbClr val="6BB1C9"/>
        </a:buClr>
        <a:buSzPct val="85000"/>
        <a:buFont typeface="Wingdings 2" panose="05020102010507070707" pitchFamily="18" charset="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6585CF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7E6BC9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92817" y="2528751"/>
            <a:ext cx="8305800" cy="381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Tyypin </a:t>
            </a:r>
            <a:r>
              <a:rPr lang="fi-FI" dirty="0" smtClean="0"/>
              <a:t>1 diabeteksen hoitotyö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T1DM</a:t>
            </a:r>
            <a:endParaRPr lang="fi-FI" dirty="0"/>
          </a:p>
        </p:txBody>
      </p:sp>
      <p:sp>
        <p:nvSpPr>
          <p:cNvPr id="9220" name="Päivämäärän paikkamerkki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C9C2D1"/>
              </a:solidFill>
              <a:latin typeface="Constantia"/>
            </a:endParaRPr>
          </a:p>
        </p:txBody>
      </p:sp>
      <p:sp>
        <p:nvSpPr>
          <p:cNvPr id="9221" name="Dian numeron paikkamerkki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FB419B-B0A9-41B2-BA8D-4C8EC53D27A4}" type="slidenum">
              <a:rPr lang="fi-FI">
                <a:solidFill>
                  <a:srgbClr val="C9C2D1"/>
                </a:solidFill>
                <a:latin typeface="Constant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i-FI">
              <a:solidFill>
                <a:srgbClr val="C9C2D1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4270675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Päivämäärän paikkamerkki 5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C9C2D1"/>
              </a:solidFill>
              <a:latin typeface="Constantia"/>
            </a:endParaRP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 b="1" dirty="0">
                <a:solidFill>
                  <a:schemeClr val="tx2">
                    <a:satMod val="130000"/>
                  </a:schemeClr>
                </a:solidFill>
              </a:rPr>
              <a:t>Diabeteksen oireet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92313" y="1773238"/>
            <a:ext cx="8229600" cy="4572000"/>
          </a:xfrm>
          <a:solidFill>
            <a:schemeClr val="accent1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r>
              <a:rPr lang="fi-FI" sz="2400" dirty="0"/>
              <a:t>  	Kun elimistössä on insuliinin puutos tai insuliini ei tehoa, sokeria kertyy liikaa vereen. Tästä aiheutuvat tyypilliset oireet ovat: </a:t>
            </a:r>
            <a:br>
              <a:rPr lang="fi-FI" sz="2400" dirty="0"/>
            </a:br>
            <a:endParaRPr lang="fi-FI" sz="24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virtsanerityksen lisääntyminen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jano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tahaton laihtuminen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väsymys</a:t>
            </a:r>
            <a:r>
              <a:rPr lang="fi-FI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i-FI" sz="2400" dirty="0"/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r>
              <a:rPr lang="fi-FI" sz="2400" dirty="0"/>
              <a:t>	Oireet ilmaantuvat, kun insuliinia tuottavista soluista on jäljellä 10–20 prosenttia </a:t>
            </a: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endParaRPr lang="fi-FI" sz="2400" dirty="0"/>
          </a:p>
        </p:txBody>
      </p:sp>
      <p:sp>
        <p:nvSpPr>
          <p:cNvPr id="12293" name="Dian numeron paikkamerkki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3CC420-0B49-4FB1-82E1-BC11DC2F131D}" type="slidenum">
              <a:rPr lang="fi-FI">
                <a:solidFill>
                  <a:srgbClr val="C9C2D1"/>
                </a:solidFill>
                <a:latin typeface="Constant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i-FI">
              <a:solidFill>
                <a:srgbClr val="C9C2D1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265847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92313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 b="1" dirty="0"/>
              <a:t>Verensokerin tavoitearvot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sz="quarter" idx="1"/>
          </p:nvPr>
        </p:nvSpPr>
        <p:spPr>
          <a:xfrm>
            <a:off x="1992313" y="1773238"/>
            <a:ext cx="8229600" cy="4572000"/>
          </a:xfrm>
        </p:spPr>
        <p:txBody>
          <a:bodyPr/>
          <a:lstStyle/>
          <a:p>
            <a:pPr eaLnBrk="1" hangingPunct="1"/>
            <a:r>
              <a:rPr lang="fi-FI" altLang="fi-FI" smtClean="0"/>
              <a:t>Yksilöllisiä… useimmiten sopivat nämä: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fi-FI" altLang="fi-FI" smtClean="0"/>
          </a:p>
          <a:p>
            <a:pPr eaLnBrk="1" hangingPunct="1"/>
            <a:r>
              <a:rPr lang="fi-FI" altLang="fi-FI" smtClean="0"/>
              <a:t>ennen ateriaa 4-6 millimoolia litrassa (mmol/l)</a:t>
            </a:r>
          </a:p>
          <a:p>
            <a:pPr eaLnBrk="1" hangingPunct="1"/>
            <a:r>
              <a:rPr lang="fi-FI" altLang="fi-FI" smtClean="0"/>
              <a:t>1,5–2 tuntia aterian jälkeen VS saisi nousta max. 2mmol (alle 8–10 mmol/l)</a:t>
            </a:r>
            <a:br>
              <a:rPr lang="fi-FI" altLang="fi-FI" smtClean="0"/>
            </a:br>
            <a:endParaRPr lang="fi-FI" altLang="fi-FI" smtClean="0"/>
          </a:p>
          <a:p>
            <a:pPr eaLnBrk="1" hangingPunct="1"/>
            <a:r>
              <a:rPr lang="fi-FI" altLang="fi-FI" smtClean="0"/>
              <a:t>nukkumaan mentäessä 6–8 mmol/l</a:t>
            </a:r>
          </a:p>
          <a:p>
            <a:pPr eaLnBrk="1" hangingPunct="1"/>
            <a:r>
              <a:rPr lang="fi-FI" altLang="fi-FI" smtClean="0"/>
              <a:t>yöllä 4–7 mmol/l</a:t>
            </a:r>
          </a:p>
          <a:p>
            <a:pPr eaLnBrk="1" hangingPunct="1"/>
            <a:endParaRPr lang="fi-FI" altLang="fi-FI" smtClean="0"/>
          </a:p>
        </p:txBody>
      </p:sp>
      <p:sp>
        <p:nvSpPr>
          <p:cNvPr id="13316" name="Päivämäärän paikkamerkki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C9C2D1"/>
              </a:solidFill>
              <a:latin typeface="Constantia"/>
            </a:endParaRPr>
          </a:p>
        </p:txBody>
      </p:sp>
      <p:sp>
        <p:nvSpPr>
          <p:cNvPr id="13317" name="Dian numeron paikkamerkki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498AB4-A2E7-4B75-873C-0AFC1942B07A}" type="slidenum">
              <a:rPr lang="fi-FI">
                <a:solidFill>
                  <a:srgbClr val="C9C2D1"/>
                </a:solidFill>
                <a:latin typeface="Constant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fi-FI">
              <a:solidFill>
                <a:srgbClr val="C9C2D1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408155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Päivämäärän paikkamerkki 5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C9C2D1"/>
              </a:solidFill>
              <a:latin typeface="Constantia"/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title"/>
          </p:nvPr>
        </p:nvSpPr>
        <p:spPr>
          <a:xfrm>
            <a:off x="1992313" y="47625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400" b="1" dirty="0">
                <a:solidFill>
                  <a:schemeClr val="tx2">
                    <a:satMod val="130000"/>
                  </a:schemeClr>
                </a:solidFill>
              </a:rPr>
              <a:t>Insuliinituntemukse</a:t>
            </a:r>
            <a:r>
              <a:rPr lang="fi-FI" sz="4000" b="1" dirty="0">
                <a:solidFill>
                  <a:schemeClr val="tx2">
                    <a:satMod val="130000"/>
                  </a:schemeClr>
                </a:solidFill>
              </a:rPr>
              <a:t>t </a:t>
            </a:r>
            <a:br>
              <a:rPr lang="fi-FI" sz="4000" b="1" dirty="0">
                <a:solidFill>
                  <a:schemeClr val="tx2">
                    <a:satMod val="130000"/>
                  </a:schemeClr>
                </a:solidFill>
              </a:rPr>
            </a:br>
            <a:endParaRPr lang="fi-FI" sz="40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8675" name="Rectangle 6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fi-FI" sz="2400" b="1" dirty="0"/>
              <a:t/>
            </a:r>
            <a:br>
              <a:rPr lang="fi-FI" sz="2400" b="1" dirty="0"/>
            </a:br>
            <a:r>
              <a:rPr lang="fi-FI" dirty="0" smtClean="0"/>
              <a:t>Laskevan verensokerin (alle 4mol/l) oireet ovat yksilöllisiä, mutta yleisiä ovat :</a:t>
            </a:r>
            <a:br>
              <a:rPr lang="fi-FI" dirty="0" smtClean="0"/>
            </a:br>
            <a:endParaRPr lang="fi-FI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heikotus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hikoilu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vapina, tykytys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kalpeus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poikkeava käytös: ärtyisyys, levottomuus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epäselvä puhe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näön hämärtyminen ja kaksoiskuvat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horjuva liikkuminen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dirty="0"/>
              <a:t>uneliaisuus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fi-FI" sz="2400" dirty="0"/>
          </a:p>
        </p:txBody>
      </p:sp>
      <p:sp>
        <p:nvSpPr>
          <p:cNvPr id="14341" name="Dian numeron paikkamerkki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ECC428-3B23-43E4-A3F7-33CB0C202736}" type="slidenum">
              <a:rPr lang="fi-FI">
                <a:solidFill>
                  <a:srgbClr val="C9C2D1"/>
                </a:solidFill>
                <a:latin typeface="Constant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i-FI">
              <a:solidFill>
                <a:srgbClr val="C9C2D1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296801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äivämäärän paikkamerkki 5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C9C2D1"/>
              </a:solidFill>
              <a:latin typeface="Constantia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87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600" b="1" dirty="0">
                <a:solidFill>
                  <a:schemeClr val="tx2">
                    <a:satMod val="130000"/>
                  </a:schemeClr>
                </a:solidFill>
              </a:rPr>
              <a:t>Hypoglykemian </a:t>
            </a:r>
            <a:r>
              <a:rPr lang="fi-FI" sz="2400" b="1" dirty="0">
                <a:solidFill>
                  <a:schemeClr val="tx2">
                    <a:satMod val="130000"/>
                  </a:schemeClr>
                </a:solidFill>
              </a:rPr>
              <a:t>(VS alle 2,8</a:t>
            </a:r>
            <a:r>
              <a:rPr lang="fi-FI" sz="3600" b="1" dirty="0">
                <a:solidFill>
                  <a:schemeClr val="tx2">
                    <a:satMod val="130000"/>
                  </a:schemeClr>
                </a:solidFill>
              </a:rPr>
              <a:t>) ensiapu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97281" y="1557339"/>
            <a:ext cx="8610284" cy="57864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i-FI" altLang="fi-FI" sz="1800" dirty="0"/>
              <a:t/>
            </a:r>
            <a:br>
              <a:rPr lang="fi-FI" altLang="fi-FI" sz="1800" dirty="0"/>
            </a:br>
            <a:r>
              <a:rPr lang="fi-FI" altLang="fi-FI" sz="2400" dirty="0"/>
              <a:t>Jos verensokeri on laskenut liian matalalle, hänelle annetaan sokeripitoista juotavaa tai syötävää. </a:t>
            </a:r>
            <a:r>
              <a:rPr lang="fi-FI" altLang="fi-FI" sz="2000" dirty="0"/>
              <a:t/>
            </a:r>
            <a:br>
              <a:rPr lang="fi-FI" altLang="fi-FI" sz="2000" dirty="0"/>
            </a:br>
            <a:endParaRPr lang="fi-FI" altLang="fi-FI" sz="18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8 palaa tavallista sokeria tai rypälesokeria (</a:t>
            </a:r>
            <a:r>
              <a:rPr lang="fi-FI" altLang="fi-FI" sz="2000" dirty="0" err="1"/>
              <a:t>Siripiri</a:t>
            </a:r>
            <a:r>
              <a:rPr lang="fi-FI" altLang="fi-FI" sz="2000" dirty="0"/>
              <a:t>®, </a:t>
            </a:r>
            <a:r>
              <a:rPr lang="fi-FI" altLang="fi-FI" sz="2000" dirty="0" err="1"/>
              <a:t>Dexal</a:t>
            </a:r>
            <a:r>
              <a:rPr lang="fi-FI" altLang="fi-FI" sz="2000" dirty="0"/>
              <a:t>® </a:t>
            </a:r>
            <a:r>
              <a:rPr lang="fi-FI" altLang="fi-FI" sz="2000" dirty="0" err="1"/>
              <a:t>tbl</a:t>
            </a:r>
            <a:r>
              <a:rPr lang="fi-FI" altLang="fi-FI" sz="2000" dirty="0"/>
              <a:t>)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lasillinen tuoremehua , maitoa tai sokerillista virvoitusjuomaa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hedelmä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purkki tai puikko jäätelöä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makeisia, esimerkiksi suklaa- tai lakritsipatukka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000" dirty="0"/>
              <a:t>1 rkl hunajaa, 1-2 rkl rusinoita.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fi-FI" altLang="fi-FI" sz="2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	Ensiavun jälkeen kannattaa odottaa 10-15 minuuttia. Ellei ruuasta tai juomasta ollut apua toinen annos. Uhkana insuliinisokki. </a:t>
            </a:r>
          </a:p>
        </p:txBody>
      </p:sp>
      <p:sp>
        <p:nvSpPr>
          <p:cNvPr id="15365" name="Dian numeron paikkamerkki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B57EE5-6586-4528-A92D-6BF915019790}" type="slidenum">
              <a:rPr lang="fi-FI">
                <a:solidFill>
                  <a:srgbClr val="C9C2D1"/>
                </a:solidFill>
                <a:latin typeface="Constant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i-FI">
              <a:solidFill>
                <a:srgbClr val="C9C2D1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29581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Päivämäärän paikkamerkki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C9C2D1"/>
              </a:solidFill>
              <a:latin typeface="Constantia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87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>
                <a:solidFill>
                  <a:schemeClr val="tx2">
                    <a:satMod val="130000"/>
                  </a:schemeClr>
                </a:solidFill>
              </a:rPr>
              <a:t>Hoidon ohjaus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743075"/>
            <a:ext cx="109728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2400" b="1" dirty="0"/>
              <a:t>Sairauden toteamisvaiheessa ohjattavat asiat:</a:t>
            </a:r>
            <a:br>
              <a:rPr lang="fi-FI" altLang="fi-FI" sz="2400" b="1" dirty="0"/>
            </a:br>
            <a:endParaRPr lang="fi-FI" altLang="fi-FI" sz="2400" b="1" dirty="0"/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fi-FI" altLang="fi-FI" sz="2400" dirty="0"/>
              <a:t>	1. insuliinin pistäminen</a:t>
            </a:r>
            <a:br>
              <a:rPr lang="fi-FI" altLang="fi-FI" sz="2400" dirty="0"/>
            </a:br>
            <a:r>
              <a:rPr lang="fi-FI" altLang="fi-FI" sz="2400" dirty="0"/>
              <a:t>2. verensokerin mittaaminen</a:t>
            </a:r>
            <a:br>
              <a:rPr lang="fi-FI" altLang="fi-FI" sz="2400" dirty="0"/>
            </a:br>
            <a:r>
              <a:rPr lang="fi-FI" altLang="fi-FI" sz="2400" dirty="0"/>
              <a:t>3.</a:t>
            </a:r>
            <a:r>
              <a:rPr lang="fi-FI" altLang="fi-FI" sz="2400" b="1" dirty="0"/>
              <a:t> </a:t>
            </a:r>
            <a:r>
              <a:rPr lang="fi-FI" altLang="fi-FI" sz="2400" dirty="0"/>
              <a:t>hiilihydraattien arviointi</a:t>
            </a:r>
            <a:r>
              <a:rPr lang="fi-FI" altLang="fi-FI" sz="2400" b="1" dirty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	4. hypoglykemian eli liian matalan verensokerin tunnistaminen ja hoito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fi-FI" altLang="fi-FI" sz="2400" dirty="0"/>
          </a:p>
          <a:p>
            <a:pPr eaLnBrk="1" hangingPunct="1">
              <a:lnSpc>
                <a:spcPct val="90000"/>
              </a:lnSpc>
            </a:pPr>
            <a:r>
              <a:rPr lang="fi-FI" altLang="fi-FI" sz="2400" dirty="0"/>
              <a:t>hoidonohjaus jatkuu diabeetikon eliniän 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400" dirty="0"/>
              <a:t>asioiden systemaattisen läpikäymisen jälkeen tarvitaan ohjausta, jossa sekä päivitetään tietoja että etsitään ratkaisuja ajankohtaisiin hoidon ongelmiin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fi-FI" altLang="fi-FI" sz="2400" dirty="0"/>
          </a:p>
          <a:p>
            <a:pPr eaLnBrk="1" hangingPunct="1">
              <a:lnSpc>
                <a:spcPct val="90000"/>
              </a:lnSpc>
            </a:pPr>
            <a:endParaRPr lang="fi-FI" altLang="fi-FI" sz="2400" dirty="0"/>
          </a:p>
        </p:txBody>
      </p:sp>
      <p:sp>
        <p:nvSpPr>
          <p:cNvPr id="18437" name="Dian numeron paikkamerkki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73BA63-D583-4512-BD80-8EC918CA3376}" type="slidenum">
              <a:rPr lang="fi-FI">
                <a:solidFill>
                  <a:srgbClr val="C9C2D1"/>
                </a:solidFill>
                <a:latin typeface="Constant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fi-FI">
              <a:solidFill>
                <a:srgbClr val="C9C2D1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287338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>
          <a:xfrm>
            <a:off x="1981200" y="1587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 dirty="0"/>
              <a:t>Perusinsuliini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92926" y="1745456"/>
            <a:ext cx="8229600" cy="4929188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dirty="0" smtClean="0"/>
              <a:t>Tavoitteena saada VS paastoarvo tavoitetasolle omamittausten avulla (aamu ja ilta) niin, ettei </a:t>
            </a:r>
            <a:r>
              <a:rPr lang="fi-FI" dirty="0" err="1" smtClean="0"/>
              <a:t>hypoglykemioita</a:t>
            </a:r>
            <a:r>
              <a:rPr lang="fi-FI" dirty="0" smtClean="0"/>
              <a:t> (</a:t>
            </a:r>
            <a:r>
              <a:rPr lang="fi-FI" dirty="0" err="1" smtClean="0"/>
              <a:t>hypo</a:t>
            </a:r>
            <a:r>
              <a:rPr lang="fi-FI" dirty="0" smtClean="0"/>
              <a:t>) ilmaannu vaikka jokin ateria jäisi vajaaksi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dirty="0" smtClean="0"/>
              <a:t>Jos perusinsuliiniannos on liian suuri, illan VS voi olla alhainen </a:t>
            </a: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err="1" smtClean="0"/>
              <a:t>hyporiski</a:t>
            </a:r>
            <a:r>
              <a:rPr lang="fi-FI" dirty="0" smtClean="0"/>
              <a:t> kasvaa yöllä </a:t>
            </a: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smtClean="0"/>
              <a:t>(”iltatankkaus”)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i-FI" dirty="0" smtClean="0"/>
              <a:t>	- </a:t>
            </a:r>
            <a:r>
              <a:rPr lang="fi-FI" dirty="0" err="1" smtClean="0"/>
              <a:t>hypo</a:t>
            </a:r>
            <a:r>
              <a:rPr lang="fi-FI" dirty="0" smtClean="0"/>
              <a:t> ennen aterioita </a:t>
            </a: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smtClean="0"/>
              <a:t>välipalatarve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i-FI" dirty="0"/>
              <a:t>	</a:t>
            </a:r>
            <a:r>
              <a:rPr lang="fi-FI" dirty="0" smtClean="0"/>
              <a:t>- </a:t>
            </a:r>
            <a:r>
              <a:rPr lang="fi-FI" dirty="0" err="1" smtClean="0"/>
              <a:t>hypotaipumus</a:t>
            </a:r>
            <a:r>
              <a:rPr lang="fi-FI" dirty="0" smtClean="0"/>
              <a:t> liikunnan aikana </a:t>
            </a: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smtClean="0"/>
              <a:t>välipala 	mukaan; ettei johda liikunnan välttämiseen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i-FI" sz="2400" dirty="0"/>
              <a:t>	</a:t>
            </a:r>
          </a:p>
        </p:txBody>
      </p:sp>
      <p:sp>
        <p:nvSpPr>
          <p:cNvPr id="27652" name="Päivämäärän paikkamerkki 3"/>
          <p:cNvSpPr>
            <a:spLocks noGrp="1"/>
          </p:cNvSpPr>
          <p:nvPr>
            <p:ph type="dt" sz="quarter" idx="10"/>
          </p:nvPr>
        </p:nvSpPr>
        <p:spPr bwMode="auto">
          <a:xfrm>
            <a:off x="5735639" y="6494463"/>
            <a:ext cx="719137" cy="36036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C9C2D1"/>
              </a:solidFill>
              <a:latin typeface="Constantia"/>
            </a:endParaRPr>
          </a:p>
        </p:txBody>
      </p:sp>
      <p:sp>
        <p:nvSpPr>
          <p:cNvPr id="27653" name="Dian numeron paikkamerkki 5"/>
          <p:cNvSpPr>
            <a:spLocks noGrp="1"/>
          </p:cNvSpPr>
          <p:nvPr>
            <p:ph type="sldNum" sz="quarter" idx="11"/>
          </p:nvPr>
        </p:nvSpPr>
        <p:spPr bwMode="auto">
          <a:xfrm>
            <a:off x="2133600" y="6494463"/>
            <a:ext cx="381000" cy="360362"/>
          </a:xfrm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  <a:normAutofit fontScale="92500" lnSpcReduction="10000"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14C653-CA54-468E-A0FE-953F871E7976}" type="slidenum">
              <a:rPr lang="fi-FI">
                <a:solidFill>
                  <a:srgbClr val="C9C2D1"/>
                </a:solidFill>
                <a:latin typeface="Constant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r>
              <a:rPr lang="fi-FI">
                <a:solidFill>
                  <a:srgbClr val="C9C2D1"/>
                </a:solidFill>
                <a:latin typeface="Constantia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896890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81200" y="1587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fi-FI" sz="4000" b="1" dirty="0"/>
              <a:t>Ateriainsuliini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715434" y="1785939"/>
            <a:ext cx="10972800" cy="457200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fi-FI" dirty="0" smtClean="0"/>
              <a:t> Lyhytvaikutteiset insuliinit  tai nopeavaikutteiset insuliinijohdokset (pikainsuliinit)</a:t>
            </a:r>
          </a:p>
          <a:p>
            <a:pPr marL="0" indent="0" eaLnBrk="1" hangingPunct="1">
              <a:defRPr/>
            </a:pPr>
            <a:r>
              <a:rPr lang="fi-FI" dirty="0" smtClean="0"/>
              <a:t>Estetään aterian aiheuttama verensokerin liiallinen nousu.</a:t>
            </a:r>
          </a:p>
          <a:p>
            <a:pPr marL="0" indent="0" eaLnBrk="1" hangingPunct="1">
              <a:defRPr/>
            </a:pPr>
            <a:r>
              <a:rPr lang="fi-FI" dirty="0" smtClean="0"/>
              <a:t> Omamittaukset ennen ateriaa ja 2h aterian jälkeen säätävät insuliiniannoksen </a:t>
            </a:r>
          </a:p>
          <a:p>
            <a:pPr marL="0" indent="0" eaLnBrk="1" hangingPunct="1">
              <a:defRPr/>
            </a:pPr>
            <a:r>
              <a:rPr lang="fi-FI" dirty="0" smtClean="0"/>
              <a:t>Insuliiniannokseen vaikuttaa syöty </a:t>
            </a:r>
            <a:r>
              <a:rPr lang="fi-FI" dirty="0" err="1" smtClean="0"/>
              <a:t>Hhmäärä</a:t>
            </a:r>
            <a:endParaRPr lang="fi-FI" dirty="0" smtClean="0"/>
          </a:p>
          <a:p>
            <a:pPr marL="0" indent="0" eaLnBrk="1" hangingPunct="1">
              <a:defRPr/>
            </a:pPr>
            <a:r>
              <a:rPr lang="fi-FI" dirty="0" err="1" smtClean="0"/>
              <a:t>HH-laskenta</a:t>
            </a:r>
            <a:endParaRPr lang="fi-FI" dirty="0" smtClean="0"/>
          </a:p>
          <a:p>
            <a:pPr eaLnBrk="1" hangingPunct="1">
              <a:defRPr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fi-FI">
              <a:solidFill>
                <a:srgbClr val="C9C2D1"/>
              </a:solidFill>
              <a:latin typeface="Constantia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5FA88-FED0-40D3-9A4A-4A7DA54FDCF3}" type="slidenum">
              <a:rPr lang="fi-FI">
                <a:solidFill>
                  <a:srgbClr val="C9C2D1"/>
                </a:solidFill>
                <a:latin typeface="Constantia"/>
              </a:rPr>
              <a:pPr>
                <a:defRPr/>
              </a:pPr>
              <a:t>8</a:t>
            </a:fld>
            <a:endParaRPr lang="fi-FI">
              <a:solidFill>
                <a:srgbClr val="C9C2D1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98343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>
          <a:xfrm>
            <a:off x="1981200" y="1587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fi-FI" smtClean="0"/>
          </a:p>
        </p:txBody>
      </p:sp>
      <p:sp>
        <p:nvSpPr>
          <p:cNvPr id="3789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/>
            <a:r>
              <a:rPr lang="fi-FI" altLang="fi-FI" b="1" dirty="0" smtClean="0"/>
              <a:t> Insuliinipumppuhoito </a:t>
            </a:r>
            <a:r>
              <a:rPr lang="fi-FI" altLang="fi-FI" dirty="0" smtClean="0"/>
              <a:t>on joustava tapa annostella insuliinia mutta myös kallein ja </a:t>
            </a:r>
            <a:r>
              <a:rPr lang="fi-FI" altLang="fi-FI" dirty="0" smtClean="0"/>
              <a:t>vaativin </a:t>
            </a:r>
            <a:r>
              <a:rPr lang="fi-FI" altLang="fi-FI" dirty="0" smtClean="0">
                <a:sym typeface="Wingdings" panose="05000000000000000000" pitchFamily="2" charset="2"/>
              </a:rPr>
              <a:t> yleistynyt kovasti viime vuosina</a:t>
            </a:r>
            <a:endParaRPr lang="fi-FI" altLang="fi-FI" dirty="0" smtClean="0"/>
          </a:p>
          <a:p>
            <a:pPr marL="0" indent="0" eaLnBrk="1" hangingPunct="1">
              <a:buNone/>
            </a:pPr>
            <a:endParaRPr lang="fi-FI" altLang="fi-FI" dirty="0" smtClean="0"/>
          </a:p>
          <a:p>
            <a:pPr marL="0" indent="0" eaLnBrk="1" hangingPunct="1"/>
            <a:r>
              <a:rPr lang="fi-FI" altLang="fi-FI" dirty="0" smtClean="0"/>
              <a:t> Pumppuhoidossa annetaan pikainsuliinia jatkuvalla infuusiolla ihon alle ja infuusionopeus asennetaan yksilöllisesti. Aterioilla annetaan lisäannos manuaalisesti</a:t>
            </a:r>
          </a:p>
          <a:p>
            <a:pPr marL="0" indent="0" eaLnBrk="1" hangingPunct="1">
              <a:buNone/>
            </a:pPr>
            <a:endParaRPr lang="fi-FI" altLang="fi-FI" dirty="0" smtClean="0"/>
          </a:p>
          <a:p>
            <a:pPr marL="0" indent="0" eaLnBrk="1" hangingPunct="1"/>
            <a:r>
              <a:rPr lang="fi-FI" altLang="fi-FI" dirty="0" smtClean="0"/>
              <a:t> Soveltuu kaikenikäisille </a:t>
            </a:r>
            <a:r>
              <a:rPr lang="fi-FI" altLang="fi-FI" dirty="0" smtClean="0"/>
              <a:t>lapsille, myös aikuisille</a:t>
            </a:r>
            <a:endParaRPr lang="fi-FI" altLang="fi-FI" dirty="0" smtClean="0"/>
          </a:p>
        </p:txBody>
      </p:sp>
      <p:sp>
        <p:nvSpPr>
          <p:cNvPr id="31748" name="Päivämäärän paikkamerkki 3"/>
          <p:cNvSpPr>
            <a:spLocks noGrp="1"/>
          </p:cNvSpPr>
          <p:nvPr>
            <p:ph type="dt" sz="quarter" idx="10"/>
          </p:nvPr>
        </p:nvSpPr>
        <p:spPr bwMode="auto">
          <a:xfrm>
            <a:off x="5735639" y="6494463"/>
            <a:ext cx="719137" cy="36036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C9C2D1"/>
              </a:solidFill>
              <a:latin typeface="Constantia"/>
            </a:endParaRPr>
          </a:p>
        </p:txBody>
      </p:sp>
      <p:sp>
        <p:nvSpPr>
          <p:cNvPr id="31749" name="Dian numeron paikkamerkki 5"/>
          <p:cNvSpPr>
            <a:spLocks noGrp="1"/>
          </p:cNvSpPr>
          <p:nvPr>
            <p:ph type="sldNum" sz="quarter" idx="11"/>
          </p:nvPr>
        </p:nvSpPr>
        <p:spPr bwMode="auto">
          <a:xfrm>
            <a:off x="2133600" y="6494463"/>
            <a:ext cx="381000" cy="360362"/>
          </a:xfrm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  <a:normAutofit fontScale="92500" lnSpcReduction="10000"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4D63B1-9D45-4EB6-8355-C2B1E49F7383}" type="slidenum">
              <a:rPr lang="fi-FI">
                <a:solidFill>
                  <a:srgbClr val="C9C2D1"/>
                </a:solidFill>
                <a:latin typeface="Constant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r>
              <a:rPr lang="fi-FI">
                <a:solidFill>
                  <a:srgbClr val="C9C2D1"/>
                </a:solidFill>
                <a:latin typeface="Constantia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849900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ema6">
  <a:themeElements>
    <a:clrScheme name="Huippu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Office PowerPoint</Application>
  <PresentationFormat>Laajakuva</PresentationFormat>
  <Paragraphs>88</Paragraphs>
  <Slides>9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Constantia</vt:lpstr>
      <vt:lpstr>Wingdings</vt:lpstr>
      <vt:lpstr>Wingdings 2</vt:lpstr>
      <vt:lpstr>Teema6</vt:lpstr>
      <vt:lpstr>T1DM</vt:lpstr>
      <vt:lpstr>Diabeteksen oireet</vt:lpstr>
      <vt:lpstr>Verensokerin tavoitearvot</vt:lpstr>
      <vt:lpstr>Insuliinituntemukset  </vt:lpstr>
      <vt:lpstr>Hypoglykemian (VS alle 2,8) ensiapu</vt:lpstr>
      <vt:lpstr>Hoidon ohjaus</vt:lpstr>
      <vt:lpstr>Perusinsuliini</vt:lpstr>
      <vt:lpstr>Ateriainsuliini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T1DM</dc:title>
  <dc:creator>Kurko Kaisa-Leea</dc:creator>
  <cp:lastModifiedBy>Kurko Kaisa-Leea</cp:lastModifiedBy>
  <cp:revision>1</cp:revision>
  <dcterms:created xsi:type="dcterms:W3CDTF">2020-04-23T11:02:11Z</dcterms:created>
  <dcterms:modified xsi:type="dcterms:W3CDTF">2020-04-23T11:02:21Z</dcterms:modified>
</cp:coreProperties>
</file>