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9" r:id="rId2"/>
    <p:sldId id="271" r:id="rId3"/>
    <p:sldId id="273" r:id="rId4"/>
    <p:sldId id="272" r:id="rId5"/>
    <p:sldId id="274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2EFA2-9296-4079-814B-805EC6EC60C4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D2679-4732-4F4D-8ECA-2A7495B108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8495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n. 50 000 sairastaa valtimonkovettumataudista johtuvaa sepelvaltimotautia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n. 30 000 saa vuosittain akuutin sepelvaltimokohtauksen, joista 20 000 sairastaa sydäninfarktin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sydäninfarktin saaneista n. 12 000 kuolee sairauden ensi- ja akuuttivaiheessa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kuolleisuus vähentynyt, mutta sairastavuus lisääntynyt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BDC2B-F0E9-4C65-B6F1-F04AE639E52E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151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4B4108-10A5-467E-AEB2-EA0FA798F7A7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i-FI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i-FI" smtClean="0"/>
              <a:t>Perintötekijät 30-40%, etenkin jos elintavat…</a:t>
            </a:r>
          </a:p>
          <a:p>
            <a:pPr eaLnBrk="1" hangingPunct="1">
              <a:spcBef>
                <a:spcPct val="0"/>
              </a:spcBef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660895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8353F2-CEDA-45F9-9952-D1F34D46E0CA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fi-FI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4213896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43839" y="182879"/>
            <a:ext cx="1170432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1" y="3869636"/>
            <a:ext cx="8767860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1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13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971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324100" cy="54102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1" y="762000"/>
            <a:ext cx="74295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059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1591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1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829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566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723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426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7654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7795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5752" y="1097280"/>
            <a:ext cx="5532851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77952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290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7795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58810" y="1069848"/>
            <a:ext cx="5676937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7795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1184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43840" y="182880"/>
            <a:ext cx="1170432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2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30"/>
            <a:ext cx="23290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98A8277A-AC18-43CC-8D34-B886C262C8DA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9" y="6223830"/>
            <a:ext cx="4717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2" y="6223830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509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rveyskirjasto.fi/terveyskirjasto/tk.koti?p_artikkeli=dlk0003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VERENPAINETAUTI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423592" y="5445224"/>
            <a:ext cx="7526338" cy="434974"/>
          </a:xfrm>
        </p:spPr>
        <p:txBody>
          <a:bodyPr>
            <a:noAutofit/>
          </a:bodyPr>
          <a:lstStyle/>
          <a:p>
            <a:r>
              <a:rPr lang="fi-FI" sz="1200" dirty="0"/>
              <a:t>Sydän- ja verenkiertoelimistön sairaudet</a:t>
            </a:r>
          </a:p>
          <a:p>
            <a:r>
              <a:rPr lang="fi-FI" sz="1200" dirty="0"/>
              <a:t>Kaisa-Leea </a:t>
            </a:r>
            <a:r>
              <a:rPr lang="fi-FI" sz="1200" dirty="0" err="1"/>
              <a:t>Kurko</a:t>
            </a:r>
            <a:endParaRPr lang="fi-FI" sz="1200" dirty="0"/>
          </a:p>
          <a:p>
            <a:r>
              <a:rPr lang="fi-FI" sz="1200" dirty="0"/>
              <a:t>KSAO</a:t>
            </a:r>
          </a:p>
        </p:txBody>
      </p:sp>
    </p:spTree>
    <p:extLst>
      <p:ext uri="{BB962C8B-B14F-4D97-AF65-F5344CB8AC3E}">
        <p14:creationId xmlns:p14="http://schemas.microsoft.com/office/powerpoint/2010/main" val="3278072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28625"/>
            <a:ext cx="8001000" cy="1143000"/>
          </a:xfrm>
        </p:spPr>
        <p:txBody>
          <a:bodyPr/>
          <a:lstStyle/>
          <a:p>
            <a:pPr eaLnBrk="1" hangingPunct="1"/>
            <a:r>
              <a:rPr lang="fi-FI" sz="4800" dirty="0">
                <a:hlinkClick r:id="rId3"/>
              </a:rPr>
              <a:t>Verenpainetauti</a:t>
            </a:r>
            <a:endParaRPr lang="fi-FI" sz="4800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397726" y="1571626"/>
            <a:ext cx="8813074" cy="5286375"/>
          </a:xfrm>
        </p:spPr>
        <p:txBody>
          <a:bodyPr>
            <a:normAutofit/>
          </a:bodyPr>
          <a:lstStyle/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endParaRPr lang="fi-FI" sz="2400" dirty="0"/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fi-FI" sz="2400" dirty="0"/>
              <a:t>Verenpainetta nostavat tekijät</a:t>
            </a:r>
            <a:endParaRPr lang="fi-FI" sz="2400" dirty="0"/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fi-FI" sz="2400" dirty="0"/>
              <a:t>	- </a:t>
            </a:r>
            <a:r>
              <a:rPr lang="fi-FI" sz="2200" b="1" dirty="0"/>
              <a:t>Sisäiset: </a:t>
            </a:r>
            <a:r>
              <a:rPr lang="fi-FI" sz="2200" dirty="0"/>
              <a:t>perintötekijät, ikä, </a:t>
            </a:r>
            <a:r>
              <a:rPr lang="fi-FI" sz="2200" dirty="0"/>
              <a:t>ylipaino, </a:t>
            </a:r>
            <a:r>
              <a:rPr lang="fi-FI" sz="2200" dirty="0"/>
              <a:t> munuaissairaudet, munuaisvaltimon ahtauma, jotkut aineenvaihdunta- ja umpierityssairaudet (kilpirauhasen liikatoiminta, </a:t>
            </a:r>
            <a:r>
              <a:rPr lang="fi-FI" sz="2200" dirty="0" err="1"/>
              <a:t>Cushingin</a:t>
            </a:r>
            <a:r>
              <a:rPr lang="fi-FI" sz="2200" dirty="0"/>
              <a:t> tauti)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fi-FI" sz="2200" dirty="0"/>
              <a:t>	</a:t>
            </a:r>
            <a:r>
              <a:rPr lang="fi-FI" sz="2200" b="1" dirty="0"/>
              <a:t>- Ulkoiset: </a:t>
            </a:r>
            <a:r>
              <a:rPr lang="fi-FI" sz="2200" dirty="0"/>
              <a:t>runsas </a:t>
            </a:r>
            <a:r>
              <a:rPr lang="fi-FI" sz="2200" b="1" dirty="0"/>
              <a:t>suolan</a:t>
            </a:r>
            <a:r>
              <a:rPr lang="fi-FI" sz="2200" dirty="0"/>
              <a:t> </a:t>
            </a:r>
            <a:r>
              <a:rPr lang="fi-FI" sz="2200" dirty="0"/>
              <a:t>käyttö, runsas tyydyttyneiden rasvahappojen käyttö, runsas alkoholin käyttö, </a:t>
            </a:r>
            <a:r>
              <a:rPr lang="fi-FI" sz="2200" dirty="0"/>
              <a:t>stressi, fyysinen rasitus akuuttivaiheessa, pitkäaikaisvaikutukset suotuisia, e-pillerit ja kortisoni, lakritsi, tupakointi</a:t>
            </a:r>
            <a:endParaRPr lang="fi-FI" sz="2400" dirty="0"/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fi-FI" sz="2400" b="1" dirty="0"/>
              <a:t>95% </a:t>
            </a:r>
            <a:r>
              <a:rPr lang="fi-FI" sz="2400" b="1" dirty="0" err="1"/>
              <a:t>essentiaalinen</a:t>
            </a:r>
            <a:r>
              <a:rPr lang="fi-FI" sz="2400" b="1" dirty="0"/>
              <a:t> l. primaarinen</a:t>
            </a:r>
            <a:r>
              <a:rPr lang="fi-FI" sz="2400" dirty="0"/>
              <a:t> (jotkin em. tekijät pahentaa tilannetta)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fi-FI" sz="2400" b="1" dirty="0"/>
              <a:t>5% muu perustauti aiheuttaa l. sekundäärinen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395F8B-332E-4952-93C7-0B6E443E6653}" type="datetime1">
              <a:rPr lang="fi-FI"/>
              <a:pPr>
                <a:defRPr/>
              </a:pPr>
              <a:t>23.4.2020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214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1516" y="404664"/>
            <a:ext cx="8001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fi-FI" sz="4800" dirty="0"/>
              <a:t>Verenpainetautipotilaan hoito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991544" y="2204864"/>
            <a:ext cx="8229600" cy="4857750"/>
          </a:xfrm>
        </p:spPr>
        <p:txBody>
          <a:bodyPr/>
          <a:lstStyle/>
          <a:p>
            <a:pPr eaLnBrk="1" hangingPunct="1"/>
            <a:r>
              <a:rPr lang="fi-FI" sz="2400" dirty="0"/>
              <a:t>Ei yleensä aiheuta oireita (joskus väsymys, päänsärky, huimaus, huminaan tai kohinan tunne päässä)</a:t>
            </a:r>
          </a:p>
          <a:p>
            <a:pPr eaLnBrk="1" hangingPunct="1"/>
            <a:r>
              <a:rPr lang="fi-FI" sz="2400" dirty="0"/>
              <a:t>Hoito kannattaa aina!</a:t>
            </a:r>
          </a:p>
          <a:p>
            <a:pPr eaLnBrk="1" hangingPunct="1"/>
            <a:r>
              <a:rPr lang="fi-FI" sz="2400" dirty="0"/>
              <a:t>Sekundäärisen </a:t>
            </a:r>
            <a:r>
              <a:rPr lang="fi-FI" sz="2400" dirty="0" err="1"/>
              <a:t>RR-taudin</a:t>
            </a:r>
            <a:r>
              <a:rPr lang="fi-FI" sz="2400" dirty="0"/>
              <a:t> syyn hoito</a:t>
            </a:r>
          </a:p>
          <a:p>
            <a:pPr eaLnBrk="1" hangingPunct="1"/>
            <a:r>
              <a:rPr lang="fi-FI" sz="2400" dirty="0"/>
              <a:t>Lääkkeetön hoito, kun RR alle 160/100, jos jokin altistava perussairaus 140/90.</a:t>
            </a:r>
          </a:p>
          <a:p>
            <a:pPr eaLnBrk="1" hangingPunct="1">
              <a:buFont typeface="Wingdings" pitchFamily="2" charset="2"/>
              <a:buNone/>
            </a:pPr>
            <a:r>
              <a:rPr lang="fi-FI" sz="2400" dirty="0"/>
              <a:t>	- itsehoito elintapoja muuttamalla</a:t>
            </a:r>
          </a:p>
          <a:p>
            <a:pPr eaLnBrk="1" hangingPunct="1">
              <a:buFont typeface="Wingdings" pitchFamily="2" charset="2"/>
              <a:buNone/>
            </a:pPr>
            <a:r>
              <a:rPr lang="fi-FI" sz="2400" dirty="0"/>
              <a:t>	- potilaan ohjaus ja neuvonta</a:t>
            </a:r>
          </a:p>
          <a:p>
            <a:pPr eaLnBrk="1" hangingPunct="1"/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5A2EE8-67BC-4D64-A4AB-37D10B599FBE}" type="datetime1">
              <a:rPr lang="fi-FI"/>
              <a:pPr>
                <a:defRPr/>
              </a:pPr>
              <a:t>23.4.2020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2516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201" y="548681"/>
            <a:ext cx="8229600" cy="1000125"/>
          </a:xfrm>
        </p:spPr>
        <p:txBody>
          <a:bodyPr/>
          <a:lstStyle/>
          <a:p>
            <a:pPr eaLnBrk="1" hangingPunct="1"/>
            <a:r>
              <a:rPr lang="fi-FI" sz="4800" dirty="0" smtClean="0"/>
              <a:t>Mitä </a:t>
            </a:r>
            <a:r>
              <a:rPr lang="fi-FI" sz="4800" dirty="0" err="1" smtClean="0"/>
              <a:t>välii</a:t>
            </a:r>
            <a:r>
              <a:rPr lang="fi-FI" sz="4800" dirty="0" smtClean="0"/>
              <a:t>…</a:t>
            </a:r>
            <a:endParaRPr lang="fi-FI" sz="48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2286000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sz="2400" dirty="0"/>
              <a:t>K</a:t>
            </a:r>
            <a:r>
              <a:rPr lang="fi-FI" sz="2400" dirty="0"/>
              <a:t>oholla oleva RR rasittaa sydäntä ja verenkiertoelimistöä, aiheuttaa aivoverenkiertohäiriöitä ja vahingoittaa munuaisia (</a:t>
            </a:r>
            <a:r>
              <a:rPr lang="fi-FI" sz="2400" dirty="0" err="1"/>
              <a:t>mun</a:t>
            </a:r>
            <a:r>
              <a:rPr lang="fi-FI" sz="2400" dirty="0"/>
              <a:t>. VT)</a:t>
            </a:r>
          </a:p>
          <a:p>
            <a:pPr eaLnBrk="1" hangingPunct="1">
              <a:lnSpc>
                <a:spcPct val="90000"/>
              </a:lnSpc>
            </a:pPr>
            <a:r>
              <a:rPr lang="fi-FI" sz="2400" dirty="0"/>
              <a:t>V</a:t>
            </a:r>
            <a:r>
              <a:rPr lang="fi-FI" sz="2400" dirty="0"/>
              <a:t>asen kammio laajenee ja kammion seinämä paksunee (♥ VT)</a:t>
            </a:r>
          </a:p>
          <a:p>
            <a:pPr eaLnBrk="1" hangingPunct="1">
              <a:lnSpc>
                <a:spcPct val="90000"/>
              </a:lnSpc>
            </a:pPr>
            <a:r>
              <a:rPr lang="fi-FI" sz="2400" dirty="0"/>
              <a:t>K</a:t>
            </a:r>
            <a:r>
              <a:rPr lang="fi-FI" sz="2400" dirty="0"/>
              <a:t>iihdyttää valtimoiden kovettumista (ASO), sairastumista </a:t>
            </a:r>
            <a:r>
              <a:rPr lang="fi-FI" sz="2400" dirty="0" err="1"/>
              <a:t>MCC:iin</a:t>
            </a:r>
            <a:r>
              <a:rPr lang="fi-FI" sz="2400" dirty="0"/>
              <a:t> tai sydäninfarktiin</a:t>
            </a:r>
          </a:p>
          <a:p>
            <a:pPr eaLnBrk="1" hangingPunct="1">
              <a:lnSpc>
                <a:spcPct val="90000"/>
              </a:lnSpc>
            </a:pPr>
            <a:r>
              <a:rPr lang="fi-FI" sz="2400" dirty="0"/>
              <a:t>Verkkokalvon vauriot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91CDBA-1899-4405-8E04-5E70910A1AE6}" type="datetime1">
              <a:rPr lang="fi-FI"/>
              <a:pPr>
                <a:defRPr/>
              </a:pPr>
              <a:t>23.4.2020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5329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95156" y="761231"/>
            <a:ext cx="8229600" cy="1143000"/>
          </a:xfrm>
        </p:spPr>
        <p:txBody>
          <a:bodyPr/>
          <a:lstStyle/>
          <a:p>
            <a:pPr eaLnBrk="1" hangingPunct="1"/>
            <a:r>
              <a:rPr lang="fi-FI" dirty="0" smtClean="0"/>
              <a:t>Verenpainetaudin hoitotyö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495156" y="2332174"/>
            <a:ext cx="8229600" cy="4930775"/>
          </a:xfrm>
        </p:spPr>
        <p:txBody>
          <a:bodyPr>
            <a:normAutofit/>
          </a:bodyPr>
          <a:lstStyle/>
          <a:p>
            <a:pPr eaLnBrk="1" hangingPunct="1"/>
            <a:r>
              <a:rPr lang="fi-FI" sz="2400" b="1" i="1" dirty="0"/>
              <a:t>Liikunta</a:t>
            </a:r>
            <a:r>
              <a:rPr lang="fi-FI" sz="2400" dirty="0"/>
              <a:t> alentaa verenpainetta keskimäärin 5/3 </a:t>
            </a:r>
            <a:r>
              <a:rPr lang="fi-FI" sz="2400" dirty="0" err="1"/>
              <a:t>mmHg</a:t>
            </a:r>
            <a:r>
              <a:rPr lang="fi-FI" sz="2400" dirty="0"/>
              <a:t> (jopa 10mmhg)</a:t>
            </a:r>
          </a:p>
          <a:p>
            <a:pPr eaLnBrk="1" hangingPunct="1"/>
            <a:r>
              <a:rPr lang="fi-FI" sz="2400" b="1" i="1" dirty="0"/>
              <a:t>Laihtuminen</a:t>
            </a:r>
            <a:r>
              <a:rPr lang="fi-FI" sz="2400" dirty="0"/>
              <a:t> vähentää ylipainoisten </a:t>
            </a:r>
            <a:r>
              <a:rPr lang="fi-FI" sz="2400" dirty="0" err="1"/>
              <a:t>RR:tta</a:t>
            </a:r>
            <a:r>
              <a:rPr lang="fi-FI" sz="2400" dirty="0"/>
              <a:t> 3/3 </a:t>
            </a:r>
            <a:r>
              <a:rPr lang="fi-FI" sz="2400" dirty="0" err="1"/>
              <a:t>mmHg</a:t>
            </a:r>
            <a:endParaRPr lang="fi-FI" sz="2400" dirty="0"/>
          </a:p>
          <a:p>
            <a:pPr eaLnBrk="1" hangingPunct="1"/>
            <a:r>
              <a:rPr lang="fi-FI" sz="2400" b="1" i="1" dirty="0"/>
              <a:t>Suolan</a:t>
            </a:r>
            <a:r>
              <a:rPr lang="fi-FI" sz="2400" dirty="0"/>
              <a:t> vähentäminen keskimäärin 6/4 </a:t>
            </a:r>
            <a:r>
              <a:rPr lang="fi-FI" sz="2400" dirty="0" err="1"/>
              <a:t>mmHg</a:t>
            </a:r>
            <a:endParaRPr lang="fi-FI" sz="2400" dirty="0"/>
          </a:p>
          <a:p>
            <a:pPr eaLnBrk="1" hangingPunct="1"/>
            <a:r>
              <a:rPr lang="fi-FI" sz="2400" dirty="0"/>
              <a:t>Rasvan laatu, määrä. Kalium. Kalsium. </a:t>
            </a:r>
            <a:r>
              <a:rPr lang="fi-FI" sz="2400" dirty="0"/>
              <a:t>Alkoholi</a:t>
            </a:r>
            <a:r>
              <a:rPr lang="fi-FI" sz="2400" dirty="0" smtClean="0"/>
              <a:t>.</a:t>
            </a:r>
          </a:p>
          <a:p>
            <a:pPr eaLnBrk="1" hangingPunct="1"/>
            <a:endParaRPr lang="fi-FI" sz="2400" dirty="0"/>
          </a:p>
          <a:p>
            <a:pPr eaLnBrk="1" hangingPunct="1"/>
            <a:r>
              <a:rPr lang="fi-FI" sz="2400" dirty="0" smtClean="0"/>
              <a:t>Jos elämäntapamuutokset eivät auta 1/2v:n seurannassa</a:t>
            </a:r>
            <a:r>
              <a:rPr lang="fi-FI" sz="2400" dirty="0" smtClean="0">
                <a:sym typeface="Wingdings" panose="05000000000000000000" pitchFamily="2" charset="2"/>
              </a:rPr>
              <a:t></a:t>
            </a:r>
          </a:p>
          <a:p>
            <a:pPr marL="34290" indent="0" eaLnBrk="1" hangingPunct="1">
              <a:buNone/>
            </a:pPr>
            <a:r>
              <a:rPr lang="fi-FI" sz="2400" dirty="0" smtClean="0">
                <a:sym typeface="Wingdings" panose="05000000000000000000" pitchFamily="2" charset="2"/>
              </a:rPr>
              <a:t>lääkehoito</a:t>
            </a:r>
            <a:endParaRPr lang="fi-FI" sz="2400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E27AF1-D779-4BEA-A2A5-FB9645E2B9FA}" type="datetime1">
              <a:rPr lang="fi-FI"/>
              <a:pPr>
                <a:defRPr/>
              </a:pPr>
              <a:t>23.4.2020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7689823"/>
      </p:ext>
    </p:extLst>
  </p:cSld>
  <p:clrMapOvr>
    <a:masterClrMapping/>
  </p:clrMapOvr>
</p:sld>
</file>

<file path=ppt/theme/theme1.xml><?xml version="1.0" encoding="utf-8"?>
<a:theme xmlns:a="http://schemas.openxmlformats.org/drawingml/2006/main" name="Perusta">
  <a:themeElements>
    <a:clrScheme name="Perusta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Perusta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erusta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285</Words>
  <Application>Microsoft Office PowerPoint</Application>
  <PresentationFormat>Laajakuva</PresentationFormat>
  <Paragraphs>43</Paragraphs>
  <Slides>5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Calibri</vt:lpstr>
      <vt:lpstr>Corbel</vt:lpstr>
      <vt:lpstr>Georgia</vt:lpstr>
      <vt:lpstr>Wingdings</vt:lpstr>
      <vt:lpstr>Perusta</vt:lpstr>
      <vt:lpstr>VERENPAINETAUTI</vt:lpstr>
      <vt:lpstr>Verenpainetauti</vt:lpstr>
      <vt:lpstr>Verenpainetautipotilaan hoito</vt:lpstr>
      <vt:lpstr>Mitä välii…</vt:lpstr>
      <vt:lpstr>Verenpainetaudin hoitotyö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VERENPAINETAUTI</dc:title>
  <dc:creator>Kurko Kaisa-Leea</dc:creator>
  <cp:lastModifiedBy>Kurko Kaisa-Leea</cp:lastModifiedBy>
  <cp:revision>2</cp:revision>
  <dcterms:created xsi:type="dcterms:W3CDTF">2020-04-23T11:13:53Z</dcterms:created>
  <dcterms:modified xsi:type="dcterms:W3CDTF">2020-04-23T12:08:23Z</dcterms:modified>
</cp:coreProperties>
</file>