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5" r:id="rId10"/>
    <p:sldId id="266" r:id="rId11"/>
    <p:sldId id="267" r:id="rId12"/>
    <p:sldId id="268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85714" autoAdjust="0"/>
  </p:normalViewPr>
  <p:slideViewPr>
    <p:cSldViewPr snapToGrid="0">
      <p:cViewPr varScale="1">
        <p:scale>
          <a:sx n="88" d="100"/>
          <a:sy n="88" d="100"/>
        </p:scale>
        <p:origin x="6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E1574-17F1-40C2-B0AC-4502080EAA5E}" type="datetimeFigureOut">
              <a:rPr lang="fi-FI" smtClean="0"/>
              <a:t>13.10.2020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15889-4DE9-4E85-9229-3F0550457E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41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 Tasapainoa harjoittaessa hermosto oppii toteuttamaan vaativiakin liikkeitä eri aistitoimintojen avulla (Taulaniemi 1997, 27). Tasapainon ylläpitäminen edellyttää silmän näköaistin, korvan tasapaino- ja liikeaistin sekä tuntoaistimusten yhteistyötä. Lisäksi tasapainon säilyttämiseen tarvitaan lihas- ja jänneaistimuksia. (Nielsen, </a:t>
            </a:r>
            <a:r>
              <a:rPr lang="fi-FI" dirty="0" err="1"/>
              <a:t>Vesterdorf</a:t>
            </a:r>
            <a:r>
              <a:rPr lang="fi-FI" dirty="0"/>
              <a:t> &amp; </a:t>
            </a:r>
            <a:r>
              <a:rPr lang="fi-FI" dirty="0" err="1"/>
              <a:t>Skaftved</a:t>
            </a:r>
            <a:r>
              <a:rPr lang="fi-FI" dirty="0"/>
              <a:t> 1993, 68.) Tasapainotaidot kehittyvät ennen kouluikää (Autio 1995, 49). Tasapaino luo perustan kaikelle liikkumiselle </a:t>
            </a:r>
          </a:p>
          <a:p>
            <a:r>
              <a:rPr lang="fi-FI" dirty="0"/>
              <a:t>Liikkumistaidot ovat taitoja, joiden avulla liikutaan paikasta toiseen (</a:t>
            </a:r>
            <a:r>
              <a:rPr lang="fi-FI" dirty="0" err="1"/>
              <a:t>Haywood</a:t>
            </a:r>
            <a:r>
              <a:rPr lang="fi-FI" dirty="0"/>
              <a:t> &amp; </a:t>
            </a:r>
            <a:r>
              <a:rPr lang="fi-FI" dirty="0" err="1"/>
              <a:t>Getchell</a:t>
            </a:r>
            <a:r>
              <a:rPr lang="fi-FI" dirty="0"/>
              <a:t> 2005, 84; </a:t>
            </a:r>
            <a:r>
              <a:rPr lang="fi-FI" dirty="0" err="1"/>
              <a:t>Gabbard</a:t>
            </a:r>
            <a:r>
              <a:rPr lang="fi-FI" dirty="0"/>
              <a:t> 2008, 280). Liikkumistaitoja ovat käveleminen, juokseminen, hyppääminen, kiipeäminen ja laukkaaminen (</a:t>
            </a:r>
            <a:r>
              <a:rPr lang="fi-FI" dirty="0" err="1"/>
              <a:t>Gallahue</a:t>
            </a:r>
            <a:r>
              <a:rPr lang="fi-FI" dirty="0"/>
              <a:t> &amp; </a:t>
            </a:r>
            <a:r>
              <a:rPr lang="fi-FI" dirty="0" err="1"/>
              <a:t>Ozmun</a:t>
            </a:r>
            <a:r>
              <a:rPr lang="fi-FI" dirty="0"/>
              <a:t> 2006, 21–22). Nämä luovat pohjan kehittyneemmille liikuntamuodoille (</a:t>
            </a:r>
            <a:r>
              <a:rPr lang="fi-FI" dirty="0" err="1"/>
              <a:t>Gabbard</a:t>
            </a:r>
            <a:r>
              <a:rPr lang="fi-FI" dirty="0"/>
              <a:t> 2008, 281). </a:t>
            </a:r>
            <a:r>
              <a:rPr lang="fi-FI" dirty="0" err="1"/>
              <a:t>Sääkslahden</a:t>
            </a:r>
            <a:r>
              <a:rPr lang="fi-FI" dirty="0"/>
              <a:t> (2005, 25) mukaan liikkumistaidot kehittyvät, kun tasapainotaidot ovat kehittyneet riittävästi</a:t>
            </a:r>
          </a:p>
          <a:p>
            <a:r>
              <a:rPr lang="fi-FI" dirty="0"/>
              <a:t>Käsittelytaidoilla tarkoitetaan välineen kuljettamista vartalolla ja raajoilla, välineen </a:t>
            </a:r>
            <a:r>
              <a:rPr lang="fi-FI" dirty="0" err="1"/>
              <a:t>liikkeellesaattamista</a:t>
            </a:r>
            <a:r>
              <a:rPr lang="fi-FI" dirty="0"/>
              <a:t> tai pysäyttämistä liikkeestä (Numminen 2005, 136). Käsittelytaitoja ovat vierittäminen, pyörittäminen, työntäminen, vetäminen, heittäminen, kiinniottaminen, potkaiseminen ja lyöminen (</a:t>
            </a:r>
            <a:r>
              <a:rPr lang="fi-FI" dirty="0" err="1"/>
              <a:t>Gallahue</a:t>
            </a:r>
            <a:r>
              <a:rPr lang="fi-FI" dirty="0"/>
              <a:t> &amp; </a:t>
            </a:r>
            <a:r>
              <a:rPr lang="fi-FI" dirty="0" err="1"/>
              <a:t>Ozmun</a:t>
            </a:r>
            <a:r>
              <a:rPr lang="fi-FI" dirty="0"/>
              <a:t> 2006, 21–22).  Käsittelytaitojen kehitys on yhteydessä näkö-, tasapaino- ja lihas-jänneaistien kehitykseen. Tällöin puhutaan silmä-käsi – ja silmä-jalka –koordinaatiosta. Käsittelytaitojen vaatimat hermostolliset yhteydet kehittyvät ainoastaan lapsen oman aktiivisen harjoittelun kautta, joten ensimmäisten ikävuosien aikana on tärkeää tarjota lapselle monenlaisia kokemuksia esineiden ja välineiden käsittelystä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15889-4DE9-4E85-9229-3F0550457E2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7842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neuvokasperhe.fi/liikunta/lapsen-motoristen-taitojen-vahvistamin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E000D-207F-4D50-A275-0204EC9887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Motorinen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FD0CD31-1769-46DF-9AD2-92A6553763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Katja Kangas</a:t>
            </a:r>
          </a:p>
        </p:txBody>
      </p:sp>
    </p:spTree>
    <p:extLst>
      <p:ext uri="{BB962C8B-B14F-4D97-AF65-F5344CB8AC3E}">
        <p14:creationId xmlns:p14="http://schemas.microsoft.com/office/powerpoint/2010/main" val="4066957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 v. motoriikka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 kävelee ja juoksee sujuvasti</a:t>
            </a:r>
          </a:p>
          <a:p>
            <a:r>
              <a:rPr lang="fi-FI" dirty="0"/>
              <a:t>Lapsi harjoittelee kuperkeikkaa ja keinumista</a:t>
            </a:r>
          </a:p>
          <a:p>
            <a:r>
              <a:rPr lang="fi-FI" dirty="0"/>
              <a:t>Lapsi osaa hyppiä tasahyppyjä paikallaan ja eteenpäin</a:t>
            </a:r>
          </a:p>
          <a:p>
            <a:r>
              <a:rPr lang="fi-FI" dirty="0"/>
              <a:t>Lapsi osaa kävelle vuorotahtisesti portaita ylöspäin</a:t>
            </a:r>
          </a:p>
          <a:p>
            <a:r>
              <a:rPr lang="fi-FI" dirty="0"/>
              <a:t>Lapsi harjoittelee polkupyörällä polkemista (apupyörät)</a:t>
            </a:r>
          </a:p>
          <a:p>
            <a:r>
              <a:rPr lang="fi-FI" dirty="0"/>
              <a:t>Lapsi osaa ottaa keskikokoisen pallon kiinni vartaloa vasten ja heittää palloa suunnatusti. Potkaisee palloa mol. jaloilla.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5642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 v. motoriikka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 osaa kiipeillä, kieriä ja tehdä kuperkeikan sujuvasti</a:t>
            </a:r>
          </a:p>
          <a:p>
            <a:r>
              <a:rPr lang="fi-FI" dirty="0"/>
              <a:t>Lapsi harjoittelee keinussa vauhdin ottoa itsenäisesti</a:t>
            </a:r>
          </a:p>
          <a:p>
            <a:r>
              <a:rPr lang="fi-FI" dirty="0"/>
              <a:t>Lapsi osaa hypätä tasahypyn nilkan korkeudella olevan esteen yli</a:t>
            </a:r>
          </a:p>
          <a:p>
            <a:r>
              <a:rPr lang="fi-FI" dirty="0"/>
              <a:t>Lapsi harjoittelee yhdellä jalalla hyppimistä (mol. jaloilla) ja osaa yleensä kinkata vahdin kanssa</a:t>
            </a:r>
          </a:p>
          <a:p>
            <a:r>
              <a:rPr lang="fi-FI" dirty="0"/>
              <a:t>Lapsi osaa seisoa yhdellä jalalla n. 5 </a:t>
            </a:r>
            <a:r>
              <a:rPr lang="fi-FI" dirty="0" err="1"/>
              <a:t>sek</a:t>
            </a:r>
            <a:r>
              <a:rPr lang="fi-FI" dirty="0"/>
              <a:t> ajan (mol. jaloilla)</a:t>
            </a:r>
          </a:p>
          <a:p>
            <a:r>
              <a:rPr lang="fi-FI" dirty="0"/>
              <a:t>Lapsi osaa kävellä rappusissa vuorotahtisesti ylös ja alas, ilman tukea</a:t>
            </a:r>
          </a:p>
        </p:txBody>
      </p:sp>
    </p:spTree>
    <p:extLst>
      <p:ext uri="{BB962C8B-B14F-4D97-AF65-F5344CB8AC3E}">
        <p14:creationId xmlns:p14="http://schemas.microsoft.com/office/powerpoint/2010/main" val="956621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 v. motoriikka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 osaa pyöräillä, hiihtää ja luistella (harjoittelun tuloksena)</a:t>
            </a:r>
          </a:p>
          <a:p>
            <a:r>
              <a:rPr lang="fi-FI" dirty="0"/>
              <a:t>Lapsi leikkii vedessä ja harjoittelee uimista ilman kellukkeita</a:t>
            </a:r>
          </a:p>
          <a:p>
            <a:r>
              <a:rPr lang="fi-FI" dirty="0"/>
              <a:t>Lapsi osaa hyppiä tasahyppyä paikallaan rytmissä, ponnistaa tasahypyllä oman polven korkeudella olevan esteen yli</a:t>
            </a:r>
          </a:p>
          <a:p>
            <a:r>
              <a:rPr lang="fi-FI" dirty="0"/>
              <a:t>Osaa hyppiä yhdellä jalalla paikallaan </a:t>
            </a:r>
            <a:r>
              <a:rPr lang="fi-FI" dirty="0" err="1"/>
              <a:t>väh</a:t>
            </a:r>
            <a:r>
              <a:rPr lang="fi-FI" dirty="0"/>
              <a:t>. 5 krt (mol. jaloilla)</a:t>
            </a:r>
          </a:p>
          <a:p>
            <a:r>
              <a:rPr lang="fi-FI" dirty="0"/>
              <a:t>Lapsi osaa hyppiä haara-perus ja x-hyppyjä rytmissä </a:t>
            </a:r>
            <a:r>
              <a:rPr lang="fi-FI" dirty="0" err="1"/>
              <a:t>väh</a:t>
            </a:r>
            <a:r>
              <a:rPr lang="fi-FI" dirty="0"/>
              <a:t>. 4 x</a:t>
            </a:r>
          </a:p>
          <a:p>
            <a:r>
              <a:rPr lang="fi-FI" dirty="0"/>
              <a:t>Lapsi ottaa keskikokoisen pallon kiinni käsien väliin (ei kosketa vartaloon)</a:t>
            </a:r>
          </a:p>
          <a:p>
            <a:r>
              <a:rPr lang="fi-FI" dirty="0"/>
              <a:t>Lapsi heittää tennispalloa kohdennetusti, osaa pelata mailapelejä (harjoittelun tuloksena)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0289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8422BB-D38C-4BDD-BC1C-48F236DCA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7.-12.v motoriikka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271A26-D755-430C-BB01-069AAB7AF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7-12 v. </a:t>
            </a:r>
            <a:r>
              <a:rPr lang="fi-FI" dirty="0">
                <a:hlinkClick r:id="rId2"/>
              </a:rPr>
              <a:t>https://neuvokasperhe.fi/liikunta/lapsen-motoristen-taitojen-vahvistaminen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437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98F69A-F38B-4E23-8F49-F75EA08D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Motorinen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0A546-629A-4E69-8823-551303DA5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Saman ikäisten lasten liikkuminen voi poiketa reilustikin toisistaan. </a:t>
            </a:r>
          </a:p>
          <a:p>
            <a:r>
              <a:rPr lang="fi-FI" dirty="0"/>
              <a:t>Yksilölliset erot</a:t>
            </a:r>
          </a:p>
          <a:p>
            <a:r>
              <a:rPr lang="fi-FI" dirty="0"/>
              <a:t>5-10 % kouluikäisistä lapsista on jonkintasoinen motorisen oppimisen häiriö</a:t>
            </a:r>
          </a:p>
          <a:p>
            <a:r>
              <a:rPr lang="fi-FI" dirty="0"/>
              <a:t>Motoristen taitojen kehittymisen myötä voidaan vahvistaa lapsen positiivisen minäkuvan muodostumista -&gt;  paremmat lähtökohdat psyykkisen ja sosiaalisen toimintakyvyn kehitykselle.</a:t>
            </a:r>
          </a:p>
        </p:txBody>
      </p:sp>
    </p:spTree>
    <p:extLst>
      <p:ext uri="{BB962C8B-B14F-4D97-AF65-F5344CB8AC3E}">
        <p14:creationId xmlns:p14="http://schemas.microsoft.com/office/powerpoint/2010/main" val="84866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B5C82C-8AD9-4548-A348-50791FCF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Motoriset perustaidot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A49CB6-7F25-43D9-9702-4382D79BB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Karkeamotoriikka eli tasapainotaitoa, liikkumistaitoa ja käsittelytaitoa</a:t>
            </a:r>
          </a:p>
          <a:p>
            <a:r>
              <a:rPr lang="fi-FI" dirty="0"/>
              <a:t>Motoriset perustaidot ovat arjessa tarvittavia liikkumiskykyjä, jotka opitaan lapsuudessa</a:t>
            </a:r>
          </a:p>
          <a:p>
            <a:r>
              <a:rPr lang="fi-FI" dirty="0"/>
              <a:t> Näiden taitojen oppimiseen vaikuttavat lapselle tarjotut kokeilu- ja harjoitusmahdollisuudet sekä geneettinen perimä  </a:t>
            </a:r>
          </a:p>
        </p:txBody>
      </p:sp>
    </p:spTree>
    <p:extLst>
      <p:ext uri="{BB962C8B-B14F-4D97-AF65-F5344CB8AC3E}">
        <p14:creationId xmlns:p14="http://schemas.microsoft.com/office/powerpoint/2010/main" val="400589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639750" cy="4601183"/>
          </a:xfrm>
        </p:spPr>
        <p:txBody>
          <a:bodyPr/>
          <a:lstStyle/>
          <a:p>
            <a:r>
              <a:rPr lang="fi-FI" dirty="0"/>
              <a:t>Karkeamoto-</a:t>
            </a:r>
            <a:r>
              <a:rPr lang="fi-FI" dirty="0" err="1"/>
              <a:t>riikka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113180" cy="5120640"/>
          </a:xfrm>
        </p:spPr>
        <p:txBody>
          <a:bodyPr/>
          <a:lstStyle/>
          <a:p>
            <a:r>
              <a:rPr lang="fi-FI" dirty="0"/>
              <a:t>Karkeamotoriikka: (mm. juokseminen ja hyppääminen)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904" y="868363"/>
            <a:ext cx="3416205" cy="5121275"/>
          </a:xfrm>
        </p:spPr>
      </p:pic>
    </p:spTree>
    <p:extLst>
      <p:ext uri="{BB962C8B-B14F-4D97-AF65-F5344CB8AC3E}">
        <p14:creationId xmlns:p14="http://schemas.microsoft.com/office/powerpoint/2010/main" val="4049963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Hienomotoriik</a:t>
            </a:r>
            <a:r>
              <a:rPr lang="fi-FI" dirty="0"/>
              <a:t>-ka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Hienomotoriikka: (mm. kirjoittaminen ja kengännauhojen solmiminen)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632" y="2118946"/>
            <a:ext cx="4078576" cy="2984272"/>
          </a:xfrm>
        </p:spPr>
      </p:pic>
    </p:spTree>
    <p:extLst>
      <p:ext uri="{BB962C8B-B14F-4D97-AF65-F5344CB8AC3E}">
        <p14:creationId xmlns:p14="http://schemas.microsoft.com/office/powerpoint/2010/main" val="188960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Havaintomo-toriikka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Havaintomotoriikka: (esim. miten lapsi hahmottaa omaa kehoaan suhteessa ympäröivään tilaan, aikaan ja voimaan)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839" y="1930400"/>
            <a:ext cx="3018234" cy="4024313"/>
          </a:xfrm>
        </p:spPr>
      </p:pic>
    </p:spTree>
    <p:extLst>
      <p:ext uri="{BB962C8B-B14F-4D97-AF65-F5344CB8AC3E}">
        <p14:creationId xmlns:p14="http://schemas.microsoft.com/office/powerpoint/2010/main" val="193512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6AC424-4F0F-43F3-80AD-2F64320CA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Karkeamoto-</a:t>
            </a:r>
            <a:r>
              <a:rPr lang="fi-FI" dirty="0" err="1"/>
              <a:t>riset</a:t>
            </a:r>
            <a:r>
              <a:rPr lang="fi-FI" dirty="0"/>
              <a:t> perustaidot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E35D25-D2F3-4998-BBE4-8C8D0D492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Tasapainotaidot: jaetaan staattisiin ja dynaamisiin taitoihin. Staattisella tasapainolla tarkoitetaan kykyä säilyttää tasapaino paikallaan pysyessä. Dynaamista tasapainoa tarvitaan, kun liikutaan paikasta toiseen. Staattinen tasapaino kehittyy ennen dynaamista tasapainoa</a:t>
            </a:r>
          </a:p>
          <a:p>
            <a:r>
              <a:rPr lang="fi-FI" dirty="0"/>
              <a:t>Liikkumistaidot: Käveleminen, juokseminen, hyppääminen, kiipeäminen ja laukkaaminen</a:t>
            </a:r>
          </a:p>
          <a:p>
            <a:r>
              <a:rPr lang="fi-FI" dirty="0"/>
              <a:t>Käsittelytaidot: Vierittäminen, pyörittäminen, työntäminen, vetäminen, heittäminen, kiinniottaminen, potkaiseminen ja lyöminen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98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412E80-1BEA-4A7E-BCAF-3E15E4FDB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 v. motoriikka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8C8CD2-76A1-47F4-A26A-04A0CD2BD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Lapsi ryömii, kierii ja konttaa sujuvasti ja tasapainoisesti. Lapsi leikkii tasapainoisessa istuma-asennossa ja vaihtaa sujuvasti asentoa seisomasta istumaan ja toisinpäin</a:t>
            </a:r>
          </a:p>
          <a:p>
            <a:r>
              <a:rPr lang="fi-FI" dirty="0"/>
              <a:t> Opeta lasta liikkumaan nelinkontin portaita ylös ja alas sekä laskeutumaan turvallisesti sohvalta alas jalat edellä. </a:t>
            </a:r>
          </a:p>
          <a:p>
            <a:r>
              <a:rPr lang="fi-FI" dirty="0"/>
              <a:t>Lapsi nousee </a:t>
            </a:r>
            <a:r>
              <a:rPr lang="fi-FI" dirty="0" err="1"/>
              <a:t>toispolviseisonnasta</a:t>
            </a:r>
            <a:r>
              <a:rPr lang="fi-FI" dirty="0"/>
              <a:t> tukea vasten seisomaan. Tukea vasten lapsi ottaa askelia molemmille sivuille ja siirtyy huonekalusta toiseen.</a:t>
            </a:r>
          </a:p>
          <a:p>
            <a:r>
              <a:rPr lang="fi-FI" dirty="0"/>
              <a:t>Vähitellen lapsi seiso hetken tuetta ja ottaa ensimmäiset itsenäiset askeleensa. Harjoittelee kenkien käyttöä.</a:t>
            </a:r>
          </a:p>
          <a:p>
            <a:r>
              <a:rPr lang="fi-FI" dirty="0"/>
              <a:t>Lapsi nauttii keinumisesta ja hiekkalaatikkoleikeistä.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47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 v. motoriikka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Kävelee ja juoksee tasapainoisesti</a:t>
            </a:r>
          </a:p>
          <a:p>
            <a:r>
              <a:rPr lang="fi-FI" dirty="0"/>
              <a:t>Ponnistaa ylös rappusissa yhdellä jalalla (tuen kanssa)</a:t>
            </a:r>
          </a:p>
          <a:p>
            <a:r>
              <a:rPr lang="fi-FI" dirty="0"/>
              <a:t>Harjoittelee tasahyppyä ja hyppää pieneltä korokkeelta</a:t>
            </a:r>
          </a:p>
          <a:p>
            <a:r>
              <a:rPr lang="fi-FI" dirty="0"/>
              <a:t>Potkaisee palloa</a:t>
            </a:r>
          </a:p>
          <a:p>
            <a:r>
              <a:rPr lang="fi-FI" dirty="0"/>
              <a:t>Heittää ja vierittää palloa (taito hallussa mol. käsillä)</a:t>
            </a:r>
          </a:p>
          <a:p>
            <a:r>
              <a:rPr lang="fi-FI" dirty="0"/>
              <a:t>Kiipeää ja laskee liukumäkeä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2586664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Kehys</Template>
  <TotalTime>225</TotalTime>
  <Words>753</Words>
  <Application>Microsoft Office PowerPoint</Application>
  <PresentationFormat>Laajakuva</PresentationFormat>
  <Paragraphs>62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Calibri</vt:lpstr>
      <vt:lpstr>Corbel</vt:lpstr>
      <vt:lpstr>Wingdings 2</vt:lpstr>
      <vt:lpstr>Kehys</vt:lpstr>
      <vt:lpstr>Motorinen kehitys</vt:lpstr>
      <vt:lpstr>Motorinen kehitys</vt:lpstr>
      <vt:lpstr>Motoriset perustaidot</vt:lpstr>
      <vt:lpstr>Karkeamoto-riikka</vt:lpstr>
      <vt:lpstr>Hienomotoriik-ka</vt:lpstr>
      <vt:lpstr>Havaintomo-toriikka</vt:lpstr>
      <vt:lpstr>Karkeamoto-riset perustaidot</vt:lpstr>
      <vt:lpstr>1 v. motoriikka</vt:lpstr>
      <vt:lpstr>2 v. motoriikka</vt:lpstr>
      <vt:lpstr>3 v. motoriikka</vt:lpstr>
      <vt:lpstr>4 v. motoriikka</vt:lpstr>
      <vt:lpstr>5 v. motoriikka</vt:lpstr>
      <vt:lpstr>7.-12.v motoriikka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Motorinen kehitys</dc:title>
  <dc:creator>Katja Kangas</dc:creator>
  <cp:lastModifiedBy>Kortesluoma Heini</cp:lastModifiedBy>
  <cp:revision>30</cp:revision>
  <dcterms:created xsi:type="dcterms:W3CDTF">2019-07-22T05:11:12Z</dcterms:created>
  <dcterms:modified xsi:type="dcterms:W3CDTF">2020-10-13T06:14:38Z</dcterms:modified>
</cp:coreProperties>
</file>