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EDFE3-B80C-40EB-8A18-4948CFA955F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44553E-C72C-4AE4-9A76-00E4C2ADDE20}">
      <dgm:prSet/>
      <dgm:spPr/>
      <dgm:t>
        <a:bodyPr/>
        <a:lstStyle/>
        <a:p>
          <a:r>
            <a:rPr lang="fi-FI"/>
            <a:t>Jarmo vammautui auto-onnettomuudessa, ja hän sai selkäydinvamma –diagnoosin.</a:t>
          </a:r>
          <a:endParaRPr lang="en-US"/>
        </a:p>
      </dgm:t>
    </dgm:pt>
    <dgm:pt modelId="{350C8F31-6001-4C25-A2FF-FA7EC718A4DA}" type="parTrans" cxnId="{6122E736-C0E6-46CA-946C-DF9AA93C68E1}">
      <dgm:prSet/>
      <dgm:spPr/>
      <dgm:t>
        <a:bodyPr/>
        <a:lstStyle/>
        <a:p>
          <a:endParaRPr lang="en-US"/>
        </a:p>
      </dgm:t>
    </dgm:pt>
    <dgm:pt modelId="{2132B6D2-E93A-410A-AE4E-1B54EDD0618B}" type="sibTrans" cxnId="{6122E736-C0E6-46CA-946C-DF9AA93C68E1}">
      <dgm:prSet/>
      <dgm:spPr/>
      <dgm:t>
        <a:bodyPr/>
        <a:lstStyle/>
        <a:p>
          <a:endParaRPr lang="en-US"/>
        </a:p>
      </dgm:t>
    </dgm:pt>
    <dgm:pt modelId="{3C9415D4-1E78-45D6-A236-EE423685F042}">
      <dgm:prSet/>
      <dgm:spPr/>
      <dgm:t>
        <a:bodyPr/>
        <a:lstStyle/>
        <a:p>
          <a:r>
            <a:rPr lang="fi-FI"/>
            <a:t>Selkäydinvamma syntyy yleensä tapaturman seurauksena, kun selkärangan nikama murtuu tai vaurioittaa selkäydintä.</a:t>
          </a:r>
          <a:endParaRPr lang="en-US"/>
        </a:p>
      </dgm:t>
    </dgm:pt>
    <dgm:pt modelId="{9FD5054D-824C-449C-B135-808E4614E550}" type="parTrans" cxnId="{6D950D50-112C-4143-99D5-A7F4C83C2B63}">
      <dgm:prSet/>
      <dgm:spPr/>
      <dgm:t>
        <a:bodyPr/>
        <a:lstStyle/>
        <a:p>
          <a:endParaRPr lang="en-US"/>
        </a:p>
      </dgm:t>
    </dgm:pt>
    <dgm:pt modelId="{5CC130EB-A759-4BC5-8A97-0771333EB923}" type="sibTrans" cxnId="{6D950D50-112C-4143-99D5-A7F4C83C2B63}">
      <dgm:prSet/>
      <dgm:spPr/>
      <dgm:t>
        <a:bodyPr/>
        <a:lstStyle/>
        <a:p>
          <a:endParaRPr lang="en-US"/>
        </a:p>
      </dgm:t>
    </dgm:pt>
    <dgm:pt modelId="{DD8EAE07-1F6A-492C-8C14-D796B2105D65}">
      <dgm:prSet/>
      <dgm:spPr/>
      <dgm:t>
        <a:bodyPr/>
        <a:lstStyle/>
        <a:p>
          <a:r>
            <a:rPr lang="fi-FI"/>
            <a:t>Sairauden syntyyn voi liittyä myös sairaukset, mutta se voi olla myös synnynnäinen sairaus</a:t>
          </a:r>
          <a:endParaRPr lang="en-US"/>
        </a:p>
      </dgm:t>
    </dgm:pt>
    <dgm:pt modelId="{51D70024-E7A6-45D4-9CDF-E133DEB3150E}" type="parTrans" cxnId="{49CFBE53-8648-426D-BCCE-829E062B1A46}">
      <dgm:prSet/>
      <dgm:spPr/>
      <dgm:t>
        <a:bodyPr/>
        <a:lstStyle/>
        <a:p>
          <a:endParaRPr lang="en-US"/>
        </a:p>
      </dgm:t>
    </dgm:pt>
    <dgm:pt modelId="{F1C35A35-EE92-433F-8965-CD48ADCEE5D1}" type="sibTrans" cxnId="{49CFBE53-8648-426D-BCCE-829E062B1A46}">
      <dgm:prSet/>
      <dgm:spPr/>
      <dgm:t>
        <a:bodyPr/>
        <a:lstStyle/>
        <a:p>
          <a:endParaRPr lang="en-US"/>
        </a:p>
      </dgm:t>
    </dgm:pt>
    <dgm:pt modelId="{F25FA1DC-30FA-418F-9517-4744D6A6B05D}">
      <dgm:prSet/>
      <dgm:spPr/>
      <dgm:t>
        <a:bodyPr/>
        <a:lstStyle/>
        <a:p>
          <a:r>
            <a:rPr lang="fi-FI"/>
            <a:t>Esimerkiksi kasvaimet, tulehdukset, verenkiertohäiriöt ja rangan kulumamuutokset voivat vaurioittaa selkäydintä.</a:t>
          </a:r>
          <a:endParaRPr lang="en-US"/>
        </a:p>
      </dgm:t>
    </dgm:pt>
    <dgm:pt modelId="{A0622276-4164-47A0-8A04-E3EDA06FE383}" type="parTrans" cxnId="{284CEABF-CE02-4FE5-866D-0B9665E1437F}">
      <dgm:prSet/>
      <dgm:spPr/>
      <dgm:t>
        <a:bodyPr/>
        <a:lstStyle/>
        <a:p>
          <a:endParaRPr lang="en-US"/>
        </a:p>
      </dgm:t>
    </dgm:pt>
    <dgm:pt modelId="{5E6E2288-89EF-449D-9F63-48C78528B0C2}" type="sibTrans" cxnId="{284CEABF-CE02-4FE5-866D-0B9665E1437F}">
      <dgm:prSet/>
      <dgm:spPr/>
      <dgm:t>
        <a:bodyPr/>
        <a:lstStyle/>
        <a:p>
          <a:endParaRPr lang="en-US"/>
        </a:p>
      </dgm:t>
    </dgm:pt>
    <dgm:pt modelId="{5BC026F2-9DBA-8447-9084-CA38FB93E171}" type="pres">
      <dgm:prSet presAssocID="{CA6EDFE3-B80C-40EB-8A18-4948CFA955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E8B2A1-F4EE-084C-B35A-D351FF3BE3C1}" type="pres">
      <dgm:prSet presAssocID="{CA6EDFE3-B80C-40EB-8A18-4948CFA955FC}" presName="dummyMaxCanvas" presStyleCnt="0">
        <dgm:presLayoutVars/>
      </dgm:prSet>
      <dgm:spPr/>
    </dgm:pt>
    <dgm:pt modelId="{CCC49BDA-3DBF-4E49-BEC4-9C8712DC7521}" type="pres">
      <dgm:prSet presAssocID="{CA6EDFE3-B80C-40EB-8A18-4948CFA955F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F3470C-C3F2-D645-BFAF-FCDFCD31D7F2}" type="pres">
      <dgm:prSet presAssocID="{CA6EDFE3-B80C-40EB-8A18-4948CFA955F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DEB1D2F-9217-7B47-9AD3-116C4C831BBE}" type="pres">
      <dgm:prSet presAssocID="{CA6EDFE3-B80C-40EB-8A18-4948CFA955F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7333A75-E39B-AD48-9091-7A39D1BCEED9}" type="pres">
      <dgm:prSet presAssocID="{CA6EDFE3-B80C-40EB-8A18-4948CFA955F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8C73711-B86B-3D4E-AA64-861DDFBF4C36}" type="pres">
      <dgm:prSet presAssocID="{CA6EDFE3-B80C-40EB-8A18-4948CFA955F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F69ADBF-56F9-5044-AA81-09A89559DC3F}" type="pres">
      <dgm:prSet presAssocID="{CA6EDFE3-B80C-40EB-8A18-4948CFA955F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4B00001-C524-8D47-8C61-67D4C9991490}" type="pres">
      <dgm:prSet presAssocID="{CA6EDFE3-B80C-40EB-8A18-4948CFA955F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9141842-7FAC-D54F-9411-0FE799BF2C82}" type="pres">
      <dgm:prSet presAssocID="{CA6EDFE3-B80C-40EB-8A18-4948CFA955F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4AC133E-1ECE-DD43-8403-8E9B08A4F8F2}" type="pres">
      <dgm:prSet presAssocID="{CA6EDFE3-B80C-40EB-8A18-4948CFA955F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570ED0-0E25-EC45-9717-8212D7696A33}" type="pres">
      <dgm:prSet presAssocID="{CA6EDFE3-B80C-40EB-8A18-4948CFA955F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B94FC66-5C92-1541-BD04-11151E8C7992}" type="pres">
      <dgm:prSet presAssocID="{CA6EDFE3-B80C-40EB-8A18-4948CFA955F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46702ED-40F4-5E46-BF8B-A7D6FF239773}" type="presOf" srcId="{F1C35A35-EE92-433F-8965-CD48ADCEE5D1}" destId="{E4B00001-C524-8D47-8C61-67D4C9991490}" srcOrd="0" destOrd="0" presId="urn:microsoft.com/office/officeart/2005/8/layout/vProcess5"/>
    <dgm:cxn modelId="{985773E7-07E1-F543-92F6-A87CFD7FAC9C}" type="presOf" srcId="{DD8EAE07-1F6A-492C-8C14-D796B2105D65}" destId="{62570ED0-0E25-EC45-9717-8212D7696A33}" srcOrd="1" destOrd="0" presId="urn:microsoft.com/office/officeart/2005/8/layout/vProcess5"/>
    <dgm:cxn modelId="{ADCC794D-1E2A-EB4D-9ABE-1AE9FB9BE218}" type="presOf" srcId="{2132B6D2-E93A-410A-AE4E-1B54EDD0618B}" destId="{F8C73711-B86B-3D4E-AA64-861DDFBF4C36}" srcOrd="0" destOrd="0" presId="urn:microsoft.com/office/officeart/2005/8/layout/vProcess5"/>
    <dgm:cxn modelId="{1AA9D1D7-F4D6-4740-ACD4-45D87A8BE9EE}" type="presOf" srcId="{3C9415D4-1E78-45D6-A236-EE423685F042}" destId="{53F3470C-C3F2-D645-BFAF-FCDFCD31D7F2}" srcOrd="0" destOrd="0" presId="urn:microsoft.com/office/officeart/2005/8/layout/vProcess5"/>
    <dgm:cxn modelId="{6122E736-C0E6-46CA-946C-DF9AA93C68E1}" srcId="{CA6EDFE3-B80C-40EB-8A18-4948CFA955FC}" destId="{D844553E-C72C-4AE4-9A76-00E4C2ADDE20}" srcOrd="0" destOrd="0" parTransId="{350C8F31-6001-4C25-A2FF-FA7EC718A4DA}" sibTransId="{2132B6D2-E93A-410A-AE4E-1B54EDD0618B}"/>
    <dgm:cxn modelId="{09EAC53F-A632-374E-95D7-87997762FF31}" type="presOf" srcId="{F25FA1DC-30FA-418F-9517-4744D6A6B05D}" destId="{2B94FC66-5C92-1541-BD04-11151E8C7992}" srcOrd="1" destOrd="0" presId="urn:microsoft.com/office/officeart/2005/8/layout/vProcess5"/>
    <dgm:cxn modelId="{49CFBE53-8648-426D-BCCE-829E062B1A46}" srcId="{CA6EDFE3-B80C-40EB-8A18-4948CFA955FC}" destId="{DD8EAE07-1F6A-492C-8C14-D796B2105D65}" srcOrd="2" destOrd="0" parTransId="{51D70024-E7A6-45D4-9CDF-E133DEB3150E}" sibTransId="{F1C35A35-EE92-433F-8965-CD48ADCEE5D1}"/>
    <dgm:cxn modelId="{1DD30F1F-D305-1E49-98AE-43F925324ED1}" type="presOf" srcId="{5CC130EB-A759-4BC5-8A97-0771333EB923}" destId="{0F69ADBF-56F9-5044-AA81-09A89559DC3F}" srcOrd="0" destOrd="0" presId="urn:microsoft.com/office/officeart/2005/8/layout/vProcess5"/>
    <dgm:cxn modelId="{8E2A9D43-F86E-D742-A1E2-3234CB4C6A55}" type="presOf" srcId="{D844553E-C72C-4AE4-9A76-00E4C2ADDE20}" destId="{89141842-7FAC-D54F-9411-0FE799BF2C82}" srcOrd="1" destOrd="0" presId="urn:microsoft.com/office/officeart/2005/8/layout/vProcess5"/>
    <dgm:cxn modelId="{FEC348BF-B262-A74E-8B36-213607C8D5BA}" type="presOf" srcId="{3C9415D4-1E78-45D6-A236-EE423685F042}" destId="{E4AC133E-1ECE-DD43-8403-8E9B08A4F8F2}" srcOrd="1" destOrd="0" presId="urn:microsoft.com/office/officeart/2005/8/layout/vProcess5"/>
    <dgm:cxn modelId="{6D950D50-112C-4143-99D5-A7F4C83C2B63}" srcId="{CA6EDFE3-B80C-40EB-8A18-4948CFA955FC}" destId="{3C9415D4-1E78-45D6-A236-EE423685F042}" srcOrd="1" destOrd="0" parTransId="{9FD5054D-824C-449C-B135-808E4614E550}" sibTransId="{5CC130EB-A759-4BC5-8A97-0771333EB923}"/>
    <dgm:cxn modelId="{4F2AC522-C1D1-5541-A47A-6AC895D2BC61}" type="presOf" srcId="{F25FA1DC-30FA-418F-9517-4744D6A6B05D}" destId="{17333A75-E39B-AD48-9091-7A39D1BCEED9}" srcOrd="0" destOrd="0" presId="urn:microsoft.com/office/officeart/2005/8/layout/vProcess5"/>
    <dgm:cxn modelId="{CFA8B7B1-F550-694C-B368-E631F2A5D7B2}" type="presOf" srcId="{D844553E-C72C-4AE4-9A76-00E4C2ADDE20}" destId="{CCC49BDA-3DBF-4E49-BEC4-9C8712DC7521}" srcOrd="0" destOrd="0" presId="urn:microsoft.com/office/officeart/2005/8/layout/vProcess5"/>
    <dgm:cxn modelId="{C5D9EA53-0F96-0648-93E9-46EBE5C762DE}" type="presOf" srcId="{CA6EDFE3-B80C-40EB-8A18-4948CFA955FC}" destId="{5BC026F2-9DBA-8447-9084-CA38FB93E171}" srcOrd="0" destOrd="0" presId="urn:microsoft.com/office/officeart/2005/8/layout/vProcess5"/>
    <dgm:cxn modelId="{284CEABF-CE02-4FE5-866D-0B9665E1437F}" srcId="{CA6EDFE3-B80C-40EB-8A18-4948CFA955FC}" destId="{F25FA1DC-30FA-418F-9517-4744D6A6B05D}" srcOrd="3" destOrd="0" parTransId="{A0622276-4164-47A0-8A04-E3EDA06FE383}" sibTransId="{5E6E2288-89EF-449D-9F63-48C78528B0C2}"/>
    <dgm:cxn modelId="{0A3CBD2B-A8B1-0B49-BA13-B9FE001E53A0}" type="presOf" srcId="{DD8EAE07-1F6A-492C-8C14-D796B2105D65}" destId="{9DEB1D2F-9217-7B47-9AD3-116C4C831BBE}" srcOrd="0" destOrd="0" presId="urn:microsoft.com/office/officeart/2005/8/layout/vProcess5"/>
    <dgm:cxn modelId="{7845F695-5724-B649-B2AF-5C31005E26B4}" type="presParOf" srcId="{5BC026F2-9DBA-8447-9084-CA38FB93E171}" destId="{32E8B2A1-F4EE-084C-B35A-D351FF3BE3C1}" srcOrd="0" destOrd="0" presId="urn:microsoft.com/office/officeart/2005/8/layout/vProcess5"/>
    <dgm:cxn modelId="{69C58B83-208E-2E48-B1E1-47FCE8B078CE}" type="presParOf" srcId="{5BC026F2-9DBA-8447-9084-CA38FB93E171}" destId="{CCC49BDA-3DBF-4E49-BEC4-9C8712DC7521}" srcOrd="1" destOrd="0" presId="urn:microsoft.com/office/officeart/2005/8/layout/vProcess5"/>
    <dgm:cxn modelId="{B77EB39F-E95C-5C4D-96D8-338BDD8FDCF7}" type="presParOf" srcId="{5BC026F2-9DBA-8447-9084-CA38FB93E171}" destId="{53F3470C-C3F2-D645-BFAF-FCDFCD31D7F2}" srcOrd="2" destOrd="0" presId="urn:microsoft.com/office/officeart/2005/8/layout/vProcess5"/>
    <dgm:cxn modelId="{B52162B6-F183-0742-88C8-886E998C9E3F}" type="presParOf" srcId="{5BC026F2-9DBA-8447-9084-CA38FB93E171}" destId="{9DEB1D2F-9217-7B47-9AD3-116C4C831BBE}" srcOrd="3" destOrd="0" presId="urn:microsoft.com/office/officeart/2005/8/layout/vProcess5"/>
    <dgm:cxn modelId="{B3E88D4F-AEAA-0F46-8728-CC9976F2D6C5}" type="presParOf" srcId="{5BC026F2-9DBA-8447-9084-CA38FB93E171}" destId="{17333A75-E39B-AD48-9091-7A39D1BCEED9}" srcOrd="4" destOrd="0" presId="urn:microsoft.com/office/officeart/2005/8/layout/vProcess5"/>
    <dgm:cxn modelId="{545251B6-CB52-8946-BDF1-23C8C04459DD}" type="presParOf" srcId="{5BC026F2-9DBA-8447-9084-CA38FB93E171}" destId="{F8C73711-B86B-3D4E-AA64-861DDFBF4C36}" srcOrd="5" destOrd="0" presId="urn:microsoft.com/office/officeart/2005/8/layout/vProcess5"/>
    <dgm:cxn modelId="{0F4AB810-1B45-9F40-9DE4-8A2CD9A8AED7}" type="presParOf" srcId="{5BC026F2-9DBA-8447-9084-CA38FB93E171}" destId="{0F69ADBF-56F9-5044-AA81-09A89559DC3F}" srcOrd="6" destOrd="0" presId="urn:microsoft.com/office/officeart/2005/8/layout/vProcess5"/>
    <dgm:cxn modelId="{F4BCBAEA-1067-174F-B3AE-26BE27E52F2C}" type="presParOf" srcId="{5BC026F2-9DBA-8447-9084-CA38FB93E171}" destId="{E4B00001-C524-8D47-8C61-67D4C9991490}" srcOrd="7" destOrd="0" presId="urn:microsoft.com/office/officeart/2005/8/layout/vProcess5"/>
    <dgm:cxn modelId="{72BE8AC9-090C-D344-8E41-2710D2A1F764}" type="presParOf" srcId="{5BC026F2-9DBA-8447-9084-CA38FB93E171}" destId="{89141842-7FAC-D54F-9411-0FE799BF2C82}" srcOrd="8" destOrd="0" presId="urn:microsoft.com/office/officeart/2005/8/layout/vProcess5"/>
    <dgm:cxn modelId="{84C399A0-04D8-D84B-8E1A-EF93854B751D}" type="presParOf" srcId="{5BC026F2-9DBA-8447-9084-CA38FB93E171}" destId="{E4AC133E-1ECE-DD43-8403-8E9B08A4F8F2}" srcOrd="9" destOrd="0" presId="urn:microsoft.com/office/officeart/2005/8/layout/vProcess5"/>
    <dgm:cxn modelId="{BB1F637E-0C46-8648-B7F5-D015B833564B}" type="presParOf" srcId="{5BC026F2-9DBA-8447-9084-CA38FB93E171}" destId="{62570ED0-0E25-EC45-9717-8212D7696A33}" srcOrd="10" destOrd="0" presId="urn:microsoft.com/office/officeart/2005/8/layout/vProcess5"/>
    <dgm:cxn modelId="{783A4CCA-B6EF-8D41-9DA7-D59EDDCD2F77}" type="presParOf" srcId="{5BC026F2-9DBA-8447-9084-CA38FB93E171}" destId="{2B94FC66-5C92-1541-BD04-11151E8C799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58947-96C9-4407-A33F-5E5EF2BA05E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8DB382-3083-4054-BBE9-3DC61E781C45}">
      <dgm:prSet/>
      <dgm:spPr/>
      <dgm:t>
        <a:bodyPr/>
        <a:lstStyle/>
        <a:p>
          <a:r>
            <a:rPr lang="fi-FI"/>
            <a:t>Vuositasolla Suomessa todetaan noin 500 uutta selkäydinvammaa, joista 40% on tapaturmaperäisiä, ja 60% syntyy erilaisten sairausten syyn pohjalta. </a:t>
          </a:r>
          <a:endParaRPr lang="en-US"/>
        </a:p>
      </dgm:t>
    </dgm:pt>
    <dgm:pt modelId="{FAD51C8A-EF5B-4C6A-9D94-30E94E4F53C6}" type="parTrans" cxnId="{183C092B-7F40-409B-B3B3-142FF722AE1B}">
      <dgm:prSet/>
      <dgm:spPr/>
      <dgm:t>
        <a:bodyPr/>
        <a:lstStyle/>
        <a:p>
          <a:endParaRPr lang="en-US"/>
        </a:p>
      </dgm:t>
    </dgm:pt>
    <dgm:pt modelId="{6D8E53FF-E9EC-4355-908C-8F5215B24476}" type="sibTrans" cxnId="{183C092B-7F40-409B-B3B3-142FF722AE1B}">
      <dgm:prSet/>
      <dgm:spPr/>
      <dgm:t>
        <a:bodyPr/>
        <a:lstStyle/>
        <a:p>
          <a:endParaRPr lang="en-US"/>
        </a:p>
      </dgm:t>
    </dgm:pt>
    <dgm:pt modelId="{357EDA56-F625-4E4A-965C-66CEC8121C5D}">
      <dgm:prSet/>
      <dgm:spPr/>
      <dgm:t>
        <a:bodyPr/>
        <a:lstStyle/>
        <a:p>
          <a:r>
            <a:rPr lang="fi-FI"/>
            <a:t>Tapaturmasta seuranneen selkäydinvamman pääryhmänä on iäkkäät, tapaturman syynä yleensä iäkkäillä on kaatuminen.</a:t>
          </a:r>
          <a:endParaRPr lang="en-US"/>
        </a:p>
      </dgm:t>
    </dgm:pt>
    <dgm:pt modelId="{E98FD5C3-BC3C-447A-8AF2-C8015E4C14E8}" type="parTrans" cxnId="{4DBDA988-F0B2-4A9D-A745-FEE41759B4D4}">
      <dgm:prSet/>
      <dgm:spPr/>
      <dgm:t>
        <a:bodyPr/>
        <a:lstStyle/>
        <a:p>
          <a:endParaRPr lang="en-US"/>
        </a:p>
      </dgm:t>
    </dgm:pt>
    <dgm:pt modelId="{86E985E2-4FE6-4A40-A35C-C81EB18E5CEB}" type="sibTrans" cxnId="{4DBDA988-F0B2-4A9D-A745-FEE41759B4D4}">
      <dgm:prSet/>
      <dgm:spPr/>
      <dgm:t>
        <a:bodyPr/>
        <a:lstStyle/>
        <a:p>
          <a:endParaRPr lang="en-US"/>
        </a:p>
      </dgm:t>
    </dgm:pt>
    <dgm:pt modelId="{D76F477D-02CC-492D-8396-36DA749C610C}">
      <dgm:prSet/>
      <dgm:spPr/>
      <dgm:t>
        <a:bodyPr/>
        <a:lstStyle/>
        <a:p>
          <a:r>
            <a:rPr lang="fi-FI"/>
            <a:t>Suurimmalla osalla sairausperäisen diagnoosin saaneista  kärsii myös osittaisesta alaraajahalvauksesta.</a:t>
          </a:r>
          <a:endParaRPr lang="en-US"/>
        </a:p>
      </dgm:t>
    </dgm:pt>
    <dgm:pt modelId="{52C13669-4513-4826-88EA-91037D1F014A}" type="parTrans" cxnId="{9212C741-D657-4758-BFDA-3E6EE8611386}">
      <dgm:prSet/>
      <dgm:spPr/>
      <dgm:t>
        <a:bodyPr/>
        <a:lstStyle/>
        <a:p>
          <a:endParaRPr lang="en-US"/>
        </a:p>
      </dgm:t>
    </dgm:pt>
    <dgm:pt modelId="{610BB9BC-1603-4C1C-BA3A-924908C46476}" type="sibTrans" cxnId="{9212C741-D657-4758-BFDA-3E6EE8611386}">
      <dgm:prSet/>
      <dgm:spPr/>
      <dgm:t>
        <a:bodyPr/>
        <a:lstStyle/>
        <a:p>
          <a:endParaRPr lang="en-US"/>
        </a:p>
      </dgm:t>
    </dgm:pt>
    <dgm:pt modelId="{B12FCBAE-2C61-B84F-8BDF-DEB3B6FAD0C7}" type="pres">
      <dgm:prSet presAssocID="{C2758947-96C9-4407-A33F-5E5EF2BA05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3EA444D6-BED6-D943-BB94-357923117E72}" type="pres">
      <dgm:prSet presAssocID="{048DB382-3083-4054-BBE9-3DC61E781C45}" presName="hierRoot1" presStyleCnt="0"/>
      <dgm:spPr/>
    </dgm:pt>
    <dgm:pt modelId="{F18EBBF5-9157-2149-A481-081F86C1E18E}" type="pres">
      <dgm:prSet presAssocID="{048DB382-3083-4054-BBE9-3DC61E781C45}" presName="composite" presStyleCnt="0"/>
      <dgm:spPr/>
    </dgm:pt>
    <dgm:pt modelId="{07E7B085-8D7C-3E4B-813A-3491B8D961DA}" type="pres">
      <dgm:prSet presAssocID="{048DB382-3083-4054-BBE9-3DC61E781C45}" presName="background" presStyleLbl="node0" presStyleIdx="0" presStyleCnt="3"/>
      <dgm:spPr/>
    </dgm:pt>
    <dgm:pt modelId="{FFE85DBF-1DFD-684B-AA4C-FA4805A4BF27}" type="pres">
      <dgm:prSet presAssocID="{048DB382-3083-4054-BBE9-3DC61E781C4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56BAD45-7768-7C43-BFBD-D695C4CB0975}" type="pres">
      <dgm:prSet presAssocID="{048DB382-3083-4054-BBE9-3DC61E781C45}" presName="hierChild2" presStyleCnt="0"/>
      <dgm:spPr/>
    </dgm:pt>
    <dgm:pt modelId="{ED186F9C-0B80-434D-91A2-B980CC7EBFD0}" type="pres">
      <dgm:prSet presAssocID="{357EDA56-F625-4E4A-965C-66CEC8121C5D}" presName="hierRoot1" presStyleCnt="0"/>
      <dgm:spPr/>
    </dgm:pt>
    <dgm:pt modelId="{E3BEC6DF-6E4D-5540-A718-2C8A8099C248}" type="pres">
      <dgm:prSet presAssocID="{357EDA56-F625-4E4A-965C-66CEC8121C5D}" presName="composite" presStyleCnt="0"/>
      <dgm:spPr/>
    </dgm:pt>
    <dgm:pt modelId="{5436D90D-795A-3646-B996-070E5A1E30B4}" type="pres">
      <dgm:prSet presAssocID="{357EDA56-F625-4E4A-965C-66CEC8121C5D}" presName="background" presStyleLbl="node0" presStyleIdx="1" presStyleCnt="3"/>
      <dgm:spPr/>
    </dgm:pt>
    <dgm:pt modelId="{0CE3FF9B-871B-AF44-8564-81C935CB5579}" type="pres">
      <dgm:prSet presAssocID="{357EDA56-F625-4E4A-965C-66CEC8121C5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36B71E6-3720-8F48-BDFD-05D4ED2995D9}" type="pres">
      <dgm:prSet presAssocID="{357EDA56-F625-4E4A-965C-66CEC8121C5D}" presName="hierChild2" presStyleCnt="0"/>
      <dgm:spPr/>
    </dgm:pt>
    <dgm:pt modelId="{441AEF5E-EFE8-E54C-B99D-E68321BB018C}" type="pres">
      <dgm:prSet presAssocID="{D76F477D-02CC-492D-8396-36DA749C610C}" presName="hierRoot1" presStyleCnt="0"/>
      <dgm:spPr/>
    </dgm:pt>
    <dgm:pt modelId="{59E180C9-B174-A94B-8879-CE0EA10CAE9F}" type="pres">
      <dgm:prSet presAssocID="{D76F477D-02CC-492D-8396-36DA749C610C}" presName="composite" presStyleCnt="0"/>
      <dgm:spPr/>
    </dgm:pt>
    <dgm:pt modelId="{3306AB0B-83E1-344B-9078-A177571DC1B5}" type="pres">
      <dgm:prSet presAssocID="{D76F477D-02CC-492D-8396-36DA749C610C}" presName="background" presStyleLbl="node0" presStyleIdx="2" presStyleCnt="3"/>
      <dgm:spPr/>
    </dgm:pt>
    <dgm:pt modelId="{21EEA8C2-1915-CA40-BC2B-B7ECD696615F}" type="pres">
      <dgm:prSet presAssocID="{D76F477D-02CC-492D-8396-36DA749C610C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E033668-A8E5-434F-A19E-36580F5EF43C}" type="pres">
      <dgm:prSet presAssocID="{D76F477D-02CC-492D-8396-36DA749C610C}" presName="hierChild2" presStyleCnt="0"/>
      <dgm:spPr/>
    </dgm:pt>
  </dgm:ptLst>
  <dgm:cxnLst>
    <dgm:cxn modelId="{29491BDB-8FEE-8F4B-AA3E-85729020238C}" type="presOf" srcId="{C2758947-96C9-4407-A33F-5E5EF2BA05EA}" destId="{B12FCBAE-2C61-B84F-8BDF-DEB3B6FAD0C7}" srcOrd="0" destOrd="0" presId="urn:microsoft.com/office/officeart/2005/8/layout/hierarchy1"/>
    <dgm:cxn modelId="{9D07FDF3-2768-0A42-AE45-BCD7DEE62788}" type="presOf" srcId="{D76F477D-02CC-492D-8396-36DA749C610C}" destId="{21EEA8C2-1915-CA40-BC2B-B7ECD696615F}" srcOrd="0" destOrd="0" presId="urn:microsoft.com/office/officeart/2005/8/layout/hierarchy1"/>
    <dgm:cxn modelId="{439A05FE-5DF9-5D47-8E5B-BA854E798848}" type="presOf" srcId="{357EDA56-F625-4E4A-965C-66CEC8121C5D}" destId="{0CE3FF9B-871B-AF44-8564-81C935CB5579}" srcOrd="0" destOrd="0" presId="urn:microsoft.com/office/officeart/2005/8/layout/hierarchy1"/>
    <dgm:cxn modelId="{4DBDA988-F0B2-4A9D-A745-FEE41759B4D4}" srcId="{C2758947-96C9-4407-A33F-5E5EF2BA05EA}" destId="{357EDA56-F625-4E4A-965C-66CEC8121C5D}" srcOrd="1" destOrd="0" parTransId="{E98FD5C3-BC3C-447A-8AF2-C8015E4C14E8}" sibTransId="{86E985E2-4FE6-4A40-A35C-C81EB18E5CEB}"/>
    <dgm:cxn modelId="{671A4AFC-85B4-6845-A0B2-D2A586E0CF33}" type="presOf" srcId="{048DB382-3083-4054-BBE9-3DC61E781C45}" destId="{FFE85DBF-1DFD-684B-AA4C-FA4805A4BF27}" srcOrd="0" destOrd="0" presId="urn:microsoft.com/office/officeart/2005/8/layout/hierarchy1"/>
    <dgm:cxn modelId="{183C092B-7F40-409B-B3B3-142FF722AE1B}" srcId="{C2758947-96C9-4407-A33F-5E5EF2BA05EA}" destId="{048DB382-3083-4054-BBE9-3DC61E781C45}" srcOrd="0" destOrd="0" parTransId="{FAD51C8A-EF5B-4C6A-9D94-30E94E4F53C6}" sibTransId="{6D8E53FF-E9EC-4355-908C-8F5215B24476}"/>
    <dgm:cxn modelId="{9212C741-D657-4758-BFDA-3E6EE8611386}" srcId="{C2758947-96C9-4407-A33F-5E5EF2BA05EA}" destId="{D76F477D-02CC-492D-8396-36DA749C610C}" srcOrd="2" destOrd="0" parTransId="{52C13669-4513-4826-88EA-91037D1F014A}" sibTransId="{610BB9BC-1603-4C1C-BA3A-924908C46476}"/>
    <dgm:cxn modelId="{00B25DB3-839C-A241-BEF3-6D047DEAD6C5}" type="presParOf" srcId="{B12FCBAE-2C61-B84F-8BDF-DEB3B6FAD0C7}" destId="{3EA444D6-BED6-D943-BB94-357923117E72}" srcOrd="0" destOrd="0" presId="urn:microsoft.com/office/officeart/2005/8/layout/hierarchy1"/>
    <dgm:cxn modelId="{05467417-98B7-7748-A617-B1305B69F04B}" type="presParOf" srcId="{3EA444D6-BED6-D943-BB94-357923117E72}" destId="{F18EBBF5-9157-2149-A481-081F86C1E18E}" srcOrd="0" destOrd="0" presId="urn:microsoft.com/office/officeart/2005/8/layout/hierarchy1"/>
    <dgm:cxn modelId="{2FE4379B-139A-994F-B3B6-329D40EFBEE0}" type="presParOf" srcId="{F18EBBF5-9157-2149-A481-081F86C1E18E}" destId="{07E7B085-8D7C-3E4B-813A-3491B8D961DA}" srcOrd="0" destOrd="0" presId="urn:microsoft.com/office/officeart/2005/8/layout/hierarchy1"/>
    <dgm:cxn modelId="{BA107130-B597-2741-AF5F-A50DB8968462}" type="presParOf" srcId="{F18EBBF5-9157-2149-A481-081F86C1E18E}" destId="{FFE85DBF-1DFD-684B-AA4C-FA4805A4BF27}" srcOrd="1" destOrd="0" presId="urn:microsoft.com/office/officeart/2005/8/layout/hierarchy1"/>
    <dgm:cxn modelId="{74FA784B-2E7A-4740-AAEC-223413D0EC67}" type="presParOf" srcId="{3EA444D6-BED6-D943-BB94-357923117E72}" destId="{A56BAD45-7768-7C43-BFBD-D695C4CB0975}" srcOrd="1" destOrd="0" presId="urn:microsoft.com/office/officeart/2005/8/layout/hierarchy1"/>
    <dgm:cxn modelId="{9CC4675B-BBA9-2C42-B403-CA3BC3DACAA3}" type="presParOf" srcId="{B12FCBAE-2C61-B84F-8BDF-DEB3B6FAD0C7}" destId="{ED186F9C-0B80-434D-91A2-B980CC7EBFD0}" srcOrd="1" destOrd="0" presId="urn:microsoft.com/office/officeart/2005/8/layout/hierarchy1"/>
    <dgm:cxn modelId="{8D66F0CE-22E9-8F4A-A5DD-143FA0A8D3E8}" type="presParOf" srcId="{ED186F9C-0B80-434D-91A2-B980CC7EBFD0}" destId="{E3BEC6DF-6E4D-5540-A718-2C8A8099C248}" srcOrd="0" destOrd="0" presId="urn:microsoft.com/office/officeart/2005/8/layout/hierarchy1"/>
    <dgm:cxn modelId="{56FEDBE2-9E38-4F48-9146-9DFCBF620378}" type="presParOf" srcId="{E3BEC6DF-6E4D-5540-A718-2C8A8099C248}" destId="{5436D90D-795A-3646-B996-070E5A1E30B4}" srcOrd="0" destOrd="0" presId="urn:microsoft.com/office/officeart/2005/8/layout/hierarchy1"/>
    <dgm:cxn modelId="{02277B8B-5114-F44A-A3DC-77E362B6C31D}" type="presParOf" srcId="{E3BEC6DF-6E4D-5540-A718-2C8A8099C248}" destId="{0CE3FF9B-871B-AF44-8564-81C935CB5579}" srcOrd="1" destOrd="0" presId="urn:microsoft.com/office/officeart/2005/8/layout/hierarchy1"/>
    <dgm:cxn modelId="{30932A1C-62AD-BE4C-A2C4-D743F38E5BCB}" type="presParOf" srcId="{ED186F9C-0B80-434D-91A2-B980CC7EBFD0}" destId="{836B71E6-3720-8F48-BDFD-05D4ED2995D9}" srcOrd="1" destOrd="0" presId="urn:microsoft.com/office/officeart/2005/8/layout/hierarchy1"/>
    <dgm:cxn modelId="{1DC2F063-5F7D-3E4A-8BEC-DA8B910A05F0}" type="presParOf" srcId="{B12FCBAE-2C61-B84F-8BDF-DEB3B6FAD0C7}" destId="{441AEF5E-EFE8-E54C-B99D-E68321BB018C}" srcOrd="2" destOrd="0" presId="urn:microsoft.com/office/officeart/2005/8/layout/hierarchy1"/>
    <dgm:cxn modelId="{8854F289-261B-9947-95DA-171EA54D21A2}" type="presParOf" srcId="{441AEF5E-EFE8-E54C-B99D-E68321BB018C}" destId="{59E180C9-B174-A94B-8879-CE0EA10CAE9F}" srcOrd="0" destOrd="0" presId="urn:microsoft.com/office/officeart/2005/8/layout/hierarchy1"/>
    <dgm:cxn modelId="{4DA4F7D3-445C-7345-990F-A3FCFDB49176}" type="presParOf" srcId="{59E180C9-B174-A94B-8879-CE0EA10CAE9F}" destId="{3306AB0B-83E1-344B-9078-A177571DC1B5}" srcOrd="0" destOrd="0" presId="urn:microsoft.com/office/officeart/2005/8/layout/hierarchy1"/>
    <dgm:cxn modelId="{83F7B601-A93B-3A41-83EA-39B422315231}" type="presParOf" srcId="{59E180C9-B174-A94B-8879-CE0EA10CAE9F}" destId="{21EEA8C2-1915-CA40-BC2B-B7ECD696615F}" srcOrd="1" destOrd="0" presId="urn:microsoft.com/office/officeart/2005/8/layout/hierarchy1"/>
    <dgm:cxn modelId="{3DFCE403-C374-494E-98C2-E2ABBC23DB38}" type="presParOf" srcId="{441AEF5E-EFE8-E54C-B99D-E68321BB018C}" destId="{1E033668-A8E5-434F-A19E-36580F5EF4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49BDA-3DBF-4E49-BEC4-9C8712DC7521}">
      <dsp:nvSpPr>
        <dsp:cNvPr id="0" name=""/>
        <dsp:cNvSpPr/>
      </dsp:nvSpPr>
      <dsp:spPr>
        <a:xfrm>
          <a:off x="0" y="0"/>
          <a:ext cx="7776209" cy="884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/>
            <a:t>Jarmo vammautui auto-onnettomuudessa, ja hän sai selkäydinvamma –diagnoosin.</a:t>
          </a:r>
          <a:endParaRPr lang="en-US" sz="2100" kern="1200"/>
        </a:p>
      </dsp:txBody>
      <dsp:txXfrm>
        <a:off x="25921" y="25921"/>
        <a:ext cx="6746443" cy="833157"/>
      </dsp:txXfrm>
    </dsp:sp>
    <dsp:sp modelId="{53F3470C-C3F2-D645-BFAF-FCDFCD31D7F2}">
      <dsp:nvSpPr>
        <dsp:cNvPr id="0" name=""/>
        <dsp:cNvSpPr/>
      </dsp:nvSpPr>
      <dsp:spPr>
        <a:xfrm>
          <a:off x="651257" y="1045908"/>
          <a:ext cx="7776209" cy="884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/>
            <a:t>Selkäydinvamma syntyy yleensä tapaturman seurauksena, kun selkärangan nikama murtuu tai vaurioittaa selkäydintä.</a:t>
          </a:r>
          <a:endParaRPr lang="en-US" sz="2100" kern="1200"/>
        </a:p>
      </dsp:txBody>
      <dsp:txXfrm>
        <a:off x="677178" y="1071829"/>
        <a:ext cx="6497860" cy="833157"/>
      </dsp:txXfrm>
    </dsp:sp>
    <dsp:sp modelId="{9DEB1D2F-9217-7B47-9AD3-116C4C831BBE}">
      <dsp:nvSpPr>
        <dsp:cNvPr id="0" name=""/>
        <dsp:cNvSpPr/>
      </dsp:nvSpPr>
      <dsp:spPr>
        <a:xfrm>
          <a:off x="1292794" y="2091817"/>
          <a:ext cx="7776209" cy="88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/>
            <a:t>Sairauden syntyyn voi liittyä myös sairaukset, mutta se voi olla myös synnynnäinen sairaus</a:t>
          </a:r>
          <a:endParaRPr lang="en-US" sz="2100" kern="1200"/>
        </a:p>
      </dsp:txBody>
      <dsp:txXfrm>
        <a:off x="1318715" y="2117738"/>
        <a:ext cx="6507580" cy="833157"/>
      </dsp:txXfrm>
    </dsp:sp>
    <dsp:sp modelId="{17333A75-E39B-AD48-9091-7A39D1BCEED9}">
      <dsp:nvSpPr>
        <dsp:cNvPr id="0" name=""/>
        <dsp:cNvSpPr/>
      </dsp:nvSpPr>
      <dsp:spPr>
        <a:xfrm>
          <a:off x="1944052" y="3137725"/>
          <a:ext cx="7776209" cy="884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/>
            <a:t>Esimerkiksi kasvaimet, tulehdukset, verenkiertohäiriöt ja rangan kulumamuutokset voivat vaurioittaa selkäydintä.</a:t>
          </a:r>
          <a:endParaRPr lang="en-US" sz="2100" kern="1200"/>
        </a:p>
      </dsp:txBody>
      <dsp:txXfrm>
        <a:off x="1969973" y="3163646"/>
        <a:ext cx="6497860" cy="833157"/>
      </dsp:txXfrm>
    </dsp:sp>
    <dsp:sp modelId="{F8C73711-B86B-3D4E-AA64-861DDFBF4C36}">
      <dsp:nvSpPr>
        <dsp:cNvPr id="0" name=""/>
        <dsp:cNvSpPr/>
      </dsp:nvSpPr>
      <dsp:spPr>
        <a:xfrm>
          <a:off x="7200959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330390" y="677829"/>
        <a:ext cx="316387" cy="432875"/>
      </dsp:txXfrm>
    </dsp:sp>
    <dsp:sp modelId="{0F69ADBF-56F9-5044-AA81-09A89559DC3F}">
      <dsp:nvSpPr>
        <dsp:cNvPr id="0" name=""/>
        <dsp:cNvSpPr/>
      </dsp:nvSpPr>
      <dsp:spPr>
        <a:xfrm>
          <a:off x="7852217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981648" y="1723737"/>
        <a:ext cx="316387" cy="432875"/>
      </dsp:txXfrm>
    </dsp:sp>
    <dsp:sp modelId="{E4B00001-C524-8D47-8C61-67D4C9991490}">
      <dsp:nvSpPr>
        <dsp:cNvPr id="0" name=""/>
        <dsp:cNvSpPr/>
      </dsp:nvSpPr>
      <dsp:spPr>
        <a:xfrm>
          <a:off x="8493754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623185" y="2769646"/>
        <a:ext cx="316387" cy="4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B085-8D7C-3E4B-813A-3491B8D961DA}">
      <dsp:nvSpPr>
        <dsp:cNvPr id="0" name=""/>
        <dsp:cNvSpPr/>
      </dsp:nvSpPr>
      <dsp:spPr>
        <a:xfrm>
          <a:off x="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5DBF-1DFD-684B-AA4C-FA4805A4BF27}">
      <dsp:nvSpPr>
        <dsp:cNvPr id="0" name=""/>
        <dsp:cNvSpPr/>
      </dsp:nvSpPr>
      <dsp:spPr>
        <a:xfrm>
          <a:off x="30375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/>
            <a:t>Vuositasolla Suomessa todetaan noin 500 uutta selkäydinvammaa, joista 40% on tapaturmaperäisiä, ja 60% syntyy erilaisten sairausten syyn pohjalta. </a:t>
          </a:r>
          <a:endParaRPr lang="en-US" sz="1700" kern="1200"/>
        </a:p>
      </dsp:txBody>
      <dsp:txXfrm>
        <a:off x="354603" y="1338503"/>
        <a:ext cx="2632133" cy="1634288"/>
      </dsp:txXfrm>
    </dsp:sp>
    <dsp:sp modelId="{5436D90D-795A-3646-B996-070E5A1E30B4}">
      <dsp:nvSpPr>
        <dsp:cNvPr id="0" name=""/>
        <dsp:cNvSpPr/>
      </dsp:nvSpPr>
      <dsp:spPr>
        <a:xfrm>
          <a:off x="334134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FF9B-871B-AF44-8564-81C935CB5579}">
      <dsp:nvSpPr>
        <dsp:cNvPr id="0" name=""/>
        <dsp:cNvSpPr/>
      </dsp:nvSpPr>
      <dsp:spPr>
        <a:xfrm>
          <a:off x="364509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/>
            <a:t>Tapaturmasta seuranneen selkäydinvamman pääryhmänä on iäkkäät, tapaturman syynä yleensä iäkkäillä on kaatuminen.</a:t>
          </a:r>
          <a:endParaRPr lang="en-US" sz="1700" kern="1200"/>
        </a:p>
      </dsp:txBody>
      <dsp:txXfrm>
        <a:off x="3695943" y="1338503"/>
        <a:ext cx="2632133" cy="1634288"/>
      </dsp:txXfrm>
    </dsp:sp>
    <dsp:sp modelId="{3306AB0B-83E1-344B-9078-A177571DC1B5}">
      <dsp:nvSpPr>
        <dsp:cNvPr id="0" name=""/>
        <dsp:cNvSpPr/>
      </dsp:nvSpPr>
      <dsp:spPr>
        <a:xfrm>
          <a:off x="668268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EA8C2-1915-CA40-BC2B-B7ECD696615F}">
      <dsp:nvSpPr>
        <dsp:cNvPr id="0" name=""/>
        <dsp:cNvSpPr/>
      </dsp:nvSpPr>
      <dsp:spPr>
        <a:xfrm>
          <a:off x="698643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/>
            <a:t>Suurimmalla osalla sairausperäisen diagnoosin saaneista  kärsii myös osittaisesta alaraajahalvauksesta.</a:t>
          </a:r>
          <a:endParaRPr lang="en-US" sz="1700" kern="1200"/>
        </a:p>
      </dsp:txBody>
      <dsp:txXfrm>
        <a:off x="7037283" y="1338503"/>
        <a:ext cx="2632133" cy="1634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5F460D-6469-4547-8215-0AFE22A6B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43" y="543454"/>
            <a:ext cx="7164674" cy="5571066"/>
          </a:xfrm>
        </p:spPr>
        <p:txBody>
          <a:bodyPr>
            <a:normAutofit/>
          </a:bodyPr>
          <a:lstStyle/>
          <a:p>
            <a:r>
              <a:rPr lang="fi-FI" sz="6600" dirty="0">
                <a:solidFill>
                  <a:schemeClr val="tx1">
                    <a:alpha val="80000"/>
                  </a:schemeClr>
                </a:solidFill>
              </a:rPr>
              <a:t>Jarmo 18.v auto-onnettomuudessa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uljettaja kuoli, kun automaattiohjattu Tesla törmäsi betoniesteeseen  Yhdysvalloissa – jo toinen vakava robottiautoturma viikon sisällä | Yle  Uutiset | yle.fi">
            <a:extLst>
              <a:ext uri="{FF2B5EF4-FFF2-40B4-BE49-F238E27FC236}">
                <a16:creationId xmlns:a16="http://schemas.microsoft.com/office/drawing/2014/main" id="{98B6E7E7-9429-B74C-B92A-E83C33D5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78" y="4300537"/>
            <a:ext cx="4263151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189B5A1-B763-4E56-98A6-9FE675DD79C8}"/>
              </a:ext>
            </a:extLst>
          </p:cNvPr>
          <p:cNvSpPr txBox="1"/>
          <p:nvPr/>
        </p:nvSpPr>
        <p:spPr>
          <a:xfrm>
            <a:off x="8062685" y="6284686"/>
            <a:ext cx="3352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Viivi, </a:t>
            </a:r>
            <a:r>
              <a:rPr lang="fi-FI" dirty="0" err="1"/>
              <a:t>Andra</a:t>
            </a:r>
            <a:r>
              <a:rPr lang="fi-FI" dirty="0"/>
              <a:t>, Milana, Elli, Eva</a:t>
            </a:r>
          </a:p>
        </p:txBody>
      </p:sp>
    </p:spTree>
    <p:extLst>
      <p:ext uri="{BB962C8B-B14F-4D97-AF65-F5344CB8AC3E}">
        <p14:creationId xmlns:p14="http://schemas.microsoft.com/office/powerpoint/2010/main" val="298714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F30515-BE69-4289-8715-1F1D60BE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kävelyrobotti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5557" y="4593863"/>
            <a:ext cx="2926080" cy="0"/>
          </a:xfrm>
          <a:prstGeom prst="line">
            <a:avLst/>
          </a:prstGeom>
          <a:ln w="19050">
            <a:solidFill>
              <a:srgbClr val="CED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3" descr="Kuva, joka sisältää kohteen henkilö, sisä, sisäkatto, seisominen&#10;&#10;Kuvaus luotu automaattisesti">
            <a:extLst>
              <a:ext uri="{FF2B5EF4-FFF2-40B4-BE49-F238E27FC236}">
                <a16:creationId xmlns:a16="http://schemas.microsoft.com/office/drawing/2014/main" id="{B1783BA6-B5FB-488D-9446-FD2C42D81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 r="-2" b="99"/>
          <a:stretch/>
        </p:blipFill>
        <p:spPr>
          <a:xfrm>
            <a:off x="4658258" y="975"/>
            <a:ext cx="753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6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137D2D-9B9A-1041-B25F-5B84D4FF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/>
              <a:t>Selkäydinvamma</a:t>
            </a:r>
            <a:endParaRPr lang="fi-FI" dirty="0"/>
          </a:p>
        </p:txBody>
      </p:sp>
      <p:graphicFrame>
        <p:nvGraphicFramePr>
          <p:cNvPr id="48" name="Sisällön paikkamerkki 2">
            <a:extLst>
              <a:ext uri="{FF2B5EF4-FFF2-40B4-BE49-F238E27FC236}">
                <a16:creationId xmlns:a16="http://schemas.microsoft.com/office/drawing/2014/main" id="{B76DB2CD-84C1-4627-808E-EF048435B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7014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49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15F2A4-FF5A-DC4B-BA08-C5B0EBE0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Selkäydinvamman yleisyys suomessa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6317C99-A033-4CE8-94AB-5DBA0B843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34558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39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BB1948-19BB-B84C-A746-C99122FE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60" y="-458409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fi-FI"/>
              <a:t>oireet</a:t>
            </a:r>
          </a:p>
        </p:txBody>
      </p:sp>
      <p:cxnSp>
        <p:nvCxnSpPr>
          <p:cNvPr id="6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E8689-352E-514B-9531-6935A886A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fi-FI"/>
              <a:t>Vamma voi olla oireiltaan lievä tai vakava.</a:t>
            </a:r>
          </a:p>
          <a:p>
            <a:r>
              <a:rPr lang="fi-FI"/>
              <a:t>Oireet riippuvat paljon vamman vakavuudesta.</a:t>
            </a:r>
          </a:p>
          <a:p>
            <a:r>
              <a:rPr lang="fi-FI"/>
              <a:t>Lievemmissä vammoissa voi olla lihasvoimien ja tunnon heikentymistä tai puutumista.</a:t>
            </a:r>
          </a:p>
          <a:p>
            <a:r>
              <a:rPr lang="fi-FI"/>
              <a:t>Jos vakava selkäydinvamma syntyy kaularangan alueelle, voi seurauksena olla neliraajahalvaus.</a:t>
            </a:r>
          </a:p>
          <a:p>
            <a:r>
              <a:rPr lang="fi-FI"/>
              <a:t>Jos vamma syntyy rinta- tai lannerangan alueelle, seurauksena alaraajojen halvaus, jolloin myös virtsarakon, sukuelinten ja suolen toiminta voi häiriintyä. </a:t>
            </a:r>
          </a:p>
          <a:p>
            <a:r>
              <a:rPr lang="fi-FI"/>
              <a:t>Muita oireita ovat mm. painehaavoja, infektioita, autonomisen hermoston toiminnan häiriöitä sekä hengityselinten ongelmia.</a:t>
            </a:r>
          </a:p>
          <a:p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DC2763B4-5635-441E-8F7F-F2AB4125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8" y="2532269"/>
            <a:ext cx="4855028" cy="35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2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0AAF92-56A5-4FE1-B699-67C2CE17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JARMON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571C1D-5447-40EE-B527-092202BA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593" y="909545"/>
            <a:ext cx="5678424" cy="5184648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pPr>
              <a:buFont typeface="Courier New" panose="020B0602020104020603" pitchFamily="34" charset="0"/>
              <a:buChar char="o"/>
            </a:pPr>
            <a:r>
              <a:rPr lang="fi-FI" sz="1800" dirty="0"/>
              <a:t>NEUVONNAN, TUEN, OIKEIDEN APUVÄLINEIDEN JA ESTEETTÖMÄN YMPÄRISTÖN AVULLA VAMMAUTUNUT VOI USEIN JATKAA OPISKELUA, PALATA TYÖELÄMÄÄN, HARRASTAA LIIKUNTAA, PERUSTAA PERHE</a:t>
            </a:r>
          </a:p>
          <a:p>
            <a:pPr>
              <a:buFont typeface="Courier New" panose="020B0602020104020603" pitchFamily="34" charset="0"/>
              <a:buChar char="o"/>
            </a:pPr>
            <a:endParaRPr lang="fi-FI" sz="16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1F4431-224A-4663-9C2F-9D5EDF976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308" y="1963217"/>
            <a:ext cx="4714940" cy="40513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Courier New" panose="020B0602020104020603" pitchFamily="34" charset="0"/>
              <a:buChar char="o"/>
            </a:pPr>
            <a:r>
              <a:rPr lang="fi-FI" sz="1800" dirty="0"/>
              <a:t>VAKAVAAN LIIKENNEONNETTOMUUTEEN JOUTUNEEN POTILAAN HOIDOSSA ON AINA OTETTAVA HUOMIOON RISKI SELKÄYDINVAMMASTA, JOKA TARKOITTAA ETTEI POTILASTA SAA LIIKUTTAA ILMAN TUKIKAULUREITA TAI SELKÄRANGAN TUKIEN KÄYTTÖÄ.</a:t>
            </a:r>
          </a:p>
          <a:p>
            <a:pPr marL="285750" indent="-285750">
              <a:buFont typeface="Courier New" panose="020B0602020104020603" pitchFamily="34" charset="0"/>
              <a:buChar char="o"/>
            </a:pPr>
            <a:r>
              <a:rPr lang="fi-FI" sz="1800" dirty="0"/>
              <a:t>FYSIOTERAPIASSA LAADITAAN POTILAALLE HENKILÖKOHTAISET TERAPIATAVOITTEET VAMMAN TASON MUKAAN YDESSÄ LÄHEISTEN KANSSA. </a:t>
            </a:r>
          </a:p>
          <a:p>
            <a:pPr marL="285750" indent="-285750">
              <a:buFont typeface="Courier New" panose="020B0602020104020603" pitchFamily="34" charset="0"/>
              <a:buChar char="o"/>
            </a:pPr>
            <a:r>
              <a:rPr lang="fi-FI" sz="1800" dirty="0"/>
              <a:t>HYVIÄ HOITOMENETELMIÄ OVAT MM. ASENTOHOIDOT, AKTIIVISET JA PASSIIVISET LIIKEHOIDOT, SEISOMA- JA KÄVELYHARJOITUKSILLA SEKÄ OIKEAT APUVÄLINEET.</a:t>
            </a:r>
          </a:p>
          <a:p>
            <a:pPr marL="285750" indent="-285750">
              <a:buFont typeface="Arial" panose="020B0602020104020603" pitchFamily="34" charset="0"/>
              <a:buChar char="•"/>
            </a:pPr>
            <a:endParaRPr lang="fi-FI" dirty="0"/>
          </a:p>
        </p:txBody>
      </p:sp>
      <p:pic>
        <p:nvPicPr>
          <p:cNvPr id="5" name="Kuva 5" descr="Kuva, joka sisältää kohteen tie, rakennus, ulko, kuljetus&#10;&#10;Kuvaus luotu automaattisesti">
            <a:extLst>
              <a:ext uri="{FF2B5EF4-FFF2-40B4-BE49-F238E27FC236}">
                <a16:creationId xmlns:a16="http://schemas.microsoft.com/office/drawing/2014/main" id="{9E14D447-CDA1-49ED-98AA-E87053E4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799" y="2471446"/>
            <a:ext cx="5595256" cy="35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0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FE6F6B-24D5-4E79-A4EC-E5EEF25F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90823"/>
            <a:ext cx="4389120" cy="1737360"/>
          </a:xfrm>
        </p:spPr>
        <p:txBody>
          <a:bodyPr/>
          <a:lstStyle/>
          <a:p>
            <a:r>
              <a:rPr lang="fi-FI" dirty="0"/>
              <a:t>JARMON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79D439-27EC-44F1-A177-E8120234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486" y="4262846"/>
            <a:ext cx="5678424" cy="518464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ourier New" panose="020B0602020104020603" pitchFamily="34" charset="0"/>
              <a:buChar char="o"/>
            </a:pPr>
            <a:r>
              <a:rPr lang="fi-FI" sz="1800" dirty="0"/>
              <a:t>SELKÄYDINVAMMAPOTILAILLA KUNTOUTUKSEEN LIITTYY MYÖS SÄHKÖ- JA MANUAALIPYÖRÄTUOLIN KÄSITTELYTAITOJEN HARJOITTELU SISÄLLÄ JA ULKONA ITSENÄISEN LIIKKUMISEN MAHDOLLISTAMISEKSI.</a:t>
            </a:r>
          </a:p>
          <a:p>
            <a:pPr>
              <a:buFont typeface="Courier New" panose="020B0602020104020603" pitchFamily="34" charset="0"/>
              <a:buChar char="o"/>
            </a:pPr>
            <a:r>
              <a:rPr lang="fi-FI" sz="1800" dirty="0"/>
              <a:t>VERTAISTUKIKUNTOUTUS, PAINOKEVENNETTYÄ TOIMINNALLISTA HARJOITTELUA, EMG- BIOPALAUTEHARJOITTELUA SEKÄ KINETIC CONTROL- MENETELMÄÄ KÄYTETÄÄN MYÖS SELKÄYDINVAMMAN KUNTOUTUKSEEN.</a:t>
            </a:r>
          </a:p>
          <a:p>
            <a:pPr>
              <a:buFont typeface="Courier New" panose="020B0602020104020603" pitchFamily="34" charset="0"/>
              <a:buChar char="o"/>
            </a:pPr>
            <a:endParaRPr lang="fi-FI" sz="16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77630F-E493-4DDD-B56A-BF3EEACCA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244" y="2068822"/>
            <a:ext cx="4824547" cy="4611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Courier New" panose="020B0602020104020603" pitchFamily="34" charset="0"/>
              <a:buChar char="o"/>
            </a:pPr>
            <a:r>
              <a:rPr lang="fi-FI" sz="1800" dirty="0"/>
              <a:t>JARMON TILA HUOMIOIDAAN YKSILÖLLISESTI, JA LAADITAAN KUNTOUTUSSUUNNITELMA.</a:t>
            </a:r>
          </a:p>
          <a:p>
            <a:pPr marL="285750" indent="-285750">
              <a:buFont typeface="Courier New" panose="020B0602020104020603" pitchFamily="34" charset="0"/>
              <a:buChar char="o"/>
            </a:pPr>
            <a:r>
              <a:rPr lang="fi-FI" sz="1800" dirty="0"/>
              <a:t>VARSINAISEN SAIRAALAHOIDON JÄLKJEEN ALOITETAAN SELKÄYDINVAMMAN KUNTOUTUS, JONKA TAVOITTEENA ON MAHDOLLISIMMAN ITSENÄISÄISEEN TOIMINTA- JA LIIKUNTAKYKYYN JA HYVÄÄN ELÄMÄNLAATUUN</a:t>
            </a:r>
          </a:p>
          <a:p>
            <a:pPr marL="285750" indent="-285750">
              <a:buFont typeface="Courier New" panose="020B0602020104020603" pitchFamily="34" charset="0"/>
              <a:buChar char="o"/>
            </a:pPr>
            <a:r>
              <a:rPr lang="fi-FI" sz="1800" dirty="0"/>
              <a:t>HARJOITTELU ALOITETAAN HETI, KUN KUNTO SALLII.</a:t>
            </a:r>
          </a:p>
          <a:p>
            <a:pPr marL="285750" indent="-285750">
              <a:buFont typeface="Courier New" panose="020B0602020104020603" pitchFamily="34" charset="0"/>
              <a:buChar char="o"/>
            </a:pPr>
            <a:r>
              <a:rPr lang="fi-FI" sz="1800" dirty="0"/>
              <a:t>KÄVELYHARJOITTELUUN ON MONIA ERILAISIA TAPOJA, ESIM. UIMA-ALTAASSA VALJAIDEN AVULLA, SIMULAATTORISSA TAI KÄVELYMATOLLA.</a:t>
            </a:r>
          </a:p>
        </p:txBody>
      </p:sp>
      <p:pic>
        <p:nvPicPr>
          <p:cNvPr id="5" name="Kuva 5" descr="Kuva, joka sisältää kohteen henkilö, sisä, mies, poika&#10;&#10;Kuvaus luotu automaattisesti">
            <a:extLst>
              <a:ext uri="{FF2B5EF4-FFF2-40B4-BE49-F238E27FC236}">
                <a16:creationId xmlns:a16="http://schemas.microsoft.com/office/drawing/2014/main" id="{65735867-8A8D-4B55-AE7B-276F8E3C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1" y="302546"/>
            <a:ext cx="4724399" cy="36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3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65BCEC3A-89A8-49AC-8919-06A88A1F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9A67D756-9FF4-47C1-A777-C664DAD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kävelysimulaattori</a:t>
            </a: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3" descr="Kuva, joka sisältää kohteen sisä, henkilö, tietokone, pöytä&#10;&#10;Kuvaus luotu automaattisesti">
            <a:extLst>
              <a:ext uri="{FF2B5EF4-FFF2-40B4-BE49-F238E27FC236}">
                <a16:creationId xmlns:a16="http://schemas.microsoft.com/office/drawing/2014/main" id="{D7FD7D63-D69D-4B4F-85DE-A28F9540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2598058" y="640080"/>
            <a:ext cx="699008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8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A1F1B-38CF-4E64-8395-D1DC7FD04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D97A5-FE1C-4515-B71B-A4240370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34" y="620720"/>
            <a:ext cx="6293689" cy="4185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sähköpyörätuoli</a:t>
            </a:r>
          </a:p>
        </p:txBody>
      </p:sp>
      <p:pic>
        <p:nvPicPr>
          <p:cNvPr id="3" name="Kuva 3" descr="Kuva, joka sisältää kohteen istuin, tuoli, huonekalu, tie&#10;&#10;Kuvaus luotu automaattisesti">
            <a:extLst>
              <a:ext uri="{FF2B5EF4-FFF2-40B4-BE49-F238E27FC236}">
                <a16:creationId xmlns:a16="http://schemas.microsoft.com/office/drawing/2014/main" id="{74DE0299-6471-403B-9B31-99012C324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4" r="12811"/>
          <a:stretch/>
        </p:blipFill>
        <p:spPr>
          <a:xfrm>
            <a:off x="633999" y="620720"/>
            <a:ext cx="3993942" cy="55977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6E1A6C-0B45-4473-B44A-553CA665A4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901945"/>
            <a:ext cx="5852160" cy="0"/>
          </a:xfrm>
          <a:prstGeom prst="line">
            <a:avLst/>
          </a:prstGeom>
          <a:ln w="19050">
            <a:solidFill>
              <a:srgbClr val="E38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19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44CB8F27769F40B62311726D37BBD6" ma:contentTypeVersion="10" ma:contentTypeDescription="Luo uusi asiakirja." ma:contentTypeScope="" ma:versionID="7ced73253e00b56644c74fd1156301f9">
  <xsd:schema xmlns:xsd="http://www.w3.org/2001/XMLSchema" xmlns:xs="http://www.w3.org/2001/XMLSchema" xmlns:p="http://schemas.microsoft.com/office/2006/metadata/properties" xmlns:ns3="f6e39f6c-a6f4-4d0d-99c3-2b43975556e7" xmlns:ns4="879bf49c-127d-4fbd-8a9a-17ffa5568eda" targetNamespace="http://schemas.microsoft.com/office/2006/metadata/properties" ma:root="true" ma:fieldsID="dee72239a4f0a7c7fb6f6f3349a7110f" ns3:_="" ns4:_="">
    <xsd:import namespace="f6e39f6c-a6f4-4d0d-99c3-2b43975556e7"/>
    <xsd:import namespace="879bf49c-127d-4fbd-8a9a-17ffa5568e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39f6c-a6f4-4d0d-99c3-2b4397555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bf49c-127d-4fbd-8a9a-17ffa5568e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BFF1B6-AC12-4BCD-8BB2-0AD010409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39f6c-a6f4-4d0d-99c3-2b43975556e7"/>
    <ds:schemaRef ds:uri="879bf49c-127d-4fbd-8a9a-17ffa5568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417C71-B985-4F2A-95FD-C05C7DE13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1EE82-97B6-40A7-85B7-70EE35B7D5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6e39f6c-a6f4-4d0d-99c3-2b43975556e7"/>
    <ds:schemaRef ds:uri="http://schemas.microsoft.com/office/2006/documentManagement/types"/>
    <ds:schemaRef ds:uri="http://schemas.openxmlformats.org/package/2006/metadata/core-properties"/>
    <ds:schemaRef ds:uri="879bf49c-127d-4fbd-8a9a-17ffa5568eda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367</Words>
  <Application>Microsoft Office PowerPoint</Application>
  <PresentationFormat>Laajakuva</PresentationFormat>
  <Paragraphs>36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Courier New</vt:lpstr>
      <vt:lpstr>Tw Cen MT</vt:lpstr>
      <vt:lpstr>Tw Cen MT Condensed</vt:lpstr>
      <vt:lpstr>Wingdings 3</vt:lpstr>
      <vt:lpstr>Integraali</vt:lpstr>
      <vt:lpstr>Jarmo 18.v auto-onnettomuudessa</vt:lpstr>
      <vt:lpstr>Selkäydinvamma</vt:lpstr>
      <vt:lpstr>Selkäydinvamman yleisyys suomessa</vt:lpstr>
      <vt:lpstr>oireet</vt:lpstr>
      <vt:lpstr>JARMON Hoito</vt:lpstr>
      <vt:lpstr>JARMON KUNTOUTUS</vt:lpstr>
      <vt:lpstr>PowerPoint-esitys</vt:lpstr>
      <vt:lpstr>kävelysimulaattori</vt:lpstr>
      <vt:lpstr>sähköpyörätuoli</vt:lpstr>
      <vt:lpstr>kävelyrobotti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Jarmo 18.v auto-onnettomuudessa</dc:title>
  <dc:creator>Isola Eva</dc:creator>
  <cp:lastModifiedBy>Kortesluoma Heini</cp:lastModifiedBy>
  <cp:revision>294</cp:revision>
  <dcterms:created xsi:type="dcterms:W3CDTF">2020-09-28T11:57:26Z</dcterms:created>
  <dcterms:modified xsi:type="dcterms:W3CDTF">2020-10-06T07:49:34Z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0x0101006D44CB8F27769F40B62311726D37BBD6</vt:lpwstr>
  </property>
</Properties>
</file>