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73" r:id="rId4"/>
    <p:sldId id="274" r:id="rId5"/>
    <p:sldId id="276" r:id="rId6"/>
    <p:sldId id="279" r:id="rId7"/>
    <p:sldId id="27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72"/>
    <p:restoredTop sz="94721"/>
  </p:normalViewPr>
  <p:slideViewPr>
    <p:cSldViewPr snapToGrid="0" snapToObjects="1">
      <p:cViewPr varScale="1">
        <p:scale>
          <a:sx n="112" d="100"/>
          <a:sy n="112" d="100"/>
        </p:scale>
        <p:origin x="1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0EF01-44A5-4C44-8A90-5DD51A7650F0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929B1-42AD-9A4F-981C-366680DC70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8046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4188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828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45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423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5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795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18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6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037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76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30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8D277-EAED-D448-B450-C08FD04524F3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97AC2-BEA5-684B-A528-5D7AE2AE94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31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83977" y="536153"/>
            <a:ext cx="3587260" cy="1079584"/>
          </a:xfrm>
        </p:spPr>
        <p:txBody>
          <a:bodyPr/>
          <a:lstStyle/>
          <a:p>
            <a:r>
              <a:rPr lang="fi-FI" dirty="0"/>
              <a:t>Adjektiivi</a:t>
            </a:r>
          </a:p>
        </p:txBody>
      </p:sp>
      <p:sp>
        <p:nvSpPr>
          <p:cNvPr id="4" name="Suorakulmio 3"/>
          <p:cNvSpPr/>
          <p:nvPr/>
        </p:nvSpPr>
        <p:spPr>
          <a:xfrm>
            <a:off x="4077778" y="823693"/>
            <a:ext cx="80691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/>
              <a:t>kertoo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MILLAINEN </a:t>
            </a:r>
            <a:r>
              <a:rPr lang="fi-FI" sz="2400" dirty="0"/>
              <a:t>eli </a:t>
            </a:r>
            <a:r>
              <a:rPr lang="fi-FI" sz="2400" dirty="0">
                <a:solidFill>
                  <a:schemeClr val="accent1"/>
                </a:solidFill>
              </a:rPr>
              <a:t>MINKÄLAINEN</a:t>
            </a:r>
            <a:r>
              <a:rPr lang="fi-FI" sz="2400" dirty="0"/>
              <a:t> joku ON. </a:t>
            </a:r>
          </a:p>
        </p:txBody>
      </p:sp>
      <p:sp>
        <p:nvSpPr>
          <p:cNvPr id="6" name="Suorakulmio 5"/>
          <p:cNvSpPr/>
          <p:nvPr/>
        </p:nvSpPr>
        <p:spPr>
          <a:xfrm>
            <a:off x="5064367" y="2060988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400" dirty="0"/>
              <a:t>Leena on </a:t>
            </a:r>
            <a:r>
              <a:rPr lang="fi-FI" sz="2400" b="1" dirty="0">
                <a:solidFill>
                  <a:schemeClr val="accent1"/>
                </a:solidFill>
              </a:rPr>
              <a:t>nopea</a:t>
            </a:r>
            <a:r>
              <a:rPr lang="fi-FI" sz="2400" dirty="0"/>
              <a:t>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3526560" y="270312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400" dirty="0"/>
              <a:t>Leenan paita on </a:t>
            </a:r>
            <a:r>
              <a:rPr lang="fi-FI" sz="2400" b="1" dirty="0">
                <a:solidFill>
                  <a:schemeClr val="accent1"/>
                </a:solidFill>
              </a:rPr>
              <a:t>uusi</a:t>
            </a:r>
            <a:r>
              <a:rPr lang="fi-FI" sz="2400" dirty="0"/>
              <a:t>.</a:t>
            </a:r>
          </a:p>
          <a:p>
            <a:endParaRPr lang="fi-FI" sz="2400" dirty="0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6641" y="2629567"/>
            <a:ext cx="3759051" cy="3530600"/>
          </a:xfrm>
          <a:prstGeom prst="rect">
            <a:avLst/>
          </a:prstGeom>
        </p:spPr>
      </p:pic>
      <p:sp>
        <p:nvSpPr>
          <p:cNvPr id="9" name="Tekstiruutu 8"/>
          <p:cNvSpPr txBox="1"/>
          <p:nvPr/>
        </p:nvSpPr>
        <p:spPr>
          <a:xfrm>
            <a:off x="10074728" y="6160167"/>
            <a:ext cx="180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kuvat: </a:t>
            </a:r>
            <a:r>
              <a:rPr lang="fi-FI" dirty="0" err="1"/>
              <a:t>Pixabay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393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14" y="365125"/>
            <a:ext cx="11593286" cy="1325563"/>
          </a:xfrm>
        </p:spPr>
        <p:txBody>
          <a:bodyPr>
            <a:normAutofit fontScale="90000"/>
          </a:bodyPr>
          <a:lstStyle/>
          <a:p>
            <a:r>
              <a:rPr lang="fi-FI" sz="3600" dirty="0"/>
              <a:t>ADJEKTIIVI voi olla substantiivin edessä tai </a:t>
            </a:r>
            <a:br>
              <a:rPr lang="fi-FI" sz="3600" dirty="0"/>
            </a:br>
            <a:r>
              <a:rPr lang="fi-FI" sz="3600" dirty="0"/>
              <a:t>predikatiivina olla-verbin kanssa. 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76400" y="1404256"/>
            <a:ext cx="10515600" cy="51761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/>
              <a:t>Innokas Leena päätti lähteä lenkille.	</a:t>
            </a:r>
          </a:p>
          <a:p>
            <a:pPr marL="0" indent="0">
              <a:buNone/>
            </a:pPr>
            <a:r>
              <a:rPr lang="fi-FI" dirty="0">
                <a:sym typeface="Wingdings" charset="2"/>
              </a:rPr>
              <a:t>				</a:t>
            </a:r>
            <a:r>
              <a:rPr lang="fi-FI" sz="3200" dirty="0">
                <a:sym typeface="Wingdings" charset="2"/>
              </a:rPr>
              <a:t></a:t>
            </a:r>
            <a:r>
              <a:rPr lang="fi-FI" sz="3200" dirty="0"/>
              <a:t> Millainen Leena? 		</a:t>
            </a:r>
          </a:p>
          <a:p>
            <a:pPr marL="3657600" lvl="8" indent="0">
              <a:buNone/>
            </a:pPr>
            <a:endParaRPr lang="fi-FI" sz="3200" dirty="0"/>
          </a:p>
          <a:p>
            <a:pPr marL="3657600" lvl="8" indent="0">
              <a:buNone/>
            </a:pPr>
            <a:r>
              <a:rPr lang="fi-FI" sz="3200" dirty="0"/>
              <a:t>					=  </a:t>
            </a: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innokas</a:t>
            </a:r>
            <a:endParaRPr lang="fi-FI" sz="3200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pPr marL="0" indent="0">
              <a:buNone/>
            </a:pPr>
            <a:r>
              <a:rPr lang="fi-FI" sz="3600" dirty="0"/>
              <a:t>Ilma oli ihana. 	</a:t>
            </a:r>
            <a:r>
              <a:rPr lang="fi-FI" dirty="0"/>
              <a:t>	</a:t>
            </a:r>
          </a:p>
          <a:p>
            <a:pPr marL="0" indent="0">
              <a:buNone/>
            </a:pPr>
            <a:r>
              <a:rPr lang="fi-FI" sz="3200" dirty="0">
                <a:sym typeface="Wingdings" charset="2"/>
              </a:rPr>
              <a:t>				</a:t>
            </a:r>
            <a:r>
              <a:rPr lang="fi-FI" sz="3200" dirty="0"/>
              <a:t> Millainen ilma? </a:t>
            </a:r>
          </a:p>
          <a:p>
            <a:pPr marL="0" indent="0">
              <a:buNone/>
            </a:pPr>
            <a:r>
              <a:rPr lang="fi-FI" sz="3200" dirty="0"/>
              <a:t>									= </a:t>
            </a: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ihana</a:t>
            </a:r>
          </a:p>
          <a:p>
            <a:pPr marL="0" indent="0">
              <a:buNone/>
            </a:pPr>
            <a:r>
              <a:rPr lang="fi-FI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4398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59757" y="397782"/>
            <a:ext cx="10515600" cy="1325563"/>
          </a:xfrm>
        </p:spPr>
        <p:txBody>
          <a:bodyPr/>
          <a:lstStyle/>
          <a:p>
            <a:r>
              <a:rPr lang="fi-FI" dirty="0"/>
              <a:t>Adjektiiveilla on vertailumuodot </a:t>
            </a:r>
            <a:br>
              <a:rPr lang="fi-FI" dirty="0"/>
            </a:br>
            <a:r>
              <a:rPr lang="fi-FI" dirty="0"/>
              <a:t>= komparatiivi ja superlatiivi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86137" y="2152197"/>
            <a:ext cx="3673928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Leena on </a:t>
            </a:r>
            <a:r>
              <a:rPr lang="fi-FI" i="1" dirty="0"/>
              <a:t>nopea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Lasse on hidas.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Miran laulu on kaunis.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	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986445" y="2152197"/>
            <a:ext cx="8518072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Liisa on </a:t>
            </a:r>
            <a:r>
              <a:rPr lang="fi-FI" i="1" dirty="0"/>
              <a:t>nopea</a:t>
            </a:r>
            <a:r>
              <a:rPr lang="fi-FI" b="1" i="1" dirty="0">
                <a:solidFill>
                  <a:srgbClr val="FF0000"/>
                </a:solidFill>
              </a:rPr>
              <a:t>mpi</a:t>
            </a:r>
            <a:r>
              <a:rPr lang="fi-FI" dirty="0"/>
              <a:t>.			Kirsi on </a:t>
            </a:r>
            <a:r>
              <a:rPr lang="fi-FI" i="1" dirty="0"/>
              <a:t>nope</a:t>
            </a:r>
            <a:r>
              <a:rPr lang="fi-FI" b="1" i="1" dirty="0">
                <a:solidFill>
                  <a:srgbClr val="FF0000"/>
                </a:solidFill>
              </a:rPr>
              <a:t>in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Lea on hitaampi.			Lauri on hitain.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Maijan laulu on kauniimpi.	Miron laulu on kaunein.</a:t>
            </a:r>
          </a:p>
        </p:txBody>
      </p:sp>
    </p:spTree>
    <p:extLst>
      <p:ext uri="{BB962C8B-B14F-4D97-AF65-F5344CB8AC3E}">
        <p14:creationId xmlns:p14="http://schemas.microsoft.com/office/powerpoint/2010/main" val="195936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BBFBD0-06B2-5243-B950-6F0149E29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264" y="365125"/>
            <a:ext cx="10515600" cy="1325563"/>
          </a:xfrm>
        </p:spPr>
        <p:txBody>
          <a:bodyPr/>
          <a:lstStyle/>
          <a:p>
            <a:r>
              <a:rPr lang="fi-FI" dirty="0"/>
              <a:t>MPI-muodon taivutus </a:t>
            </a:r>
            <a:r>
              <a:rPr lang="fi-FI" dirty="0">
                <a:highlight>
                  <a:srgbClr val="FFFF00"/>
                </a:highlight>
              </a:rPr>
              <a:t>MPI</a:t>
            </a:r>
            <a:r>
              <a:rPr lang="fi-FI" dirty="0"/>
              <a:t> : </a:t>
            </a:r>
            <a:r>
              <a:rPr lang="fi-FI" dirty="0">
                <a:highlight>
                  <a:srgbClr val="00FFFF"/>
                </a:highlight>
              </a:rPr>
              <a:t>MPA</a:t>
            </a:r>
            <a:r>
              <a:rPr lang="fi-FI" dirty="0"/>
              <a:t> : </a:t>
            </a:r>
            <a:r>
              <a:rPr lang="fi-FI" dirty="0">
                <a:highlight>
                  <a:srgbClr val="C0C0C0"/>
                </a:highlight>
              </a:rPr>
              <a:t>MMA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EE275F-59F8-D342-B281-06312A263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8264" y="1790900"/>
            <a:ext cx="11960505" cy="48066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millainen? 	nopea</a:t>
            </a:r>
            <a:r>
              <a:rPr lang="fi-FI" dirty="0">
                <a:highlight>
                  <a:srgbClr val="FFFF00"/>
                </a:highlight>
              </a:rPr>
              <a:t>mpi </a:t>
            </a:r>
            <a:r>
              <a:rPr lang="fi-FI" dirty="0"/>
              <a:t>		</a:t>
            </a:r>
            <a:r>
              <a:rPr lang="fi-FI" sz="2600" dirty="0"/>
              <a:t>Leena on nopeampi kuin Lasse.</a:t>
            </a:r>
          </a:p>
          <a:p>
            <a:pPr marL="0" indent="0">
              <a:buNone/>
            </a:pPr>
            <a:r>
              <a:rPr lang="fi-FI" dirty="0"/>
              <a:t>millaista?	nopea</a:t>
            </a:r>
            <a:r>
              <a:rPr lang="fi-FI" dirty="0">
                <a:highlight>
                  <a:srgbClr val="00FFFF"/>
                </a:highlight>
              </a:rPr>
              <a:t>mpa</a:t>
            </a:r>
            <a:r>
              <a:rPr lang="fi-FI" dirty="0"/>
              <a:t>a 		</a:t>
            </a:r>
            <a:r>
              <a:rPr lang="fi-FI" sz="2600" dirty="0"/>
              <a:t>Odotamme sitä nopeampaa bussia.</a:t>
            </a:r>
          </a:p>
          <a:p>
            <a:pPr marL="0" indent="0">
              <a:buNone/>
            </a:pPr>
            <a:r>
              <a:rPr lang="fi-FI" dirty="0"/>
              <a:t>millaisen?	nopea</a:t>
            </a:r>
            <a:r>
              <a:rPr lang="fi-FI" dirty="0">
                <a:highlight>
                  <a:srgbClr val="C0C0C0"/>
                </a:highlight>
              </a:rPr>
              <a:t>mma</a:t>
            </a:r>
            <a:r>
              <a:rPr lang="fi-FI" dirty="0"/>
              <a:t>n 		</a:t>
            </a:r>
            <a:r>
              <a:rPr lang="fi-FI" sz="2600" dirty="0"/>
              <a:t>Haluan nykyistä nopeamman nettiyhteyden.</a:t>
            </a:r>
          </a:p>
          <a:p>
            <a:pPr marL="0" indent="0">
              <a:buNone/>
            </a:pPr>
            <a:r>
              <a:rPr lang="fi-FI" dirty="0"/>
              <a:t>millaiseen?	nopea</a:t>
            </a:r>
            <a:r>
              <a:rPr lang="fi-FI" dirty="0">
                <a:highlight>
                  <a:srgbClr val="00FFFF"/>
                </a:highlight>
              </a:rPr>
              <a:t>mpa</a:t>
            </a:r>
            <a:r>
              <a:rPr lang="fi-FI" dirty="0"/>
              <a:t>an 	</a:t>
            </a:r>
            <a:r>
              <a:rPr lang="fi-FI" sz="2600" dirty="0"/>
              <a:t>Nyt pitää tehdä tehtäviä nopeampaan tahtiin kuin ennen.</a:t>
            </a:r>
          </a:p>
          <a:p>
            <a:pPr marL="0" indent="0">
              <a:buNone/>
            </a:pPr>
            <a:r>
              <a:rPr lang="fi-FI" dirty="0"/>
              <a:t>millaisessa?	nopea</a:t>
            </a:r>
            <a:r>
              <a:rPr lang="fi-FI" dirty="0">
                <a:highlight>
                  <a:srgbClr val="C0C0C0"/>
                </a:highlight>
              </a:rPr>
              <a:t>mma</a:t>
            </a:r>
            <a:r>
              <a:rPr lang="fi-FI" dirty="0"/>
              <a:t>ssa 	</a:t>
            </a:r>
            <a:r>
              <a:rPr lang="fi-FI" sz="2600" dirty="0"/>
              <a:t>Teimme tehtäviä entistä nopeammassa tahdissa.</a:t>
            </a:r>
          </a:p>
          <a:p>
            <a:pPr marL="0" indent="0">
              <a:buNone/>
            </a:pPr>
            <a:r>
              <a:rPr lang="fi-FI" dirty="0"/>
              <a:t>millaisesta?	nopea</a:t>
            </a:r>
            <a:r>
              <a:rPr lang="fi-FI" dirty="0">
                <a:highlight>
                  <a:srgbClr val="C0C0C0"/>
                </a:highlight>
              </a:rPr>
              <a:t>mma</a:t>
            </a:r>
            <a:r>
              <a:rPr lang="fi-FI" dirty="0"/>
              <a:t>sta 	</a:t>
            </a:r>
            <a:r>
              <a:rPr lang="fi-FI" sz="2600" dirty="0"/>
              <a:t>Tykkään siitä nopeammasta bussivuorosta.</a:t>
            </a:r>
          </a:p>
          <a:p>
            <a:pPr marL="0" indent="0">
              <a:buNone/>
            </a:pPr>
            <a:r>
              <a:rPr lang="fi-FI" dirty="0"/>
              <a:t>millaiselle?	nopea</a:t>
            </a:r>
            <a:r>
              <a:rPr lang="fi-FI" dirty="0">
                <a:highlight>
                  <a:srgbClr val="C0C0C0"/>
                </a:highlight>
              </a:rPr>
              <a:t>mma</a:t>
            </a:r>
            <a:r>
              <a:rPr lang="fi-FI" dirty="0"/>
              <a:t>lle</a:t>
            </a:r>
          </a:p>
          <a:p>
            <a:pPr marL="0" indent="0">
              <a:buNone/>
            </a:pPr>
            <a:r>
              <a:rPr lang="fi-FI" dirty="0"/>
              <a:t>millaisella?	nopea</a:t>
            </a:r>
            <a:r>
              <a:rPr lang="fi-FI" dirty="0">
                <a:highlight>
                  <a:srgbClr val="C0C0C0"/>
                </a:highlight>
              </a:rPr>
              <a:t>mma</a:t>
            </a:r>
            <a:r>
              <a:rPr lang="fi-FI" dirty="0"/>
              <a:t>lla</a:t>
            </a:r>
          </a:p>
          <a:p>
            <a:pPr marL="0" indent="0">
              <a:buNone/>
            </a:pPr>
            <a:r>
              <a:rPr lang="fi-FI" dirty="0"/>
              <a:t>millaiselta?	nopea</a:t>
            </a:r>
            <a:r>
              <a:rPr lang="fi-FI" dirty="0">
                <a:highlight>
                  <a:srgbClr val="C0C0C0"/>
                </a:highlight>
              </a:rPr>
              <a:t>mma</a:t>
            </a:r>
            <a:r>
              <a:rPr lang="fi-FI" dirty="0"/>
              <a:t>lta</a:t>
            </a:r>
          </a:p>
          <a:p>
            <a:pPr marL="0" indent="0">
              <a:buNone/>
            </a:pPr>
            <a:r>
              <a:rPr lang="fi-FI" dirty="0"/>
              <a:t>millaisena?	nopea</a:t>
            </a:r>
            <a:r>
              <a:rPr lang="fi-FI" dirty="0">
                <a:highlight>
                  <a:srgbClr val="00FFFF"/>
                </a:highlight>
              </a:rPr>
              <a:t>mpa</a:t>
            </a:r>
            <a:r>
              <a:rPr lang="fi-FI" dirty="0"/>
              <a:t>na</a:t>
            </a:r>
          </a:p>
          <a:p>
            <a:pPr marL="0" indent="0">
              <a:buNone/>
            </a:pPr>
            <a:r>
              <a:rPr lang="fi-FI" dirty="0"/>
              <a:t>millaiseksi?	nopea</a:t>
            </a:r>
            <a:r>
              <a:rPr lang="fi-FI" dirty="0">
                <a:highlight>
                  <a:srgbClr val="C0C0C0"/>
                </a:highlight>
              </a:rPr>
              <a:t>mma</a:t>
            </a:r>
            <a:r>
              <a:rPr lang="fi-FI" dirty="0"/>
              <a:t>ksi</a:t>
            </a:r>
          </a:p>
        </p:txBody>
      </p:sp>
    </p:spTree>
    <p:extLst>
      <p:ext uri="{BB962C8B-B14F-4D97-AF65-F5344CB8AC3E}">
        <p14:creationId xmlns:p14="http://schemas.microsoft.com/office/powerpoint/2010/main" val="1649424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BBFBD0-06B2-5243-B950-6F0149E29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MPI monikossa </a:t>
            </a:r>
            <a:r>
              <a:rPr lang="fi-FI" dirty="0">
                <a:highlight>
                  <a:srgbClr val="FFFF00"/>
                </a:highlight>
              </a:rPr>
              <a:t>MMAT</a:t>
            </a:r>
            <a:r>
              <a:rPr lang="fi-FI" dirty="0"/>
              <a:t> : </a:t>
            </a:r>
            <a:r>
              <a:rPr lang="fi-FI" dirty="0">
                <a:highlight>
                  <a:srgbClr val="00FFFF"/>
                </a:highlight>
              </a:rPr>
              <a:t>MPI</a:t>
            </a:r>
            <a:r>
              <a:rPr lang="fi-FI" dirty="0"/>
              <a:t> : </a:t>
            </a:r>
            <a:r>
              <a:rPr lang="fi-FI" dirty="0">
                <a:highlight>
                  <a:srgbClr val="C0C0C0"/>
                </a:highlight>
              </a:rPr>
              <a:t>MMI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EE275F-59F8-D342-B281-06312A263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9126" y="1690688"/>
            <a:ext cx="6748040" cy="48066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millaiset? 	nopea</a:t>
            </a:r>
            <a:r>
              <a:rPr lang="fi-FI" dirty="0">
                <a:highlight>
                  <a:srgbClr val="FFFF00"/>
                </a:highlight>
              </a:rPr>
              <a:t>mmat </a:t>
            </a:r>
            <a:r>
              <a:rPr lang="fi-FI" dirty="0"/>
              <a:t>		</a:t>
            </a:r>
            <a:endParaRPr lang="fi-FI" sz="2600" dirty="0"/>
          </a:p>
          <a:p>
            <a:pPr marL="0" indent="0">
              <a:buNone/>
            </a:pPr>
            <a:r>
              <a:rPr lang="fi-FI" dirty="0"/>
              <a:t>millaisia?	nopea</a:t>
            </a:r>
            <a:r>
              <a:rPr lang="fi-FI" dirty="0">
                <a:highlight>
                  <a:srgbClr val="00FFFF"/>
                </a:highlight>
              </a:rPr>
              <a:t>mpi</a:t>
            </a:r>
            <a:r>
              <a:rPr lang="fi-FI" dirty="0"/>
              <a:t>a 		</a:t>
            </a:r>
          </a:p>
          <a:p>
            <a:pPr marL="0" indent="0">
              <a:buNone/>
            </a:pPr>
            <a:r>
              <a:rPr lang="fi-FI" dirty="0"/>
              <a:t>millaisten?	nopea</a:t>
            </a:r>
            <a:r>
              <a:rPr lang="fi-FI" dirty="0">
                <a:highlight>
                  <a:srgbClr val="00FFFF"/>
                </a:highlight>
              </a:rPr>
              <a:t>mpi</a:t>
            </a:r>
            <a:r>
              <a:rPr lang="fi-FI" dirty="0"/>
              <a:t>en 		</a:t>
            </a:r>
            <a:endParaRPr lang="fi-FI" sz="2600" dirty="0"/>
          </a:p>
          <a:p>
            <a:pPr marL="0" indent="0">
              <a:buNone/>
            </a:pPr>
            <a:r>
              <a:rPr lang="fi-FI" dirty="0"/>
              <a:t>millaisiin?	nopea</a:t>
            </a:r>
            <a:r>
              <a:rPr lang="fi-FI" dirty="0">
                <a:highlight>
                  <a:srgbClr val="00FFFF"/>
                </a:highlight>
              </a:rPr>
              <a:t>mpii</a:t>
            </a:r>
            <a:r>
              <a:rPr lang="fi-FI" dirty="0"/>
              <a:t>n 		</a:t>
            </a:r>
          </a:p>
          <a:p>
            <a:pPr marL="0" indent="0">
              <a:buNone/>
            </a:pPr>
            <a:r>
              <a:rPr lang="fi-FI" dirty="0"/>
              <a:t>millaisissa?	nopea</a:t>
            </a:r>
            <a:r>
              <a:rPr lang="fi-FI" dirty="0">
                <a:highlight>
                  <a:srgbClr val="C0C0C0"/>
                </a:highlight>
              </a:rPr>
              <a:t>mmi</a:t>
            </a:r>
            <a:r>
              <a:rPr lang="fi-FI" dirty="0"/>
              <a:t>ssa 	</a:t>
            </a:r>
          </a:p>
          <a:p>
            <a:pPr marL="0" indent="0">
              <a:buNone/>
            </a:pPr>
            <a:r>
              <a:rPr lang="fi-FI" dirty="0"/>
              <a:t>millaisista?	nopea</a:t>
            </a:r>
            <a:r>
              <a:rPr lang="fi-FI" dirty="0">
                <a:highlight>
                  <a:srgbClr val="C0C0C0"/>
                </a:highlight>
              </a:rPr>
              <a:t>mmi</a:t>
            </a:r>
            <a:r>
              <a:rPr lang="fi-FI" dirty="0"/>
              <a:t>sta 	</a:t>
            </a:r>
          </a:p>
          <a:p>
            <a:pPr marL="0" indent="0">
              <a:buNone/>
            </a:pPr>
            <a:r>
              <a:rPr lang="fi-FI" dirty="0"/>
              <a:t>millaisille?	nopea</a:t>
            </a:r>
            <a:r>
              <a:rPr lang="fi-FI" dirty="0">
                <a:highlight>
                  <a:srgbClr val="C0C0C0"/>
                </a:highlight>
              </a:rPr>
              <a:t>mmi</a:t>
            </a:r>
            <a:r>
              <a:rPr lang="fi-FI" dirty="0"/>
              <a:t>lle</a:t>
            </a:r>
          </a:p>
          <a:p>
            <a:pPr marL="0" indent="0">
              <a:buNone/>
            </a:pPr>
            <a:r>
              <a:rPr lang="fi-FI" dirty="0"/>
              <a:t>millaisilla?	nopea</a:t>
            </a:r>
            <a:r>
              <a:rPr lang="fi-FI" dirty="0">
                <a:highlight>
                  <a:srgbClr val="C0C0C0"/>
                </a:highlight>
              </a:rPr>
              <a:t>mmi</a:t>
            </a:r>
            <a:r>
              <a:rPr lang="fi-FI" dirty="0"/>
              <a:t>lla</a:t>
            </a:r>
          </a:p>
          <a:p>
            <a:pPr marL="0" indent="0">
              <a:buNone/>
            </a:pPr>
            <a:r>
              <a:rPr lang="fi-FI" dirty="0"/>
              <a:t>millaisilta?	nopea</a:t>
            </a:r>
            <a:r>
              <a:rPr lang="fi-FI" dirty="0">
                <a:highlight>
                  <a:srgbClr val="C0C0C0"/>
                </a:highlight>
              </a:rPr>
              <a:t>mmi</a:t>
            </a:r>
            <a:r>
              <a:rPr lang="fi-FI" dirty="0"/>
              <a:t>lta</a:t>
            </a:r>
          </a:p>
          <a:p>
            <a:pPr marL="0" indent="0">
              <a:buNone/>
            </a:pPr>
            <a:r>
              <a:rPr lang="fi-FI" dirty="0"/>
              <a:t>millaisina?	nopea</a:t>
            </a:r>
            <a:r>
              <a:rPr lang="fi-FI" dirty="0">
                <a:highlight>
                  <a:srgbClr val="00FFFF"/>
                </a:highlight>
              </a:rPr>
              <a:t>mpi</a:t>
            </a:r>
            <a:r>
              <a:rPr lang="fi-FI" dirty="0"/>
              <a:t>na</a:t>
            </a:r>
          </a:p>
          <a:p>
            <a:pPr marL="0" indent="0">
              <a:buNone/>
            </a:pPr>
            <a:r>
              <a:rPr lang="fi-FI" dirty="0"/>
              <a:t>millaisiksi?	nopea</a:t>
            </a:r>
            <a:r>
              <a:rPr lang="fi-FI" dirty="0">
                <a:highlight>
                  <a:srgbClr val="C0C0C0"/>
                </a:highlight>
              </a:rPr>
              <a:t>mmi</a:t>
            </a:r>
            <a:r>
              <a:rPr lang="fi-FI" dirty="0"/>
              <a:t>ksi</a:t>
            </a:r>
          </a:p>
        </p:txBody>
      </p:sp>
    </p:spTree>
    <p:extLst>
      <p:ext uri="{BB962C8B-B14F-4D97-AF65-F5344CB8AC3E}">
        <p14:creationId xmlns:p14="http://schemas.microsoft.com/office/powerpoint/2010/main" val="1265638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BBFBD0-06B2-5243-B950-6F0149E29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IN-muodon taivutus </a:t>
            </a:r>
            <a:r>
              <a:rPr lang="fi-FI" dirty="0">
                <a:highlight>
                  <a:srgbClr val="FFFF00"/>
                </a:highlight>
              </a:rPr>
              <a:t>IN</a:t>
            </a:r>
            <a:r>
              <a:rPr lang="fi-FI" dirty="0"/>
              <a:t> : </a:t>
            </a:r>
            <a:r>
              <a:rPr lang="fi-FI" dirty="0">
                <a:highlight>
                  <a:srgbClr val="00FFFF"/>
                </a:highlight>
              </a:rPr>
              <a:t>IMPA</a:t>
            </a:r>
            <a:r>
              <a:rPr lang="fi-FI" dirty="0"/>
              <a:t> : </a:t>
            </a:r>
            <a:r>
              <a:rPr lang="fi-FI" dirty="0">
                <a:highlight>
                  <a:srgbClr val="C0C0C0"/>
                </a:highlight>
              </a:rPr>
              <a:t>IMMA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EE275F-59F8-D342-B281-06312A263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90900"/>
            <a:ext cx="11960505" cy="48066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millainen? 	nope</a:t>
            </a:r>
            <a:r>
              <a:rPr lang="fi-FI" dirty="0">
                <a:highlight>
                  <a:srgbClr val="FFFF00"/>
                </a:highlight>
              </a:rPr>
              <a:t>in </a:t>
            </a:r>
            <a:r>
              <a:rPr lang="fi-FI" dirty="0"/>
              <a:t>		</a:t>
            </a:r>
            <a:r>
              <a:rPr lang="fi-FI" sz="2600" dirty="0"/>
              <a:t>Leena on nopein kaikista. </a:t>
            </a:r>
          </a:p>
          <a:p>
            <a:pPr marL="0" indent="0">
              <a:buNone/>
            </a:pPr>
            <a:r>
              <a:rPr lang="fi-FI" dirty="0"/>
              <a:t>millaista?	nopeinta 		</a:t>
            </a:r>
            <a:r>
              <a:rPr lang="fi-FI" sz="2600" dirty="0"/>
              <a:t>Odotamme sitä nopeinta bussia.</a:t>
            </a:r>
          </a:p>
          <a:p>
            <a:pPr marL="0" indent="0">
              <a:buNone/>
            </a:pPr>
            <a:r>
              <a:rPr lang="fi-FI" dirty="0"/>
              <a:t>millaisen?	nope</a:t>
            </a:r>
            <a:r>
              <a:rPr lang="fi-FI" dirty="0">
                <a:highlight>
                  <a:srgbClr val="C0C0C0"/>
                </a:highlight>
              </a:rPr>
              <a:t>imma</a:t>
            </a:r>
            <a:r>
              <a:rPr lang="fi-FI" dirty="0"/>
              <a:t>n 		</a:t>
            </a:r>
            <a:r>
              <a:rPr lang="fi-FI" sz="2600" dirty="0"/>
              <a:t>Haluan kaikkein nopeimman nettiyhteyden.</a:t>
            </a:r>
          </a:p>
          <a:p>
            <a:pPr marL="0" indent="0">
              <a:buNone/>
            </a:pPr>
            <a:r>
              <a:rPr lang="fi-FI" dirty="0"/>
              <a:t>millaiseen?	nope</a:t>
            </a:r>
            <a:r>
              <a:rPr lang="fi-FI" dirty="0">
                <a:highlight>
                  <a:srgbClr val="00FFFF"/>
                </a:highlight>
              </a:rPr>
              <a:t>impa</a:t>
            </a:r>
            <a:r>
              <a:rPr lang="fi-FI" dirty="0"/>
              <a:t>an 		</a:t>
            </a:r>
          </a:p>
          <a:p>
            <a:pPr marL="0" indent="0">
              <a:buNone/>
            </a:pPr>
            <a:r>
              <a:rPr lang="fi-FI" dirty="0"/>
              <a:t>millaisessa?	nope</a:t>
            </a:r>
            <a:r>
              <a:rPr lang="fi-FI" dirty="0">
                <a:highlight>
                  <a:srgbClr val="C0C0C0"/>
                </a:highlight>
              </a:rPr>
              <a:t>imma</a:t>
            </a:r>
            <a:r>
              <a:rPr lang="fi-FI" dirty="0"/>
              <a:t>ssa 	</a:t>
            </a:r>
          </a:p>
          <a:p>
            <a:pPr marL="0" indent="0">
              <a:buNone/>
            </a:pPr>
            <a:r>
              <a:rPr lang="fi-FI" dirty="0"/>
              <a:t>millaisesta?	nope</a:t>
            </a:r>
            <a:r>
              <a:rPr lang="fi-FI" dirty="0">
                <a:highlight>
                  <a:srgbClr val="C0C0C0"/>
                </a:highlight>
              </a:rPr>
              <a:t>imma</a:t>
            </a:r>
            <a:r>
              <a:rPr lang="fi-FI" dirty="0"/>
              <a:t>sta 	</a:t>
            </a:r>
            <a:r>
              <a:rPr lang="fi-FI" sz="2600" dirty="0"/>
              <a:t>Tykkään siitä kaikkein nopeimmasta bussivuorosta.</a:t>
            </a:r>
          </a:p>
          <a:p>
            <a:pPr marL="0" indent="0">
              <a:buNone/>
            </a:pPr>
            <a:r>
              <a:rPr lang="fi-FI" dirty="0"/>
              <a:t>millaiselle?	nope</a:t>
            </a:r>
            <a:r>
              <a:rPr lang="fi-FI" dirty="0">
                <a:highlight>
                  <a:srgbClr val="C0C0C0"/>
                </a:highlight>
              </a:rPr>
              <a:t>imma</a:t>
            </a:r>
            <a:r>
              <a:rPr lang="fi-FI" dirty="0"/>
              <a:t>lle</a:t>
            </a:r>
          </a:p>
          <a:p>
            <a:pPr marL="0" indent="0">
              <a:buNone/>
            </a:pPr>
            <a:r>
              <a:rPr lang="fi-FI" dirty="0"/>
              <a:t>millaisella?	nope</a:t>
            </a:r>
            <a:r>
              <a:rPr lang="fi-FI" dirty="0">
                <a:highlight>
                  <a:srgbClr val="C0C0C0"/>
                </a:highlight>
              </a:rPr>
              <a:t>imma</a:t>
            </a:r>
            <a:r>
              <a:rPr lang="fi-FI" dirty="0"/>
              <a:t>lla</a:t>
            </a:r>
          </a:p>
          <a:p>
            <a:pPr marL="0" indent="0">
              <a:buNone/>
            </a:pPr>
            <a:r>
              <a:rPr lang="fi-FI" dirty="0"/>
              <a:t>millaiselta?	nope</a:t>
            </a:r>
            <a:r>
              <a:rPr lang="fi-FI" dirty="0">
                <a:highlight>
                  <a:srgbClr val="C0C0C0"/>
                </a:highlight>
              </a:rPr>
              <a:t>imma</a:t>
            </a:r>
            <a:r>
              <a:rPr lang="fi-FI" dirty="0"/>
              <a:t>lta</a:t>
            </a:r>
          </a:p>
          <a:p>
            <a:pPr marL="0" indent="0">
              <a:buNone/>
            </a:pPr>
            <a:r>
              <a:rPr lang="fi-FI" dirty="0"/>
              <a:t>millaisena?	nope</a:t>
            </a:r>
            <a:r>
              <a:rPr lang="fi-FI" dirty="0">
                <a:highlight>
                  <a:srgbClr val="00FFFF"/>
                </a:highlight>
              </a:rPr>
              <a:t>impa</a:t>
            </a:r>
            <a:r>
              <a:rPr lang="fi-FI" dirty="0"/>
              <a:t>na</a:t>
            </a:r>
          </a:p>
          <a:p>
            <a:pPr marL="0" indent="0">
              <a:buNone/>
            </a:pPr>
            <a:r>
              <a:rPr lang="fi-FI" dirty="0"/>
              <a:t>millaiseksi?	nope</a:t>
            </a:r>
            <a:r>
              <a:rPr lang="fi-FI" dirty="0">
                <a:highlight>
                  <a:srgbClr val="C0C0C0"/>
                </a:highlight>
              </a:rPr>
              <a:t>imma</a:t>
            </a:r>
            <a:r>
              <a:rPr lang="fi-FI" dirty="0"/>
              <a:t>ksi</a:t>
            </a:r>
          </a:p>
        </p:txBody>
      </p:sp>
    </p:spTree>
    <p:extLst>
      <p:ext uri="{BB962C8B-B14F-4D97-AF65-F5344CB8AC3E}">
        <p14:creationId xmlns:p14="http://schemas.microsoft.com/office/powerpoint/2010/main" val="253196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BBFBD0-06B2-5243-B950-6F0149E29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309" y="376700"/>
            <a:ext cx="10515600" cy="1325563"/>
          </a:xfrm>
        </p:spPr>
        <p:txBody>
          <a:bodyPr/>
          <a:lstStyle/>
          <a:p>
            <a:r>
              <a:rPr lang="fi-FI" dirty="0"/>
              <a:t>IN-monikossa </a:t>
            </a:r>
            <a:r>
              <a:rPr lang="fi-FI" dirty="0">
                <a:highlight>
                  <a:srgbClr val="FFFF00"/>
                </a:highlight>
              </a:rPr>
              <a:t>IMMAT</a:t>
            </a:r>
            <a:r>
              <a:rPr lang="fi-FI" dirty="0"/>
              <a:t> : </a:t>
            </a:r>
            <a:r>
              <a:rPr lang="fi-FI" dirty="0">
                <a:highlight>
                  <a:srgbClr val="00FFFF"/>
                </a:highlight>
              </a:rPr>
              <a:t>IMPI</a:t>
            </a:r>
            <a:r>
              <a:rPr lang="fi-FI" dirty="0"/>
              <a:t> : </a:t>
            </a:r>
            <a:r>
              <a:rPr lang="fi-FI" dirty="0">
                <a:highlight>
                  <a:srgbClr val="C0C0C0"/>
                </a:highlight>
              </a:rPr>
              <a:t>IMMI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EE275F-59F8-D342-B281-06312A263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0309" y="1825624"/>
            <a:ext cx="11960505" cy="48066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millaiset? 	nope</a:t>
            </a:r>
            <a:r>
              <a:rPr lang="fi-FI" dirty="0">
                <a:highlight>
                  <a:srgbClr val="FFFF00"/>
                </a:highlight>
              </a:rPr>
              <a:t>immat </a:t>
            </a:r>
            <a:r>
              <a:rPr lang="fi-FI" dirty="0"/>
              <a:t>		</a:t>
            </a:r>
            <a:r>
              <a:rPr lang="fi-FI" sz="2600" dirty="0"/>
              <a:t>Ryhmän nopeimmat juoksijat ovat todella hyviä. </a:t>
            </a:r>
          </a:p>
          <a:p>
            <a:pPr marL="0" indent="0">
              <a:buNone/>
            </a:pPr>
            <a:r>
              <a:rPr lang="fi-FI" dirty="0"/>
              <a:t>millaisia?	nope</a:t>
            </a:r>
            <a:r>
              <a:rPr lang="fi-FI" dirty="0">
                <a:highlight>
                  <a:srgbClr val="00FFFF"/>
                </a:highlight>
              </a:rPr>
              <a:t>impi</a:t>
            </a:r>
            <a:r>
              <a:rPr lang="fi-FI" dirty="0"/>
              <a:t>a 		</a:t>
            </a:r>
            <a:r>
              <a:rPr lang="fi-FI" sz="2600" dirty="0"/>
              <a:t>Odotamme niitä nopeimpia busseja.</a:t>
            </a:r>
          </a:p>
          <a:p>
            <a:pPr marL="0" indent="0">
              <a:buNone/>
            </a:pPr>
            <a:r>
              <a:rPr lang="fi-FI" dirty="0"/>
              <a:t>millaisten?	nope</a:t>
            </a:r>
            <a:r>
              <a:rPr lang="fi-FI" dirty="0">
                <a:highlight>
                  <a:srgbClr val="00FFFF"/>
                </a:highlight>
              </a:rPr>
              <a:t>impi</a:t>
            </a:r>
            <a:r>
              <a:rPr lang="fi-FI" dirty="0"/>
              <a:t>en 		</a:t>
            </a:r>
          </a:p>
          <a:p>
            <a:pPr marL="0" indent="0">
              <a:buNone/>
            </a:pPr>
            <a:r>
              <a:rPr lang="fi-FI" dirty="0"/>
              <a:t>millaisiin?	nope</a:t>
            </a:r>
            <a:r>
              <a:rPr lang="fi-FI" dirty="0">
                <a:highlight>
                  <a:srgbClr val="00FFFF"/>
                </a:highlight>
              </a:rPr>
              <a:t>impii</a:t>
            </a:r>
            <a:r>
              <a:rPr lang="fi-FI" dirty="0"/>
              <a:t>n 		</a:t>
            </a:r>
          </a:p>
          <a:p>
            <a:pPr marL="0" indent="0">
              <a:buNone/>
            </a:pPr>
            <a:r>
              <a:rPr lang="fi-FI" dirty="0"/>
              <a:t>millaisissa?	nope</a:t>
            </a:r>
            <a:r>
              <a:rPr lang="fi-FI" dirty="0">
                <a:highlight>
                  <a:srgbClr val="C0C0C0"/>
                </a:highlight>
              </a:rPr>
              <a:t>immi</a:t>
            </a:r>
            <a:r>
              <a:rPr lang="fi-FI" dirty="0"/>
              <a:t>ssa 	</a:t>
            </a:r>
          </a:p>
          <a:p>
            <a:pPr marL="0" indent="0">
              <a:buNone/>
            </a:pPr>
            <a:r>
              <a:rPr lang="fi-FI" dirty="0"/>
              <a:t>millaisista?	nope</a:t>
            </a:r>
            <a:r>
              <a:rPr lang="fi-FI" dirty="0">
                <a:highlight>
                  <a:srgbClr val="C0C0C0"/>
                </a:highlight>
              </a:rPr>
              <a:t>immi</a:t>
            </a:r>
            <a:r>
              <a:rPr lang="fi-FI" dirty="0"/>
              <a:t>sta 	</a:t>
            </a:r>
            <a:r>
              <a:rPr lang="fi-FI" sz="2600" dirty="0"/>
              <a:t>Tykkään niistä kaikkein nopeimmista bussivuoroista.</a:t>
            </a:r>
          </a:p>
          <a:p>
            <a:pPr marL="0" indent="0">
              <a:buNone/>
            </a:pPr>
            <a:r>
              <a:rPr lang="fi-FI" dirty="0"/>
              <a:t>millaisille?	nope</a:t>
            </a:r>
            <a:r>
              <a:rPr lang="fi-FI" dirty="0">
                <a:highlight>
                  <a:srgbClr val="C0C0C0"/>
                </a:highlight>
              </a:rPr>
              <a:t>immi</a:t>
            </a:r>
            <a:r>
              <a:rPr lang="fi-FI" dirty="0"/>
              <a:t>lle</a:t>
            </a:r>
          </a:p>
          <a:p>
            <a:pPr marL="0" indent="0">
              <a:buNone/>
            </a:pPr>
            <a:r>
              <a:rPr lang="fi-FI" dirty="0"/>
              <a:t>millaisilla?	nope</a:t>
            </a:r>
            <a:r>
              <a:rPr lang="fi-FI" dirty="0">
                <a:highlight>
                  <a:srgbClr val="C0C0C0"/>
                </a:highlight>
              </a:rPr>
              <a:t>immi</a:t>
            </a:r>
            <a:r>
              <a:rPr lang="fi-FI" dirty="0"/>
              <a:t>lla</a:t>
            </a:r>
          </a:p>
          <a:p>
            <a:pPr marL="0" indent="0">
              <a:buNone/>
            </a:pPr>
            <a:r>
              <a:rPr lang="fi-FI" dirty="0"/>
              <a:t>millaisilta?	nope</a:t>
            </a:r>
            <a:r>
              <a:rPr lang="fi-FI" dirty="0">
                <a:highlight>
                  <a:srgbClr val="C0C0C0"/>
                </a:highlight>
              </a:rPr>
              <a:t>immi</a:t>
            </a:r>
            <a:r>
              <a:rPr lang="fi-FI" dirty="0"/>
              <a:t>lta</a:t>
            </a:r>
          </a:p>
          <a:p>
            <a:pPr marL="0" indent="0">
              <a:buNone/>
            </a:pPr>
            <a:r>
              <a:rPr lang="fi-FI" dirty="0"/>
              <a:t>millaisina?	nope</a:t>
            </a:r>
            <a:r>
              <a:rPr lang="fi-FI" dirty="0">
                <a:highlight>
                  <a:srgbClr val="00FFFF"/>
                </a:highlight>
              </a:rPr>
              <a:t>impi</a:t>
            </a:r>
            <a:r>
              <a:rPr lang="fi-FI" dirty="0"/>
              <a:t>na</a:t>
            </a:r>
          </a:p>
          <a:p>
            <a:pPr marL="0" indent="0">
              <a:buNone/>
            </a:pPr>
            <a:r>
              <a:rPr lang="fi-FI" dirty="0"/>
              <a:t>millaisiksi?	nope</a:t>
            </a:r>
            <a:r>
              <a:rPr lang="fi-FI" dirty="0">
                <a:highlight>
                  <a:srgbClr val="C0C0C0"/>
                </a:highlight>
              </a:rPr>
              <a:t>immi</a:t>
            </a:r>
            <a:r>
              <a:rPr lang="fi-FI" dirty="0"/>
              <a:t>ksi</a:t>
            </a:r>
          </a:p>
        </p:txBody>
      </p:sp>
    </p:spTree>
    <p:extLst>
      <p:ext uri="{BB962C8B-B14F-4D97-AF65-F5344CB8AC3E}">
        <p14:creationId xmlns:p14="http://schemas.microsoft.com/office/powerpoint/2010/main" val="1778704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455</Words>
  <Application>Microsoft Macintosh PowerPoint</Application>
  <PresentationFormat>Laajakuva</PresentationFormat>
  <Paragraphs>77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Adjektiivi</vt:lpstr>
      <vt:lpstr>ADJEKTIIVI voi olla substantiivin edessä tai  predikatiivina olla-verbin kanssa.   </vt:lpstr>
      <vt:lpstr>Adjektiiveilla on vertailumuodot  = komparatiivi ja superlatiivi</vt:lpstr>
      <vt:lpstr>MPI-muodon taivutus MPI : MPA : MMA</vt:lpstr>
      <vt:lpstr>MPI monikossa MMAT : MPI : MMI</vt:lpstr>
      <vt:lpstr>IN-muodon taivutus IN : IMPA : IMMA</vt:lpstr>
      <vt:lpstr>IN-monikossa IMMAT : IMPI : IMMI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Adverbi</dc:title>
  <dc:creator>Minna Artimo</dc:creator>
  <cp:lastModifiedBy>Artimo Minna Annikki</cp:lastModifiedBy>
  <cp:revision>14</cp:revision>
  <dcterms:created xsi:type="dcterms:W3CDTF">2017-08-25T10:57:14Z</dcterms:created>
  <dcterms:modified xsi:type="dcterms:W3CDTF">2022-11-24T12:33:57Z</dcterms:modified>
</cp:coreProperties>
</file>