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</p:sldMasterIdLst>
  <p:notesMasterIdLst>
    <p:notesMasterId r:id="rId16"/>
  </p:notesMasterIdLst>
  <p:sldIdLst>
    <p:sldId id="256" r:id="rId7"/>
    <p:sldId id="257" r:id="rId8"/>
    <p:sldId id="259" r:id="rId9"/>
    <p:sldId id="258" r:id="rId10"/>
    <p:sldId id="260" r:id="rId11"/>
    <p:sldId id="261" r:id="rId12"/>
    <p:sldId id="264" r:id="rId13"/>
    <p:sldId id="263" r:id="rId14"/>
    <p:sldId id="262" r:id="rId15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9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EB9F59-94F0-9747-A688-B8DE8354A565}" type="datetimeFigureOut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2F38E1-DF8B-5A48-A0F4-29EF8404A6B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664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5556E9DB-BB59-E042-B6EF-8E8E2E47C700}" type="datetime1">
              <a:rPr lang="fi-FI"/>
              <a:pPr>
                <a:defRPr/>
              </a:pPr>
              <a:t>6.10.2018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382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990B859-AA55-0E4E-8FF3-DCAAB9E887A6}" type="datetime1">
              <a:rPr lang="fi-FI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52DF7F1-61BF-4D4A-A3A4-FC1457762D9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887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Aallokko merkki leikattu_rgb_55m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3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10FE2DCB-CF67-4D4C-9228-A4AD9F9E46A9}" type="datetime1">
              <a:rPr lang="fi-FI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2AC9CF3C-9A01-0649-AA76-A595CF1BDF4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776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Kuvapohja_Jkl_vär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5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DE60-39F7-9448-9ED9-1FBC88A85563}" type="datetime1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463E-2174-9242-AA9A-FCC3836111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67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A3A-DE49-0646-9AD7-2388BF193C35}" type="datetime1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6F2CB-7913-A149-9E78-AC0E5883D57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49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5E428-6E76-9A4B-ADE9-8A5436A12C9E}" type="datetime1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B674B-9DDC-6440-93C2-52A8BF43E6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11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55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AB8813E-FD90-9047-A49F-33682ED6006F}" type="datetime1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1CCC5DA-184C-0541-B408-6671D40D68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1" r:id="rId5"/>
    <p:sldLayoutId id="2147483752" r:id="rId6"/>
    <p:sldLayoutId id="2147483757" r:id="rId7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hankeikkuna.fi/asiakirjat/a257f581-d347-4ebc-be8f-c9cf98085c1b/8082866a-209f-4c1d-9dd5-1f1f43209fd6/LIITE_20180702105752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opetussuunnitelma/ksops/jyvaskyla/luku9/9-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ok/oppilasarviointi/arviointiohjeita/sy" TargetMode="External"/><Relationship Id="rId2" Type="http://schemas.openxmlformats.org/officeDocument/2006/relationships/hyperlink" Target="https://peda.net/opetussuunnitelma/ksops/jyvaskyla/luku9/9-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Otsikko 1"/>
          <p:cNvSpPr>
            <a:spLocks noGrp="1"/>
          </p:cNvSpPr>
          <p:nvPr>
            <p:ph type="ctrTitle"/>
          </p:nvPr>
        </p:nvSpPr>
        <p:spPr>
          <a:xfrm>
            <a:off x="685800" y="1035050"/>
            <a:ext cx="7772400" cy="1470025"/>
          </a:xfrm>
        </p:spPr>
        <p:txBody>
          <a:bodyPr/>
          <a:lstStyle/>
          <a:p>
            <a:pPr eaLnBrk="1" hangingPunct="1"/>
            <a:r>
              <a:rPr lang="fi-FI" dirty="0" smtClean="0">
                <a:latin typeface="Arial" charset="0"/>
                <a:ea typeface="ＭＳ Ｐゴシック" charset="0"/>
              </a:rPr>
              <a:t>A1-oppimäärän varhentaminen </a:t>
            </a:r>
            <a:endParaRPr lang="fi-FI" dirty="0">
              <a:latin typeface="Arial" charset="0"/>
              <a:ea typeface="ＭＳ Ｐゴシック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363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fi-FI" dirty="0"/>
              <a:t>https://minedu.fi/artikkeli/-/asset_publisher/valtioneuvosto-paatti-peruskoulun-tuntimaaran-kasvattamisesta-kieltenopetus-alkaa-jatkossa-jo-ensimmaiselta-luokalta</a:t>
            </a:r>
          </a:p>
        </p:txBody>
      </p:sp>
      <p:sp>
        <p:nvSpPr>
          <p:cNvPr id="9219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AB3AC73-68FD-504F-817D-BD5F0789C3EA}" type="datetime1">
              <a:rPr lang="fi-FI" sz="1000">
                <a:solidFill>
                  <a:srgbClr val="898989"/>
                </a:solidFill>
                <a:cs typeface="Arial" charset="0"/>
              </a:rPr>
              <a:pPr eaLnBrk="1" hangingPunct="1"/>
              <a:t>6.10.2018</a:t>
            </a:fld>
            <a:endParaRPr lang="fi-FI" sz="1000">
              <a:solidFill>
                <a:srgbClr val="898989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Lakimuutos 1.1.2020 alkaen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A1-oppimäärää (vieraat kielet, toinen kotimainen kieli ja saame) </a:t>
            </a:r>
          </a:p>
          <a:p>
            <a:r>
              <a:rPr lang="fi-FI" dirty="0" smtClean="0"/>
              <a:t>Tuntijakoasetus</a:t>
            </a: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api.hankeikkuna.fi/asiakirjat/a257f581-d347-4ebc-be8f-c9cf98085c1b/8082866a-209f-4c1d-9dd5-1f1f43209fd6/LIITE_20180702105752.pdf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1-2</a:t>
            </a:r>
            <a:r>
              <a:rPr lang="fi-FI" dirty="0"/>
              <a:t> </a:t>
            </a:r>
            <a:r>
              <a:rPr lang="fi-FI" dirty="0" smtClean="0"/>
              <a:t>vuosiluokille 2 vuosiviikkotuntia</a:t>
            </a:r>
          </a:p>
          <a:p>
            <a:pPr lvl="1"/>
            <a:r>
              <a:rPr lang="fi-FI" dirty="0" smtClean="0"/>
              <a:t>3-6 vuosiluokille 9 vuosiviikkotuntia</a:t>
            </a:r>
          </a:p>
          <a:p>
            <a:pPr lvl="1"/>
            <a:r>
              <a:rPr lang="fi-FI" dirty="0" smtClean="0"/>
              <a:t>7-9 vuosiluokille 7 vuosiviikkotuntia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 smtClean="0"/>
              <a:t>https</a:t>
            </a:r>
            <a:r>
              <a:rPr lang="fi-FI" dirty="0"/>
              <a:t>://</a:t>
            </a:r>
            <a:r>
              <a:rPr lang="fi-FI" dirty="0" smtClean="0"/>
              <a:t>minedu.fi/kielen-opetuksesta-kysyttya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66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huomioitavaa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A1-oppimäärän kokonaistuntimäärä perusopetuksessa 18 vuosiviikkotuntia (nyk. 16)</a:t>
            </a:r>
          </a:p>
          <a:p>
            <a:r>
              <a:rPr lang="fi-FI" dirty="0" smtClean="0"/>
              <a:t>Ei ole mistään pois, vaan alkuopetuksen tuntimäärä kasvaa</a:t>
            </a:r>
          </a:p>
          <a:p>
            <a:r>
              <a:rPr lang="fi-FI" dirty="0" smtClean="0"/>
              <a:t>Lisäys koskee myös ns. erityisiä </a:t>
            </a:r>
            <a:r>
              <a:rPr lang="fi-FI" dirty="0" err="1" smtClean="0"/>
              <a:t>oppijoita</a:t>
            </a:r>
            <a:endParaRPr lang="fi-FI" dirty="0" smtClean="0"/>
          </a:p>
          <a:p>
            <a:pPr lvl="1"/>
            <a:r>
              <a:rPr lang="fi-FI" dirty="0" smtClean="0"/>
              <a:t>Ei vapautuksia oppiaineesta esim. valmistavassa opetuksessa, EHA, YPR jne.</a:t>
            </a:r>
          </a:p>
          <a:p>
            <a:r>
              <a:rPr lang="fi-FI" dirty="0" smtClean="0"/>
              <a:t>Valtakunnallinen opetussuunnitelma valmiina 1.5.2019</a:t>
            </a:r>
          </a:p>
          <a:p>
            <a:pPr lvl="1"/>
            <a:r>
              <a:rPr lang="fi-FI" dirty="0" smtClean="0"/>
              <a:t>Varhennetun vieraan kielen </a:t>
            </a:r>
            <a:r>
              <a:rPr lang="fi-FI" dirty="0" err="1" smtClean="0"/>
              <a:t>opetussuunitelma</a:t>
            </a:r>
            <a:r>
              <a:rPr lang="fi-FI" dirty="0" smtClean="0"/>
              <a:t> VOPS</a:t>
            </a:r>
          </a:p>
          <a:p>
            <a:pPr lvl="1"/>
            <a:r>
              <a:rPr lang="fi-FI" dirty="0" smtClean="0"/>
              <a:t>Jyväskylä sidosryhmien kuulemisessa osallisena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274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toteutetaan paikallisesti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Paikallinen tuntijaon muutos</a:t>
            </a:r>
          </a:p>
          <a:p>
            <a:pPr lvl="1"/>
            <a:r>
              <a:rPr lang="fi-FI" dirty="0" smtClean="0"/>
              <a:t>Ehdotus: nykyinen 2. vuosiluokan vuosiviikkotunti siirtyy 3. luokalla 1.8.2019 alkaen</a:t>
            </a:r>
          </a:p>
          <a:p>
            <a:pPr lvl="1"/>
            <a:r>
              <a:rPr lang="fi-FI" dirty="0" smtClean="0"/>
              <a:t>Ehdotus A1-oppimäärä alkaisi Jyväskylässä jo 1.8.2018 alkaen 1. vuosiluokalla</a:t>
            </a:r>
          </a:p>
          <a:p>
            <a:r>
              <a:rPr lang="fi-FI" dirty="0" smtClean="0"/>
              <a:t>Opetuksenjärjestäjä päättää itse opiskeltavat A1-kielet</a:t>
            </a:r>
          </a:p>
          <a:p>
            <a:pPr lvl="1"/>
            <a:r>
              <a:rPr lang="fi-FI" dirty="0" smtClean="0"/>
              <a:t>Jyväskylässä Sivistyslautakunta (</a:t>
            </a:r>
            <a:r>
              <a:rPr lang="fi-FI" dirty="0" err="1" smtClean="0"/>
              <a:t>toimitnasäännön</a:t>
            </a:r>
            <a:r>
              <a:rPr lang="fi-FI" dirty="0" smtClean="0"/>
              <a:t> 3§4)</a:t>
            </a:r>
          </a:p>
          <a:p>
            <a:pPr lvl="1"/>
            <a:r>
              <a:rPr lang="fi-FI" dirty="0" smtClean="0"/>
              <a:t>Marraskuun sivistyslautakuntaan ehdotus A1-kielivalikoimasta</a:t>
            </a:r>
            <a:r>
              <a:rPr lang="fi-FI" dirty="0"/>
              <a:t>	</a:t>
            </a:r>
            <a:r>
              <a:rPr lang="fi-FI" dirty="0" smtClean="0"/>
              <a:t>englannin ja </a:t>
            </a:r>
            <a:r>
              <a:rPr lang="fi-FI" dirty="0" err="1" smtClean="0"/>
              <a:t>MuFi:n</a:t>
            </a:r>
            <a:r>
              <a:rPr lang="fi-FI" dirty="0" smtClean="0"/>
              <a:t> lisäksi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767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Maahanmuuttajien kielten oppimäärien määrittely</a:t>
            </a:r>
            <a:endParaRPr lang="fi-FI" dirty="0"/>
          </a:p>
        </p:txBody>
      </p:sp>
      <p:sp>
        <p:nvSpPr>
          <p:cNvPr id="8" name="Alaotsikk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645400" y="6429375"/>
            <a:ext cx="1498600" cy="365125"/>
          </a:xfrm>
        </p:spPr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71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600" dirty="0" smtClean="0"/>
              <a:t>Maahanmuuttajaoppilaiden </a:t>
            </a:r>
            <a:r>
              <a:rPr lang="fi-FI" sz="1600" dirty="0"/>
              <a:t>englannin kielen opinnoissa on vaihtelevuutta: saman tason oppilaita (eli eivät juurikaan ole aikaisemmin opiskelleet englantia) on merkitty sekä A että B-englannin suorittajiksi. Kumpi on oikea tapa / miten määritellään se, onko kielen opinnot A- vai B-kielen opintoja?</a:t>
            </a:r>
          </a:p>
          <a:p>
            <a:pPr marL="0" indent="0">
              <a:buNone/>
            </a:pPr>
            <a:r>
              <a:rPr lang="fi-FI" sz="1600" dirty="0"/>
              <a:t> </a:t>
            </a:r>
          </a:p>
          <a:p>
            <a:r>
              <a:rPr lang="fi-FI" sz="1600" dirty="0"/>
              <a:t>Oppimäärän laajuus riippuu siitä, milloin oppilas on aloittanut perusopetuksen ja onko hänellä aiempia kyseisen kielen opintoja. Päättövaiheessa perusopetuksen aloittanut maahanmuuttaja ei millään ehdi suorittaa A1-oppimäärää, joten hänelle suositellaan B1-oppimäärää, mikäli aiempia opintoja ei ole taustalla.</a:t>
            </a:r>
          </a:p>
          <a:p>
            <a:r>
              <a:rPr lang="fi-FI" sz="1600" dirty="0"/>
              <a:t>Jos oppilas olisi </a:t>
            </a:r>
            <a:r>
              <a:rPr lang="fi-FI" sz="1600" dirty="0" smtClean="0"/>
              <a:t>kotimaassaan </a:t>
            </a:r>
            <a:r>
              <a:rPr lang="fi-FI" sz="1600" dirty="0"/>
              <a:t>opiskellut ranskaa, venäjää, espanjaa, saksaa tai ruotsia, löytyy </a:t>
            </a:r>
            <a:r>
              <a:rPr lang="fi-FI" sz="1600" dirty="0" smtClean="0"/>
              <a:t>Jyväskylässä </a:t>
            </a:r>
            <a:r>
              <a:rPr lang="fi-FI" sz="1600" dirty="0"/>
              <a:t>niihin oppiaineisiin myös A-oppimäärän tavoitteet. Oppilas voi tällöin suorittaa em. oppiaineista pitkän kielen. Aina ei tarvitse olla kyseessä englanti.</a:t>
            </a:r>
          </a:p>
          <a:p>
            <a:r>
              <a:rPr lang="fi-FI" sz="1600" dirty="0"/>
              <a:t>Lukiossa oppilaalla tulee olla A-kieli, joten mikäli oppilas tavoittelee lukio-opintoja, niin </a:t>
            </a:r>
            <a:r>
              <a:rPr lang="fi-FI" sz="1600" dirty="0" smtClean="0"/>
              <a:t>hän tarvitsee A-oppimäärän. B1-oppimäärän </a:t>
            </a:r>
            <a:r>
              <a:rPr lang="fi-FI" sz="1600" dirty="0"/>
              <a:t>ehtii kyllä laajentaa myös aikuisten perusopetuksessa sekä lukion valmistavassa opetuksessa A-oppimääräksi.</a:t>
            </a:r>
          </a:p>
          <a:p>
            <a:endParaRPr lang="fi-FI" sz="1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019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Vapautus  toisen kotimaisen kielen opiskelusta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Maahanmuuttajataustainen oppilas voidaan vapauttaa  toisen kotimaisen kielen opiskelusta (PoL§18)</a:t>
            </a:r>
          </a:p>
          <a:p>
            <a:r>
              <a:rPr lang="fi-FI" dirty="0" smtClean="0"/>
              <a:t>Perusopetuksen </a:t>
            </a:r>
            <a:r>
              <a:rPr lang="fi-FI" dirty="0"/>
              <a:t>päättövaiheessa maahan tullut oppilas (luokat 6-9) voidaan vapauttaa tarvittaessa toisen kotimaisen kielen opiskelusta; Oppimäärän vuosiviikkotuntimäärä korvataan tällöin englannin tai suomi toisena kielenä opetuksella. Oppilasta tuetaan antamalla tarvittaessa oman äidinkielistä tukiopetusta.</a:t>
            </a:r>
            <a:endParaRPr lang="fi-FI" dirty="0" smtClean="0"/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peda.net/opetussuunnitelma/ksops/jyvaskyla/luku9/9-4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2392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Maahanmuuttajataustainen oppilas voidaan arvioida S-merkinnällä vuosiluokilla 1-8. Vuosiluokalla 9 ja päättöarvioinnissa arvosana annetaan numerona, </a:t>
            </a:r>
            <a:endParaRPr lang="fi-FI" dirty="0" smtClean="0"/>
          </a:p>
          <a:p>
            <a:pPr lvl="1"/>
            <a:r>
              <a:rPr lang="fi-FI" dirty="0" smtClean="0"/>
              <a:t>paitsi A2-oppimäärä, </a:t>
            </a:r>
            <a:r>
              <a:rPr lang="fi-FI" dirty="0"/>
              <a:t>jossa voidaan antaa S-merkintä.</a:t>
            </a:r>
          </a:p>
          <a:p>
            <a:r>
              <a:rPr lang="fi-FI" dirty="0"/>
              <a:t>Tämän lisäksi pitää muistaa, että jokainen opettaja arvioi oman aineensa näkökulmasta suomen kielen kehityksen.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peda.net/opetussuunnitelma/ksops/jyvaskyla/luku9/9-4</a:t>
            </a:r>
            <a:r>
              <a:rPr lang="fi-FI" dirty="0" smtClean="0"/>
              <a:t> </a:t>
            </a:r>
            <a:endParaRPr lang="fi-FI" dirty="0"/>
          </a:p>
          <a:p>
            <a:r>
              <a:rPr lang="fi-FI" dirty="0" smtClean="0"/>
              <a:t>Maahanmuuttajaoppilaan </a:t>
            </a:r>
            <a:r>
              <a:rPr lang="fi-FI" dirty="0"/>
              <a:t>arvioinnista </a:t>
            </a:r>
            <a:r>
              <a:rPr lang="fi-FI" dirty="0" smtClean="0"/>
              <a:t>ohjeistus </a:t>
            </a:r>
            <a:r>
              <a:rPr lang="fi-FI" dirty="0" err="1" smtClean="0"/>
              <a:t>pedanetissa</a:t>
            </a:r>
            <a:r>
              <a:rPr lang="fi-FI" dirty="0" smtClean="0"/>
              <a:t> </a:t>
            </a:r>
            <a:r>
              <a:rPr lang="fi-FI" u="sng" dirty="0">
                <a:hlinkClick r:id="rId3"/>
              </a:rPr>
              <a:t>https://peda.net/jyvaskyla/pok/oppilasarviointi/arviointiohjeita/sy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1160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S2 </a:t>
            </a:r>
            <a:r>
              <a:rPr lang="fi-FI" dirty="0" err="1" smtClean="0"/>
              <a:t>vs</a:t>
            </a:r>
            <a:r>
              <a:rPr lang="fi-FI" dirty="0" smtClean="0"/>
              <a:t> AI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Kaupungin </a:t>
            </a:r>
            <a:r>
              <a:rPr lang="fi-FI" dirty="0"/>
              <a:t>virallinen linja </a:t>
            </a:r>
            <a:r>
              <a:rPr lang="fi-FI" dirty="0" err="1" smtClean="0"/>
              <a:t>ASKI:ssa</a:t>
            </a:r>
            <a:r>
              <a:rPr lang="fi-FI" dirty="0" smtClean="0"/>
              <a:t> luettavissa vain hallintoverkon koneella</a:t>
            </a:r>
          </a:p>
          <a:p>
            <a:r>
              <a:rPr lang="fi-FI" sz="1800" dirty="0" smtClean="0"/>
              <a:t>http</a:t>
            </a:r>
            <a:r>
              <a:rPr lang="fi-FI" sz="1800" dirty="0"/>
              <a:t>://aski/opetusvarhaiskasvatusjanuorisopalvelut/opetusjavarhaiskasvatuspalveluidenyhteiset/moku/_layouts/15/WopiFrame.aspx?sourcedoc=/</a:t>
            </a:r>
            <a:r>
              <a:rPr lang="fi-FI" sz="1800" dirty="0" smtClean="0"/>
              <a:t>opetusvarhaiskasvatusjanuorisopalvelut/opetusjavarhaiskasvatuspalveluidenyhteiset/moku/Dokumentit/S2_opetus/S2-opetus%20p%C3%A4hkin%C3%A4nkuoressa.pptx&amp;action=default 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Huoltaja päättää aina oppimäärästä EI opettaja!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90B859-AA55-0E4E-8FF3-DCAAB9E887A6}" type="datetime1">
              <a:rPr lang="fi-FI" smtClean="0"/>
              <a:pPr>
                <a:defRPr/>
              </a:pPr>
              <a:t>6.10.2018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2DF7F1-61BF-4D4A-A3A4-FC1457762D92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643200"/>
      </p:ext>
    </p:extLst>
  </p:cSld>
  <p:clrMapOvr>
    <a:masterClrMapping/>
  </p:clrMapOvr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>
  <documentManagement>
    <Vastuuhenkilo xmlns="03c35437-39aa-4fa0-ae8b-a504c9b2e8b3">Aski.konserni.viestinta@jkl.fi</Vastuuhenkilo>
    <AskiKuvaus xmlns="03c35437-39aa-4fa0-ae8b-a504c9b2e8b3">Kaupungin virallinen diapohja</AskiKuvaus>
    <pfb1dae054d847a0818617cf09b8d235 xmlns="03c35437-39aa-4fa0-ae8b-a504c9b2e8b3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 ja kansainväliset yhteydet</TermName>
          <TermId xmlns="http://schemas.microsoft.com/office/infopath/2007/PartnerControls">3f13df45-81ab-412a-8743-ac515f4ad898</TermId>
        </TermInfo>
      </Terms>
    </pfb1dae054d847a0818617cf09b8d235>
    <TaxCatchAll xmlns="03c35437-39aa-4fa0-ae8b-a504c9b2e8b3">
      <Value>32</Value>
    </TaxCatchAll>
    <Vanhenemisk1 xmlns="03c35437-39aa-4fa0-ae8b-a504c9b2e8b3">2020-09-08T21:00:00+00:00</Vanhenemisk1>
    <Tila_x0020__x0028_Keskeneräinen_x0029_ xmlns="03c35437-39aa-4fa0-ae8b-a504c9b2e8b3">Ei</Tila_x0020__x0028_Keskeneräinen_x0029_>
    <Vanhenemisk2 xmlns="03c35437-39aa-4fa0-ae8b-a504c9b2e8b3">2020-09-08T21:00:00+00:00</Vanhenemisk2>
    <jf8d3893d7ed491c93031f2115279c91 xmlns="03c35437-39aa-4fa0-ae8b-a504c9b2e8b3">
      <Terms xmlns="http://schemas.microsoft.com/office/infopath/2007/PartnerControls"/>
    </jf8d3893d7ed491c93031f2115279c91>
    <_dlc_DocId xmlns="03c35437-39aa-4fa0-ae8b-a504c9b2e8b3">ASKI-1111-16</_dlc_DocId>
    <_dlc_DocIdUrl xmlns="03c35437-39aa-4fa0-ae8b-a504c9b2e8b3">
      <Url>http://aski/tiedonhallintajaviestinta/viestintajamarkkinointi/graafinenohje/_layouts/15/DocIdRedir.aspx?ID=ASKI-1111-16</Url>
      <Description>ASKI-1111-16</Description>
    </_dlc_DocIdUrl>
    <_dlc_ExpireDateSaved xmlns="http://schemas.microsoft.com/sharepoint/v3" xsi:nil="true"/>
    <_dlc_ExpireDate xmlns="http://schemas.microsoft.com/sharepoint/v3">2020-09-08T21:00:00+00:00</_dlc_Expire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itys" ma:contentTypeID="0x0101004EE5C71646C29842993EA066F6F39CED00E130229BAB81654C85BB7F8F3CD67258" ma:contentTypeVersion="124" ma:contentTypeDescription="Esitys-sisältötyyppi toimii kaikkien Askin muiden sisältötyyppien pohjana." ma:contentTypeScope="" ma:versionID="4b689c3f38a7ab87c4ee5ceee5d04c13">
  <xsd:schema xmlns:xsd="http://www.w3.org/2001/XMLSchema" xmlns:xs="http://www.w3.org/2001/XMLSchema" xmlns:p="http://schemas.microsoft.com/office/2006/metadata/properties" xmlns:ns1="http://schemas.microsoft.com/sharepoint/v3" xmlns:ns2="03c35437-39aa-4fa0-ae8b-a504c9b2e8b3" targetNamespace="http://schemas.microsoft.com/office/2006/metadata/properties" ma:root="true" ma:fieldsID="c1962c37d842ca352b099ca0f4247ee7" ns1:_="" ns2:_="">
    <xsd:import namespace="http://schemas.microsoft.com/sharepoint/v3"/>
    <xsd:import namespace="03c35437-39aa-4fa0-ae8b-a504c9b2e8b3"/>
    <xsd:element name="properties">
      <xsd:complexType>
        <xsd:sequence>
          <xsd:element name="documentManagement">
            <xsd:complexType>
              <xsd:all>
                <xsd:element ref="ns2:AskiKuvaus" minOccurs="0"/>
                <xsd:element ref="ns2:Tila_x0020__x0028_Keskeneräinen_x0029_" minOccurs="0"/>
                <xsd:element ref="ns2:_dlc_DocId" minOccurs="0"/>
                <xsd:element ref="ns2:_dlc_DocIdUrl" minOccurs="0"/>
                <xsd:element ref="ns2:_dlc_DocIdPersistId" minOccurs="0"/>
                <xsd:element ref="ns2:jf8d3893d7ed491c93031f2115279c91" minOccurs="0"/>
                <xsd:element ref="ns2:TaxCatchAll" minOccurs="0"/>
                <xsd:element ref="ns2:TaxCatchAllLabel" minOccurs="0"/>
                <xsd:element ref="ns2:pfb1dae054d847a0818617cf09b8d235" minOccurs="0"/>
                <xsd:element ref="ns2:Vanhenemisk1" minOccurs="0"/>
                <xsd:element ref="ns2:Vanhenemisk2" minOccurs="0"/>
                <xsd:element ref="ns1:_dlc_ExpireDateSaved" minOccurs="0"/>
                <xsd:element ref="ns1:_dlc_ExpireDate" minOccurs="0"/>
                <xsd:element ref="ns1:_dlc_Exempt" minOccurs="0"/>
                <xsd:element ref="ns2:Vastuuhenkil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21" nillable="true" ma:displayName="Alkuperäinen vanhenemispäivämäärä" ma:hidden="true" ma:internalName="_dlc_ExpireDateSaved" ma:readOnly="true">
      <xsd:simpleType>
        <xsd:restriction base="dms:DateTime"/>
      </xsd:simpleType>
    </xsd:element>
    <xsd:element name="_dlc_ExpireDate" ma:index="22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23" nillable="true" ma:displayName="Vapauta käytännöstä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5437-39aa-4fa0-ae8b-a504c9b2e8b3" elementFormDefault="qualified">
    <xsd:import namespace="http://schemas.microsoft.com/office/2006/documentManagement/types"/>
    <xsd:import namespace="http://schemas.microsoft.com/office/infopath/2007/PartnerControls"/>
    <xsd:element name="AskiKuvaus" ma:index="3" nillable="true" ma:displayName="Kuvaus" ma:description="Kenttä dokumentin kuvausta varten" ma:internalName="AskiKuvaus" ma:readOnly="false">
      <xsd:simpleType>
        <xsd:restriction base="dms:Note">
          <xsd:maxLength value="255"/>
        </xsd:restriction>
      </xsd:simpleType>
    </xsd:element>
    <xsd:element name="Tila_x0020__x0028_Keskeneräinen_x0029_" ma:index="5" nillable="true" ma:displayName="Tila (Keskeneräinen)" ma:default="Ei" ma:format="RadioButtons" ma:internalName="Tila_x0020__x0028_Keskener_x00e4_inen_x0029_" ma:readOnly="false">
      <xsd:simpleType>
        <xsd:restriction base="dms:Choice">
          <xsd:enumeration value="Ei"/>
          <xsd:enumeration value="Kyllä"/>
        </xsd:restriction>
      </xsd:simpleType>
    </xsd:element>
    <xsd:element name="_dlc_DocId" ma:index="9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0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jf8d3893d7ed491c93031f2115279c91" ma:index="12" nillable="true" ma:taxonomy="true" ma:internalName="jf8d3893d7ed491c93031f2115279c91" ma:taxonomyFieldName="Asiasanat" ma:displayName="Asiasanat" ma:default="" ma:fieldId="{3f8d3893-d7ed-491c-9303-1f2115279c91}" ma:taxonomyMulti="true" ma:sspId="6997a751-7c47-4342-b18b-66a2d5f2d257" ma:termSetId="a4559da8-a461-4c42-87ce-3f89adcc409d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002565e-310a-45f5-a52c-03667dc0854c}" ma:internalName="TaxCatchAll" ma:showField="CatchAllData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f002565e-310a-45f5-a52c-03667dc0854c}" ma:internalName="TaxCatchAllLabel" ma:readOnly="true" ma:showField="CatchAllDataLabel" ma:web="03c35437-39aa-4fa0-ae8b-a504c9b2e8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fb1dae054d847a0818617cf09b8d235" ma:index="17" ma:taxonomy="true" ma:internalName="pfb1dae054d847a0818617cf09b8d235" ma:taxonomyFieldName="Julkaiseva_x0020_organisaatio" ma:displayName="Julkaiseva organisaatio" ma:readOnly="false" ma:default="" ma:fieldId="{9fb1dae0-54d8-47a0-8186-17cf09b8d235}" ma:sspId="6997a751-7c47-4342-b18b-66a2d5f2d257" ma:termSetId="74f3503e-2e7a-4bc4-9961-ee9786f4d1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nhenemisk1" ma:index="19" nillable="true" ma:displayName="Syötä vanhenemisaika" ma:format="DateOnly" ma:internalName="Vanhenemisk1" ma:readOnly="false">
      <xsd:simpleType>
        <xsd:restriction base="dms:DateTime"/>
      </xsd:simpleType>
    </xsd:element>
    <xsd:element name="Vanhenemisk2" ma:index="20" nillable="true" ma:displayName="Vanhenemispäivä" ma:format="DateOnly" ma:hidden="true" ma:internalName="Vanhenemisk2" ma:readOnly="false">
      <xsd:simpleType>
        <xsd:restriction base="dms:DateTime"/>
      </xsd:simpleType>
    </xsd:element>
    <xsd:element name="Vastuuhenkilo" ma:index="25" ma:displayName="Vanhenemisilmoitukset" ma:default="Aski.vanhentuneet@jkl.fi" ma:format="Dropdown" ma:internalName="Vastuuhenkilo" ma:readOnly="false">
      <xsd:simpleType>
        <xsd:restriction base="dms:Choice">
          <xsd:enumeration value="Aski.vanhentuneet@jkl.fi"/>
          <xsd:enumeration value="Aski.altek@jkl.fi"/>
          <xsd:enumeration value="Aski.kasvu_ja_oppiminen@jkl.fi"/>
          <xsd:enumeration value="Aski.kasvu_ja_oppiminen.nuoriso@jkl.fi"/>
          <xsd:enumeration value="Aski.kasvu_ja_oppiminen.oppilashuolto@jkl.fi"/>
          <xsd:enumeration value="Aski.kasvu_ja_oppiminen.perusopetus@jkl.fi"/>
          <xsd:enumeration value="Aski.kasvu_ja_oppiminen.varhaiskasvatus@jkl.fi"/>
          <xsd:enumeration value="Aski.kaupunkirakenne@jkl.fi"/>
          <xsd:enumeration value="Aski.kaupunkirakenne.jote@jkl.fi"/>
          <xsd:enumeration value="Aski.kaupunkirakenne.kaavoitus@jkl.fi"/>
          <xsd:enumeration value="Aski.kaupunkirakenne.kadut_ja_liikenne@jkl.fi"/>
          <xsd:enumeration value="Aski.kaupunkirakenne.maankaytto@jkl.fi"/>
          <xsd:enumeration value="Aski.kaupunkirakenne.rakennusvalvonta@jkl.fi"/>
          <xsd:enumeration value="Aski.kaupunkirakenne.tontit@jkl.fi"/>
          <xsd:enumeration value="Aski.kaupunkirakenne.ymparisto_ja_luonto@jkl.fi"/>
          <xsd:enumeration value="Aski.konserni@jkl.fi"/>
          <xsd:enumeration value="Aski.konserni.hallinto@jkl.fi"/>
          <xsd:enumeration value="Aski.konserni.hankinta@jkl.fi"/>
          <xsd:enumeration value="Aski.konserni.henkilosto@jkl.fi"/>
          <xsd:enumeration value="Aski.konserni.johdontuki.hypa@jkl.fi"/>
          <xsd:enumeration value="Aski.konserni.kaupunkikehitys@jkl.fi"/>
          <xsd:enumeration value="Aski.konserni.viestinta@jkl.fi"/>
          <xsd:enumeration value="Aski.konserni.taloudenohjaus@jkl.fi"/>
          <xsd:enumeration value="Aski.konserni.talouskeskus@jkl.fi"/>
          <xsd:enumeration value="Aski.konserni.tietohallinto@jkl.fi"/>
          <xsd:enumeration value="Aski.kulttuuri_ja_liikunta@jkl.fi"/>
          <xsd:enumeration value="Aski.kulttuuri_ja_liikunta.kansalaisopisto@jkl.fi"/>
          <xsd:enumeration value="Aski.kulttuuri_ja_liikunta.kirjasto@jkl.fi"/>
          <xsd:enumeration value="Aski.kulttuuri_ja_liikunta.kulttuuri@jkl.fi"/>
          <xsd:enumeration value="Aski.kulttuuri_ja_liikunta.liikunta@jkl.fi"/>
          <xsd:enumeration value="Aski.kylan_kattaus@jkl.fi"/>
          <xsd:enumeration value="Aski.museot@jkl.fi"/>
          <xsd:enumeration value="Aski.perusturva@jkl.fi"/>
          <xsd:enumeration value="Aski.sivistys@jkl.fi"/>
          <xsd:enumeration value="Aski.sosiaali@jkl.fi"/>
          <xsd:enumeration value="Aski.terveys@jkl.fi"/>
          <xsd:enumeration value="Aski.terveys.avo@jkl.fi"/>
          <xsd:enumeration value="Aski.terveys.keskitetyt@jkl.fi"/>
          <xsd:enumeration value="Aski.terveys.kuntoutus_ja_erikoisvastaanotot@jkl.fi"/>
          <xsd:enumeration value="Aski.terveys.neko@jkl.fi"/>
          <xsd:enumeration value="Aski.terveys.suunterveys@jkl.fi"/>
          <xsd:enumeration value="Aski.terveys.tksairaala@jkl.fi"/>
          <xsd:enumeration value="Aski.tilapalvelu@jkl.fi"/>
          <xsd:enumeration value="Aski.tyollisyyspalvelut@jkl.fi"/>
          <xsd:enumeration value="Aski.tyoterveys@jkl.fi"/>
          <xsd:enumeration value="Aski.vanhus_ja_vammais@jkl.fi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p:Policy xmlns:p="office.server.policy" id="" local="true">
  <p:Name>Esitys</p:Name>
  <p:Description/>
  <p:Statement/>
  <p:PolicyItems>
    <p:PolicyItem featureId="Microsoft.Office.RecordsManagement.PolicyFeatures.Expiration" staticId="0x0101004EE5C71646C29842993EA066F6F39CED|1480298367" UniqueId="18d83b00-8f95-4b96-98d0-0efd5d1056e8">
      <p:Name>Säilytys</p:Name>
      <p:Description>Sisällön automaattinen ajoitus käsittelyä varten ja määräpäivän saavuttaneen sisällön säilytystoiminnon suorittaminen.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0</number>
                  <property>Vanhenemisk2</property>
                  <propertyId>47662f27-d350-4576-9486-5591277bfb71</propertyId>
                  <period>days</period>
                </formula>
                <action type="workflow" id="97f686a3-9e8a-4799-a8bc-bdf650ab2a4a"/>
              </data>
            </stages>
          </Schedule>
        </Schedules>
      </p:CustomData>
    </p:PolicyItem>
  </p:PolicyItems>
</p:Policy>
</file>

<file path=customXml/itemProps1.xml><?xml version="1.0" encoding="utf-8"?>
<ds:datastoreItem xmlns:ds="http://schemas.openxmlformats.org/officeDocument/2006/customXml" ds:itemID="{B12033A4-FF2A-4B3D-A7DF-5E05238199C0}">
  <ds:schemaRefs>
    <ds:schemaRef ds:uri="http://schemas.microsoft.com/office/2006/metadata/properties"/>
    <ds:schemaRef ds:uri="03c35437-39aa-4fa0-ae8b-a504c9b2e8b3"/>
    <ds:schemaRef ds:uri="http://purl.org/dc/elements/1.1/"/>
    <ds:schemaRef ds:uri="http://schemas.microsoft.com/sharepoint/v3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7F999C-35C5-4B13-BBAD-8AD03C07763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7CF2F97D-4C1C-449C-A1F5-1DEE24F341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c35437-39aa-4fa0-ae8b-a504c9b2e8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21DEB07-C5CE-4A82-A2C1-D726E97D15CB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ForcePad User Guide.lnk</Template>
  <TotalTime>166</TotalTime>
  <Words>334</Words>
  <Application>Microsoft Office PowerPoint</Application>
  <PresentationFormat>Näytössä katseltava diaesitys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ＭＳ Ｐゴシック</vt:lpstr>
      <vt:lpstr>Arial</vt:lpstr>
      <vt:lpstr>Calibri</vt:lpstr>
      <vt:lpstr>Jkl_powerpoint_pohja</vt:lpstr>
      <vt:lpstr>A1-oppimäärän varhentaminen </vt:lpstr>
      <vt:lpstr>Lakimuutos 1.1.2020 alkaen</vt:lpstr>
      <vt:lpstr>Muuta huomioitavaa</vt:lpstr>
      <vt:lpstr>Miten toteutetaan paikallisesti</vt:lpstr>
      <vt:lpstr>Maahanmuuttajien kielten oppimäärien määrittely</vt:lpstr>
      <vt:lpstr>PowerPoint-esitys</vt:lpstr>
      <vt:lpstr>Vapautus  toisen kotimaisen kielen opiskelusta</vt:lpstr>
      <vt:lpstr>Arviointi</vt:lpstr>
      <vt:lpstr>S2 vs AI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A1-oppimäärän varhentaminen</dc:title>
  <dc:creator>Bärlund Pia</dc:creator>
  <cp:lastModifiedBy>Teerijoki Pipsa</cp:lastModifiedBy>
  <cp:revision>7</cp:revision>
  <dcterms:created xsi:type="dcterms:W3CDTF">2018-10-05T08:27:44Z</dcterms:created>
  <dcterms:modified xsi:type="dcterms:W3CDTF">2018-10-06T04:17:30Z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0x0101004EE5C71646C29842993EA066F6F39CED00E130229BAB81654C85BB7F8F3CD67258</vt:lpwstr>
  </property>
  <property fmtid="{D5CDD505-2E9C-101B-9397-08002B2CF9AE}" pid="3" name="_dlc_DocIdItemGuid">
    <vt:lpwstr>bb51ee62-754b-446a-a715-f652a4190645</vt:lpwstr>
  </property>
  <property fmtid="{D5CDD505-2E9C-101B-9397-08002B2CF9AE}" pid="4" name="Julkaiseva organisaatio">
    <vt:lpwstr>32;#Viestintä ja kansainväliset yhteydet|3f13df45-81ab-412a-8743-ac515f4ad898</vt:lpwstr>
  </property>
  <property fmtid="{D5CDD505-2E9C-101B-9397-08002B2CF9AE}" pid="5" name="Asiasanat">
    <vt:lpwstr/>
  </property>
  <property fmtid="{D5CDD505-2E9C-101B-9397-08002B2CF9AE}" pid="6" name="_dlc_policyId">
    <vt:lpwstr>0x0101004EE5C71646C29842993EA066F6F39CED|1480298367</vt:lpwstr>
  </property>
  <property fmtid="{D5CDD505-2E9C-101B-9397-08002B2CF9AE}" pid="7" name="ItemRetentionFormula">
    <vt:lpwstr>&lt;formula id="Microsoft.Office.RecordsManagement.PolicyFeatures.Expiration.Formula.BuiltIn"&gt;&lt;number&gt;0&lt;/number&gt;&lt;property&gt;Vanhenemisk2&lt;/property&gt;&lt;propertyId&gt;47662f27-d350-4576-9486-5591277bfb71&lt;/propertyId&gt;&lt;period&gt;days&lt;/period&gt;&lt;/formula&gt;</vt:lpwstr>
  </property>
  <property fmtid="{D5CDD505-2E9C-101B-9397-08002B2CF9AE}" pid="8" name="WorkflowChangePath">
    <vt:lpwstr>c75cc875-9752-4a75-a1f3-fca4dbd81ebf,5;</vt:lpwstr>
  </property>
</Properties>
</file>