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59" r:id="rId6"/>
    <p:sldId id="262" r:id="rId7"/>
    <p:sldId id="260" r:id="rId8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D3C83BEC-9385-4744-A457-B33534A0A67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350C378-2E0D-4C56-B71B-3CCA4019B7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4429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0C378-2E0D-4C56-B71B-3CCA4019B73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421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-50-luku autoritaarinen vanhemmuus, ei kuitenkaan tarkoita vanhemman mielivaltaista suhdetta lapseen vaan kurin merkitys suuri</a:t>
            </a:r>
          </a:p>
          <a:p>
            <a:r>
              <a:rPr lang="fi-FI" dirty="0"/>
              <a:t>-autoritaarisuus ei ole hävinnyt, edelleen puhutaan kurin merkityksestä</a:t>
            </a:r>
          </a:p>
          <a:p>
            <a:r>
              <a:rPr lang="fi-FI" dirty="0"/>
              <a:t>-60-70 luvuilla alettiin korostaa lapsen yksilöllisiä piirteitä, vapaa kasvatus nousi vastareaktioina autoritääriselle kasvatukselle, Suomessa  kuitenkin melko harvinaista</a:t>
            </a:r>
          </a:p>
          <a:p>
            <a:r>
              <a:rPr lang="fi-FI" dirty="0"/>
              <a:t>-tämän päivän vanhemmuus täynnä huolta lapsen pärjäämisestä yhteiskunnassa, koulussa </a:t>
            </a:r>
            <a:r>
              <a:rPr lang="fi-FI" dirty="0" err="1"/>
              <a:t>yms</a:t>
            </a:r>
            <a:r>
              <a:rPr lang="fi-FI" dirty="0"/>
              <a:t>, </a:t>
            </a:r>
          </a:p>
          <a:p>
            <a:r>
              <a:rPr lang="fi-FI" dirty="0"/>
              <a:t>-tulevaisuuden kasvatustyyli/ vanhemmuus? Perheet moninaistuneet, sateenkaariperheet ja muut erilaiset perheet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0C378-2E0D-4C56-B71B-3CCA4019B73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4039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Tämän jälkeen </a:t>
            </a:r>
            <a:r>
              <a:rPr lang="fi-FI" dirty="0" err="1"/>
              <a:t>hs</a:t>
            </a:r>
            <a:r>
              <a:rPr lang="fi-FI" dirty="0"/>
              <a:t> artikkeli ja kysymyksiin vastaaminen omiin kirjoihin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0C378-2E0D-4C56-B71B-3CCA4019B73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074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873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7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7772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940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4464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491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775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69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97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870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232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8940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47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959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1627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844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09A57-C774-4C9B-9EC8-E6C482D19ED1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8839D3-56F6-436E-8CAE-7FFD3B7669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974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KTxTbCDPj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isalto.sanomapro.fi/tiedostot/digikirjat/prod/1046/22977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BnGV534C1s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zTPmLA9Jn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FAB18D-AC3B-4C93-81CD-FC702D57E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2377" y="2315421"/>
            <a:ext cx="4970431" cy="1269751"/>
          </a:xfrm>
        </p:spPr>
        <p:txBody>
          <a:bodyPr>
            <a:normAutofit/>
          </a:bodyPr>
          <a:lstStyle/>
          <a:p>
            <a:r>
              <a:rPr lang="fi-FI" b="1" dirty="0"/>
              <a:t>Kasvatustyylit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AF500C9-B206-4583-A8B2-070720FB9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1309" y="3899194"/>
            <a:ext cx="5368782" cy="527952"/>
          </a:xfrm>
        </p:spPr>
        <p:txBody>
          <a:bodyPr>
            <a:normAutofit fontScale="47500" lnSpcReduction="20000"/>
          </a:bodyPr>
          <a:lstStyle/>
          <a:p>
            <a:endParaRPr lang="fi-FI" dirty="0">
              <a:hlinkClick r:id="rId3"/>
            </a:endParaRPr>
          </a:p>
          <a:p>
            <a:r>
              <a:rPr lang="fi-FI" sz="2900" b="1" dirty="0"/>
              <a:t>Video:</a:t>
            </a:r>
            <a:r>
              <a:rPr lang="fi-FI" sz="2900" dirty="0"/>
              <a:t> </a:t>
            </a:r>
            <a:r>
              <a:rPr lang="fi-FI" sz="2900" dirty="0">
                <a:hlinkClick r:id="rId3"/>
              </a:rPr>
              <a:t>https://www.youtube.com/watch?v=TKTxTbCDPjU</a:t>
            </a:r>
            <a:endParaRPr lang="fi-FI" sz="2900" dirty="0"/>
          </a:p>
          <a:p>
            <a:endParaRPr lang="fi-FI" sz="2900" dirty="0"/>
          </a:p>
        </p:txBody>
      </p:sp>
    </p:spTree>
    <p:extLst>
      <p:ext uri="{BB962C8B-B14F-4D97-AF65-F5344CB8AC3E}">
        <p14:creationId xmlns:p14="http://schemas.microsoft.com/office/powerpoint/2010/main" val="407440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919F01-4378-4EC9-89FA-CCFC8E75E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498"/>
          </a:xfrm>
        </p:spPr>
        <p:txBody>
          <a:bodyPr>
            <a:normAutofit/>
          </a:bodyPr>
          <a:lstStyle/>
          <a:p>
            <a:r>
              <a:rPr lang="fi-FI" sz="4000" dirty="0"/>
              <a:t>KASVATUS ON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E25488-8608-4421-A24E-4F27305A9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618" y="1602463"/>
            <a:ext cx="9671812" cy="5026937"/>
          </a:xfrm>
        </p:spPr>
        <p:txBody>
          <a:bodyPr>
            <a:normAutofit/>
          </a:bodyPr>
          <a:lstStyle/>
          <a:p>
            <a:r>
              <a:rPr lang="fi-FI" sz="2400" dirty="0"/>
              <a:t>vaikuttamista kasvatettavaan</a:t>
            </a:r>
          </a:p>
          <a:p>
            <a:r>
              <a:rPr lang="fi-FI" sz="2400" dirty="0"/>
              <a:t>voi olla tietoista tai tiedostamatonta</a:t>
            </a:r>
          </a:p>
          <a:p>
            <a:r>
              <a:rPr lang="fi-FI" sz="2400" dirty="0"/>
              <a:t>molemminpuolista vuorovaikutusta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Meitä kaikkia on joskus kasvatettu.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Miten sinua on kasvatettu? Millaisia muistoja sinulla on lapsuudesta?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Miten omat kokemukset vaikuttavat toimintaasi kasvattajana?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2608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4B900C-60C5-4E2D-865F-96B4C84C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839" y="415879"/>
            <a:ext cx="8911687" cy="761070"/>
          </a:xfrm>
        </p:spPr>
        <p:txBody>
          <a:bodyPr>
            <a:normAutofit/>
          </a:bodyPr>
          <a:lstStyle/>
          <a:p>
            <a:r>
              <a:rPr lang="fi-FI" sz="4000" dirty="0"/>
              <a:t>Tietoiseen kasvatukseen sisältyy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3891A9-4133-4BFD-95F7-67100AAD9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75715"/>
            <a:ext cx="9460950" cy="5260063"/>
          </a:xfrm>
        </p:spPr>
        <p:txBody>
          <a:bodyPr>
            <a:normAutofit/>
          </a:bodyPr>
          <a:lstStyle/>
          <a:p>
            <a:r>
              <a:rPr lang="fi-FI" sz="2400" dirty="0"/>
              <a:t>käsitykset omista tavoitteista ja arvoista</a:t>
            </a:r>
          </a:p>
          <a:p>
            <a:r>
              <a:rPr lang="fi-FI" sz="2400" dirty="0"/>
              <a:t>käsitys hyvästä kasvuympäristöstä ja virikkeistä</a:t>
            </a:r>
          </a:p>
          <a:p>
            <a:r>
              <a:rPr lang="fi-FI" sz="2400" dirty="0"/>
              <a:t>kasvattajan oma ihmiskäsitys ja lapsinäkemys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>
                <a:solidFill>
                  <a:srgbClr val="FF0000"/>
                </a:solidFill>
              </a:rPr>
              <a:t>Jokainen tarvitsee rakkautta ja rajoja.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Huoltajilla ensisijainen kasvatusoikeus ja –vastuu. Yhteiskunta tukee vanhempia heidän kasvatustehtävässään.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1600" b="1" dirty="0"/>
              <a:t>Video: Arttu-tehtävä </a:t>
            </a:r>
            <a:r>
              <a:rPr lang="fi-FI" sz="1600" b="1" dirty="0" err="1"/>
              <a:t>Kaso</a:t>
            </a:r>
            <a:r>
              <a:rPr lang="fi-FI" sz="1600" b="1" dirty="0"/>
              <a:t>-kirjasta s. 106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https://sisalto.sanomapro.fi/tiedostot/digikirjat/prod/1046/22977.mp4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207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21733" y="153331"/>
            <a:ext cx="8911687" cy="568840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000" b="1" dirty="0"/>
              <a:t>KASVATUSTYYLIT</a:t>
            </a:r>
            <a:endParaRPr lang="sv-FI" sz="4000" b="1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266952"/>
              </p:ext>
            </p:extLst>
          </p:nvPr>
        </p:nvGraphicFramePr>
        <p:xfrm>
          <a:off x="3818141" y="1463719"/>
          <a:ext cx="208280" cy="5394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9305"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4976"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451704"/>
              </p:ext>
            </p:extLst>
          </p:nvPr>
        </p:nvGraphicFramePr>
        <p:xfrm>
          <a:off x="2221733" y="803653"/>
          <a:ext cx="9445137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3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999"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EI</a:t>
                      </a:r>
                      <a:r>
                        <a:rPr lang="fi-FI" baseline="0" dirty="0"/>
                        <a:t> </a:t>
                      </a:r>
                      <a:r>
                        <a:rPr lang="fi-FI" dirty="0"/>
                        <a:t>RAKKAUTTA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RAKKAUTTA</a:t>
                      </a:r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4245">
                <a:tc>
                  <a:txBody>
                    <a:bodyPr/>
                    <a:lstStyle/>
                    <a:p>
                      <a:r>
                        <a:rPr lang="fi-FI" b="1" dirty="0"/>
                        <a:t>EI RAJOJA</a:t>
                      </a:r>
                      <a:endParaRPr lang="sv-F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u="sng" dirty="0"/>
                        <a:t>LAIMINLYÖVÄ:</a:t>
                      </a:r>
                      <a:r>
                        <a:rPr lang="fi-FI" b="1" u="sng" baseline="0" dirty="0"/>
                        <a:t> ei lämpöä eikä rajoja</a:t>
                      </a:r>
                    </a:p>
                    <a:p>
                      <a:endParaRPr lang="fi-FI" b="0" u="none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Rajattomuus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Piittaamattomuus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 err="1"/>
                        <a:t>Sitoutumattomuus</a:t>
                      </a:r>
                      <a:endParaRPr lang="fi-FI" b="1" u="none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Vaarantuneet lapset: itsesäätelyongelmia</a:t>
                      </a:r>
                      <a:endParaRPr lang="sv-FI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u="sng" dirty="0"/>
                        <a:t>SALLIVA;</a:t>
                      </a:r>
                      <a:r>
                        <a:rPr lang="fi-FI" b="1" u="sng" baseline="0" dirty="0"/>
                        <a:t> lämpöä, mutta ei rajoja</a:t>
                      </a:r>
                    </a:p>
                    <a:p>
                      <a:endParaRPr lang="fi-FI" u="sng" baseline="0" dirty="0"/>
                    </a:p>
                    <a:p>
                      <a:endParaRPr lang="fi-FI" u="sng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baseline="0" dirty="0"/>
                        <a:t>Lapsikeskeisyys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baseline="0" dirty="0"/>
                        <a:t>Lämpimyys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baseline="0" dirty="0"/>
                        <a:t>Rajattomuus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baseline="0" dirty="0"/>
                        <a:t>Sosiaalisesti kypsymättömät lapset: alhaiset itsesäätelyvalmiudet</a:t>
                      </a:r>
                      <a:endParaRPr lang="sv-FI" b="1" dirty="0"/>
                    </a:p>
                    <a:p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4245">
                <a:tc>
                  <a:txBody>
                    <a:bodyPr/>
                    <a:lstStyle/>
                    <a:p>
                      <a:r>
                        <a:rPr lang="fi-FI" b="1" dirty="0"/>
                        <a:t>RAJOJA</a:t>
                      </a:r>
                      <a:endParaRPr lang="sv-F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u="sng" dirty="0"/>
                        <a:t>AUTORITAARINEN:</a:t>
                      </a:r>
                      <a:r>
                        <a:rPr lang="fi-FI" b="1" u="sng" baseline="0" dirty="0"/>
                        <a:t> rajoja, mutta ei lämpöä</a:t>
                      </a:r>
                    </a:p>
                    <a:p>
                      <a:endParaRPr lang="fi-FI" b="1" u="sng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Rajoittava kontrolli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Aikuiskeskeisyys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Välittäminen puuttuu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Estyneet lapset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Lapsi kapinoi sääntöjä vastaan</a:t>
                      </a:r>
                    </a:p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u="sng" dirty="0"/>
                        <a:t>AUKTORITATIIVINEN:</a:t>
                      </a:r>
                      <a:r>
                        <a:rPr lang="fi-FI" b="1" u="sng" baseline="0" dirty="0"/>
                        <a:t> lämpöä ja rajoja = ohjaava kasvatustyyli</a:t>
                      </a:r>
                    </a:p>
                    <a:p>
                      <a:endParaRPr lang="fi-FI" u="none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Lapsikeskeisyys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Lämpimyys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Rajat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Sitoutuneisuus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b="1" u="none" baseline="0" dirty="0"/>
                        <a:t>Turvalliset lapset</a:t>
                      </a:r>
                      <a:endParaRPr lang="sv-FI" b="1" u="none" dirty="0"/>
                    </a:p>
                    <a:p>
                      <a:endParaRPr lang="sv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578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9A55C-81C9-4232-8354-1A6FB9EB0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4695" y="180490"/>
            <a:ext cx="8911687" cy="706750"/>
          </a:xfrm>
        </p:spPr>
        <p:txBody>
          <a:bodyPr>
            <a:normAutofit fontScale="90000"/>
          </a:bodyPr>
          <a:lstStyle/>
          <a:p>
            <a:r>
              <a:rPr lang="fi-FI" sz="4400" dirty="0"/>
              <a:t>Kasvatustyylit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B07752-751A-426C-946B-89694E8FB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121" y="887240"/>
            <a:ext cx="9660048" cy="6038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Autoritaarinen kasvatustyyli</a:t>
            </a:r>
          </a:p>
          <a:p>
            <a:pPr lvl="1"/>
            <a:r>
              <a:rPr lang="fi-FI" sz="1800" dirty="0"/>
              <a:t>ankaraa, määräävää, lapsen mielipidettä ei kuunnella</a:t>
            </a:r>
          </a:p>
          <a:p>
            <a:pPr lvl="1"/>
            <a:r>
              <a:rPr lang="fi-FI" sz="1800" dirty="0"/>
              <a:t>ei osoiteta lämpimiä tunteita</a:t>
            </a:r>
          </a:p>
          <a:p>
            <a:pPr marL="457200" lvl="1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 </a:t>
            </a:r>
            <a:r>
              <a:rPr lang="fi-FI" sz="1800" dirty="0"/>
              <a:t>Pohdintaa: Lapsi kokee olevansa hyväksytty vain ”kilttinä”?</a:t>
            </a:r>
            <a:br>
              <a:rPr lang="fi-FI" sz="1800" dirty="0"/>
            </a:br>
            <a:endParaRPr lang="fi-FI" b="1" dirty="0"/>
          </a:p>
          <a:p>
            <a:pPr marL="0" indent="0">
              <a:buNone/>
            </a:pPr>
            <a:r>
              <a:rPr lang="fi-FI" b="1" dirty="0"/>
              <a:t>Salliva kasvatustyyli</a:t>
            </a:r>
          </a:p>
          <a:p>
            <a:pPr lvl="1"/>
            <a:r>
              <a:rPr lang="fi-FI" sz="1800" dirty="0"/>
              <a:t>vanhemmat lapsen kavereita</a:t>
            </a:r>
          </a:p>
          <a:p>
            <a:pPr lvl="1"/>
            <a:r>
              <a:rPr lang="fi-FI" sz="1800" dirty="0"/>
              <a:t>lapsella paljon vapautta, ei velvollisuuksia</a:t>
            </a:r>
          </a:p>
          <a:p>
            <a:pPr lvl="1"/>
            <a:r>
              <a:rPr lang="fi-FI" sz="1800" dirty="0"/>
              <a:t>hemmottelua, laiminlyöntiä</a:t>
            </a:r>
          </a:p>
          <a:p>
            <a:pPr marL="457200" lvl="1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 </a:t>
            </a:r>
            <a:r>
              <a:rPr lang="fi-FI" sz="1800" dirty="0"/>
              <a:t>Pohdintaa: Lapsesta kasvaa itsekäs?</a:t>
            </a:r>
            <a:br>
              <a:rPr lang="fi-FI" sz="1800" b="1" dirty="0"/>
            </a:br>
            <a:endParaRPr lang="fi-FI" sz="1800" b="1" dirty="0"/>
          </a:p>
          <a:p>
            <a:pPr marL="0" indent="0">
              <a:buNone/>
            </a:pPr>
            <a:r>
              <a:rPr lang="fi-FI" b="1" dirty="0"/>
              <a:t>Auktoriteettiin perustava eli ohjaava kasvatustyyli</a:t>
            </a:r>
          </a:p>
          <a:p>
            <a:pPr lvl="1"/>
            <a:r>
              <a:rPr lang="fi-FI" sz="1800" dirty="0"/>
              <a:t>Rajoja ja vapauksia lapsen ikä- ja kehitystason mukaisesti</a:t>
            </a:r>
          </a:p>
          <a:p>
            <a:pPr lvl="1"/>
            <a:r>
              <a:rPr lang="fi-FI" sz="1800" dirty="0"/>
              <a:t>Vanhemmat keskustelevat, neuvottelevat ja kantavat oman vastuunsa</a:t>
            </a:r>
          </a:p>
          <a:p>
            <a:pPr marL="457200" lvl="1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 </a:t>
            </a:r>
            <a:r>
              <a:rPr lang="fi-FI" sz="1800" dirty="0"/>
              <a:t>Pohdintaa: Lapselle kasvaa terve itsetunto ja hyvät sosiaaliset taidot?</a:t>
            </a:r>
          </a:p>
        </p:txBody>
      </p:sp>
    </p:spTree>
    <p:extLst>
      <p:ext uri="{BB962C8B-B14F-4D97-AF65-F5344CB8AC3E}">
        <p14:creationId xmlns:p14="http://schemas.microsoft.com/office/powerpoint/2010/main" val="359151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08BB57-AF44-4416-922E-2EF73CFD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1838433"/>
          </a:xfrm>
        </p:spPr>
        <p:txBody>
          <a:bodyPr>
            <a:normAutofit fontScale="90000"/>
          </a:bodyPr>
          <a:lstStyle/>
          <a:p>
            <a:r>
              <a:rPr lang="fi-FI" dirty="0"/>
              <a:t>VIDEO: </a:t>
            </a:r>
            <a:r>
              <a:rPr lang="fi-FI" dirty="0">
                <a:hlinkClick r:id="rId2"/>
              </a:rPr>
              <a:t>https://www.youtube.com/watch?v=CBnGV534C1s</a:t>
            </a:r>
            <a:r>
              <a:rPr lang="fi-FI" dirty="0"/>
              <a:t> </a:t>
            </a:r>
            <a:r>
              <a:rPr lang="fi-FI" sz="2200" dirty="0"/>
              <a:t>(1:05 min)</a:t>
            </a: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dirty="0"/>
              <a:t>Millainen kasvatustyyli?</a:t>
            </a:r>
            <a:br>
              <a:rPr lang="fi-FI" dirty="0"/>
            </a:br>
            <a:br>
              <a:rPr lang="fi-FI" dirty="0"/>
            </a:br>
            <a:r>
              <a:rPr lang="fi-FI" dirty="0"/>
              <a:t>Mitä ajatuksia herätti? Hyviä/huonoja puolia?</a:t>
            </a:r>
          </a:p>
        </p:txBody>
      </p:sp>
    </p:spTree>
    <p:extLst>
      <p:ext uri="{BB962C8B-B14F-4D97-AF65-F5344CB8AC3E}">
        <p14:creationId xmlns:p14="http://schemas.microsoft.com/office/powerpoint/2010/main" val="318151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3D8764-3E25-4755-9F20-EFE829A0B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731" y="316292"/>
            <a:ext cx="10438645" cy="1280890"/>
          </a:xfrm>
        </p:spPr>
        <p:txBody>
          <a:bodyPr>
            <a:noAutofit/>
          </a:bodyPr>
          <a:lstStyle/>
          <a:p>
            <a:r>
              <a:rPr lang="fi-FI" sz="4000" dirty="0"/>
              <a:t>Miten voit hoitajana olla vanhempien tukena?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350CB5-B534-4460-AB5D-A3E2433DB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9353" y="1679418"/>
            <a:ext cx="8915400" cy="5024674"/>
          </a:xfrm>
        </p:spPr>
        <p:txBody>
          <a:bodyPr>
            <a:normAutofit/>
          </a:bodyPr>
          <a:lstStyle/>
          <a:p>
            <a:r>
              <a:rPr lang="fi-FI" sz="2800" dirty="0"/>
              <a:t>Muista , että jokainen perhe on erilainen.</a:t>
            </a:r>
          </a:p>
          <a:p>
            <a:r>
              <a:rPr lang="fi-FI" sz="2800" dirty="0"/>
              <a:t>Ole empaattinen ja välitä perheestä aidosti.</a:t>
            </a:r>
          </a:p>
          <a:p>
            <a:r>
              <a:rPr lang="fi-FI" sz="2800" dirty="0"/>
              <a:t>Kysy vanhempien jaksamisesta.</a:t>
            </a:r>
          </a:p>
          <a:p>
            <a:r>
              <a:rPr lang="fi-FI" sz="2800" dirty="0"/>
              <a:t>Ole helposti lähestyttävä ja luotettava.</a:t>
            </a:r>
          </a:p>
          <a:p>
            <a:r>
              <a:rPr lang="fi-FI" sz="2800" dirty="0"/>
              <a:t>Kerro lapsesta asioita rehellisesti, mutta myönteisesti.</a:t>
            </a:r>
          </a:p>
          <a:p>
            <a:r>
              <a:rPr lang="fi-FI" sz="2800" dirty="0"/>
              <a:t>Tarvittaessa ohjaa perhe tarvittavien palveluiden pariin.</a:t>
            </a:r>
            <a:br>
              <a:rPr lang="fi-FI" sz="2800" dirty="0"/>
            </a:br>
            <a:endParaRPr lang="fi-FI" sz="2800" dirty="0"/>
          </a:p>
          <a:p>
            <a:pPr marL="0" indent="0">
              <a:buNone/>
            </a:pPr>
            <a:r>
              <a:rPr lang="fi-FI" sz="2000" dirty="0"/>
              <a:t>VIDEO (N. 1:30min): </a:t>
            </a:r>
            <a:r>
              <a:rPr lang="fi-FI" dirty="0">
                <a:hlinkClick r:id="rId3"/>
              </a:rPr>
              <a:t>https://www.youtube.com/watch?v=3zTPmLA9JnU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1340538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TM02892315[[fn=Kuiskaus]]</Template>
  <TotalTime>359</TotalTime>
  <Words>452</Words>
  <Application>Microsoft Office PowerPoint</Application>
  <PresentationFormat>Laajakuva</PresentationFormat>
  <Paragraphs>87</Paragraphs>
  <Slides>7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Kuiskaus</vt:lpstr>
      <vt:lpstr>Kasvatustyylit</vt:lpstr>
      <vt:lpstr>KASVATUS ON </vt:lpstr>
      <vt:lpstr>Tietoiseen kasvatukseen sisältyy</vt:lpstr>
      <vt:lpstr>KASVATUSTYYLIT</vt:lpstr>
      <vt:lpstr>Kasvatustyylit </vt:lpstr>
      <vt:lpstr>VIDEO: https://www.youtube.com/watch?v=CBnGV534C1s (1:05 min)    Millainen kasvatustyyli?  Mitä ajatuksia herätti? Hyviä/huonoja puolia?</vt:lpstr>
      <vt:lpstr>Miten voit hoitajana olla vanhempien tukena?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Kasvatustyylit</dc:title>
  <dc:creator>bolle.majuri@outlook.com</dc:creator>
  <cp:lastModifiedBy>Jenni Paukkuri</cp:lastModifiedBy>
  <cp:revision>39</cp:revision>
  <cp:lastPrinted>2019-03-24T18:58:33Z</cp:lastPrinted>
  <dcterms:created xsi:type="dcterms:W3CDTF">2019-02-10T15:03:31Z</dcterms:created>
  <dcterms:modified xsi:type="dcterms:W3CDTF">2021-03-28T14:02:12Z</dcterms:modified>
</cp:coreProperties>
</file>