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85" r:id="rId6"/>
    <p:sldId id="261" r:id="rId7"/>
    <p:sldId id="284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0B453-0A45-474D-BD16-071051C002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FI"/>
        </a:p>
      </dgm:t>
    </dgm:pt>
    <dgm:pt modelId="{DB137004-91A6-4D46-A8B3-CE6ADEEAD11E}">
      <dgm:prSet phldrT="[Teksti]" custT="1"/>
      <dgm:spPr>
        <a:xfrm>
          <a:off x="878375" y="-38844"/>
          <a:ext cx="4638675" cy="4638675"/>
        </a:xfr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Kansainvälinen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:</a:t>
          </a:r>
        </a:p>
        <a:p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Kansainväliset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sopimukset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mm. Lasten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oikeuksien</a:t>
          </a:r>
          <a:r>
            <a:rPr lang="sv-FI" sz="1200" b="1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sopimus</a:t>
          </a:r>
          <a:endParaRPr lang="sv-FI" sz="1200" b="1" dirty="0">
            <a:solidFill>
              <a:schemeClr val="bg1">
                <a:lumMod val="8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C65B5FFB-72E8-4C27-A45D-2051D8ADECB4}" type="parTrans" cxnId="{E68FDAA7-3D8A-45B6-A1A0-1CA2214AF5C9}">
      <dgm:prSet/>
      <dgm:spPr/>
      <dgm:t>
        <a:bodyPr/>
        <a:lstStyle/>
        <a:p>
          <a:endParaRPr lang="sv-FI"/>
        </a:p>
      </dgm:t>
    </dgm:pt>
    <dgm:pt modelId="{CE07099E-09FA-4ACF-84C1-5B078D3DA9D8}" type="sibTrans" cxnId="{E68FDAA7-3D8A-45B6-A1A0-1CA2214AF5C9}">
      <dgm:prSet/>
      <dgm:spPr/>
      <dgm:t>
        <a:bodyPr/>
        <a:lstStyle/>
        <a:p>
          <a:endParaRPr lang="sv-FI"/>
        </a:p>
      </dgm:t>
    </dgm:pt>
    <dgm:pt modelId="{4C989090-E57B-44DF-BB41-D58163AA8EBB}">
      <dgm:prSet phldrT="[Teksti]" custT="1"/>
      <dgm:spPr>
        <a:xfrm>
          <a:off x="1578829" y="1352758"/>
          <a:ext cx="3247072" cy="3247072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6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Kuntataso</a:t>
          </a:r>
          <a:endParaRPr lang="sv-FI" sz="16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4ED9EBD1-77E4-460F-9BA1-831111A92FA2}" type="parTrans" cxnId="{CBCC6C0A-778B-4764-8AF7-A673BA2AB049}">
      <dgm:prSet/>
      <dgm:spPr/>
      <dgm:t>
        <a:bodyPr/>
        <a:lstStyle/>
        <a:p>
          <a:endParaRPr lang="sv-FI"/>
        </a:p>
      </dgm:t>
    </dgm:pt>
    <dgm:pt modelId="{E28AC6B3-8A77-4C5F-875C-E3FAE21C704B}" type="sibTrans" cxnId="{CBCC6C0A-778B-4764-8AF7-A673BA2AB049}">
      <dgm:prSet/>
      <dgm:spPr/>
      <dgm:t>
        <a:bodyPr/>
        <a:lstStyle/>
        <a:p>
          <a:endParaRPr lang="sv-FI"/>
        </a:p>
      </dgm:t>
    </dgm:pt>
    <dgm:pt modelId="{9BA3E10A-8F76-4148-8AEE-2EFB443CBFEB}">
      <dgm:prSet phldrT="[Teksti]" custT="1"/>
      <dgm:spPr>
        <a:xfrm>
          <a:off x="1976347" y="2031542"/>
          <a:ext cx="2551271" cy="2551271"/>
        </a:xfr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4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Yksikkötaso</a:t>
          </a:r>
          <a:endParaRPr lang="sv-FI" sz="1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5EAB79D-82F3-45D7-AAE1-7DE43CF9A85E}" type="parTrans" cxnId="{AC48D8C3-F8B4-414D-88A7-9FD3017DF50B}">
      <dgm:prSet/>
      <dgm:spPr/>
      <dgm:t>
        <a:bodyPr/>
        <a:lstStyle/>
        <a:p>
          <a:endParaRPr lang="sv-FI"/>
        </a:p>
      </dgm:t>
    </dgm:pt>
    <dgm:pt modelId="{0A5EB59A-112F-4677-BD48-37C12FFCB26A}" type="sibTrans" cxnId="{AC48D8C3-F8B4-414D-88A7-9FD3017DF50B}">
      <dgm:prSet/>
      <dgm:spPr/>
      <dgm:t>
        <a:bodyPr/>
        <a:lstStyle/>
        <a:p>
          <a:endParaRPr lang="sv-FI"/>
        </a:p>
      </dgm:t>
    </dgm:pt>
    <dgm:pt modelId="{D37F7812-7E87-467F-929D-2C21F5322B43}">
      <dgm:prSet/>
      <dgm:spPr>
        <a:xfrm>
          <a:off x="2466175" y="2639248"/>
          <a:ext cx="1435428" cy="2010847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sv-FI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2FBC721-D2A0-4CBF-89E7-71C5FC11275F}" type="sibTrans" cxnId="{BE95BD42-2164-4984-A781-DFA3C288F601}">
      <dgm:prSet/>
      <dgm:spPr/>
      <dgm:t>
        <a:bodyPr/>
        <a:lstStyle/>
        <a:p>
          <a:endParaRPr lang="sv-FI"/>
        </a:p>
      </dgm:t>
    </dgm:pt>
    <dgm:pt modelId="{3AAA65D5-77A9-4FF1-BFE3-FE8E369EE407}" type="parTrans" cxnId="{BE95BD42-2164-4984-A781-DFA3C288F601}">
      <dgm:prSet/>
      <dgm:spPr/>
      <dgm:t>
        <a:bodyPr/>
        <a:lstStyle/>
        <a:p>
          <a:endParaRPr lang="sv-FI"/>
        </a:p>
      </dgm:t>
    </dgm:pt>
    <dgm:pt modelId="{0E9AB0E0-EBB0-4179-B363-6E761751795A}">
      <dgm:prSet custT="1"/>
      <dgm:spPr>
        <a:xfrm>
          <a:off x="2548849" y="3381894"/>
          <a:ext cx="1196952" cy="983712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i-FI" sz="1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fi-FI" sz="11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r>
            <a:rPr lang="fi-FI" sz="1400" b="0" u="sng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Yksilötaso</a:t>
          </a:r>
        </a:p>
        <a:p>
          <a:r>
            <a:rPr lang="fi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Kaiken</a:t>
          </a:r>
        </a:p>
        <a:p>
          <a:r>
            <a:rPr lang="fi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keskiössä on </a:t>
          </a:r>
        </a:p>
        <a:p>
          <a:r>
            <a:rPr lang="fi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LAPSI</a:t>
          </a:r>
          <a:endParaRPr lang="sv-FI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8295E82-7A6D-4CB1-9B4B-3F5E0F67F297}" type="parTrans" cxnId="{604F0201-B950-4E93-B64A-FEAE086C8372}">
      <dgm:prSet/>
      <dgm:spPr/>
      <dgm:t>
        <a:bodyPr/>
        <a:lstStyle/>
        <a:p>
          <a:endParaRPr lang="sv-FI"/>
        </a:p>
      </dgm:t>
    </dgm:pt>
    <dgm:pt modelId="{E253A872-B14E-474C-B34A-2813915292B7}" type="sibTrans" cxnId="{604F0201-B950-4E93-B64A-FEAE086C8372}">
      <dgm:prSet/>
      <dgm:spPr/>
      <dgm:t>
        <a:bodyPr/>
        <a:lstStyle/>
        <a:p>
          <a:endParaRPr lang="sv-FI"/>
        </a:p>
      </dgm:t>
    </dgm:pt>
    <dgm:pt modelId="{875B0E46-FD28-49AB-8767-9827E75D3A0A}">
      <dgm:prSet phldrT="[Teksti]" custT="1"/>
      <dgm:spPr>
        <a:xfrm>
          <a:off x="1210994" y="673280"/>
          <a:ext cx="3942873" cy="3942873"/>
        </a:xfr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sv-FI" sz="14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Valtakunnallinen</a:t>
          </a:r>
          <a:r>
            <a:rPr lang="sv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4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 </a:t>
          </a:r>
        </a:p>
      </dgm:t>
    </dgm:pt>
    <dgm:pt modelId="{51DE6E33-DA4C-4831-98B1-5744B9E67B80}" type="sibTrans" cxnId="{4A68BB54-EB71-4C9C-A129-CD02A800E729}">
      <dgm:prSet/>
      <dgm:spPr/>
      <dgm:t>
        <a:bodyPr/>
        <a:lstStyle/>
        <a:p>
          <a:endParaRPr lang="sv-FI"/>
        </a:p>
      </dgm:t>
    </dgm:pt>
    <dgm:pt modelId="{EFF85A68-E492-4F8E-9766-86696557B8AF}" type="parTrans" cxnId="{4A68BB54-EB71-4C9C-A129-CD02A800E729}">
      <dgm:prSet/>
      <dgm:spPr/>
      <dgm:t>
        <a:bodyPr/>
        <a:lstStyle/>
        <a:p>
          <a:endParaRPr lang="sv-FI"/>
        </a:p>
      </dgm:t>
    </dgm:pt>
    <dgm:pt modelId="{D5D6D346-8089-4F1D-93A1-EFE495880C98}" type="pres">
      <dgm:prSet presAssocID="{1FC0B453-0A45-474D-BD16-071051C0029B}" presName="Name0" presStyleCnt="0">
        <dgm:presLayoutVars>
          <dgm:chMax val="7"/>
          <dgm:resizeHandles val="exact"/>
        </dgm:presLayoutVars>
      </dgm:prSet>
      <dgm:spPr/>
    </dgm:pt>
    <dgm:pt modelId="{6A407C38-5BF9-4371-9FB6-9A8F411E4E4B}" type="pres">
      <dgm:prSet presAssocID="{1FC0B453-0A45-474D-BD16-071051C0029B}" presName="comp1" presStyleCnt="0"/>
      <dgm:spPr/>
    </dgm:pt>
    <dgm:pt modelId="{D81C86B9-2172-495C-A954-8544B59A45AD}" type="pres">
      <dgm:prSet presAssocID="{1FC0B453-0A45-474D-BD16-071051C0029B}" presName="circle1" presStyleLbl="node1" presStyleIdx="0" presStyleCnt="6" custScaleY="94812" custLinFactNeighborX="729" custLinFactNeighborY="1702"/>
      <dgm:spPr>
        <a:prstGeom prst="ellipse">
          <a:avLst/>
        </a:prstGeom>
      </dgm:spPr>
    </dgm:pt>
    <dgm:pt modelId="{B450D097-CEC5-4527-9AB0-801477BED398}" type="pres">
      <dgm:prSet presAssocID="{1FC0B453-0A45-474D-BD16-071051C0029B}" presName="c1text" presStyleLbl="node1" presStyleIdx="0" presStyleCnt="6">
        <dgm:presLayoutVars>
          <dgm:bulletEnabled val="1"/>
        </dgm:presLayoutVars>
      </dgm:prSet>
      <dgm:spPr/>
    </dgm:pt>
    <dgm:pt modelId="{7BE44F82-33EC-41A7-A4B0-3877F02036C3}" type="pres">
      <dgm:prSet presAssocID="{1FC0B453-0A45-474D-BD16-071051C0029B}" presName="comp2" presStyleCnt="0"/>
      <dgm:spPr/>
    </dgm:pt>
    <dgm:pt modelId="{53F965EB-063C-4FAC-A8B8-D10B974A053F}" type="pres">
      <dgm:prSet presAssocID="{1FC0B453-0A45-474D-BD16-071051C0029B}" presName="circle2" presStyleLbl="node1" presStyleIdx="1" presStyleCnt="6" custScaleY="93260" custLinFactNeighborX="858" custLinFactNeighborY="1749"/>
      <dgm:spPr>
        <a:prstGeom prst="ellipse">
          <a:avLst/>
        </a:prstGeom>
      </dgm:spPr>
    </dgm:pt>
    <dgm:pt modelId="{7E1EC34E-AB24-4B7B-84DE-AE0CBCF941CE}" type="pres">
      <dgm:prSet presAssocID="{1FC0B453-0A45-474D-BD16-071051C0029B}" presName="c2text" presStyleLbl="node1" presStyleIdx="1" presStyleCnt="6">
        <dgm:presLayoutVars>
          <dgm:bulletEnabled val="1"/>
        </dgm:presLayoutVars>
      </dgm:prSet>
      <dgm:spPr/>
    </dgm:pt>
    <dgm:pt modelId="{0C31187A-BA60-4943-8DAC-CADC94241DD1}" type="pres">
      <dgm:prSet presAssocID="{1FC0B453-0A45-474D-BD16-071051C0029B}" presName="comp3" presStyleCnt="0"/>
      <dgm:spPr/>
    </dgm:pt>
    <dgm:pt modelId="{DD0F54D5-182D-499A-A876-7E38A62F9B62}" type="pres">
      <dgm:prSet presAssocID="{1FC0B453-0A45-474D-BD16-071051C0029B}" presName="circle3" presStyleLbl="node1" presStyleIdx="2" presStyleCnt="6" custScaleY="94765" custLinFactNeighborX="1041" custLinFactNeighborY="0"/>
      <dgm:spPr>
        <a:prstGeom prst="ellipse">
          <a:avLst/>
        </a:prstGeom>
      </dgm:spPr>
    </dgm:pt>
    <dgm:pt modelId="{4D40BBB5-C3BB-4F61-BD57-7EBDC5AFA011}" type="pres">
      <dgm:prSet presAssocID="{1FC0B453-0A45-474D-BD16-071051C0029B}" presName="c3text" presStyleLbl="node1" presStyleIdx="2" presStyleCnt="6">
        <dgm:presLayoutVars>
          <dgm:bulletEnabled val="1"/>
        </dgm:presLayoutVars>
      </dgm:prSet>
      <dgm:spPr/>
    </dgm:pt>
    <dgm:pt modelId="{602A337E-A01B-4532-9F45-91234BE19220}" type="pres">
      <dgm:prSet presAssocID="{1FC0B453-0A45-474D-BD16-071051C0029B}" presName="comp4" presStyleCnt="0"/>
      <dgm:spPr/>
    </dgm:pt>
    <dgm:pt modelId="{EA531542-9EE8-4759-8088-C0401F2E36AA}" type="pres">
      <dgm:prSet presAssocID="{1FC0B453-0A45-474D-BD16-071051C0029B}" presName="circle4" presStyleLbl="node1" presStyleIdx="3" presStyleCnt="6" custScaleY="93513" custLinFactNeighborX="1325" custLinFactNeighborY="-6039"/>
      <dgm:spPr>
        <a:prstGeom prst="ellipse">
          <a:avLst/>
        </a:prstGeom>
      </dgm:spPr>
    </dgm:pt>
    <dgm:pt modelId="{5398F75A-C539-40A8-8B21-1161BB7FCBEF}" type="pres">
      <dgm:prSet presAssocID="{1FC0B453-0A45-474D-BD16-071051C0029B}" presName="c4text" presStyleLbl="node1" presStyleIdx="3" presStyleCnt="6">
        <dgm:presLayoutVars>
          <dgm:bulletEnabled val="1"/>
        </dgm:presLayoutVars>
      </dgm:prSet>
      <dgm:spPr/>
    </dgm:pt>
    <dgm:pt modelId="{04CC810E-A9C4-4AFA-B51C-D5F1268782E9}" type="pres">
      <dgm:prSet presAssocID="{1FC0B453-0A45-474D-BD16-071051C0029B}" presName="comp5" presStyleCnt="0"/>
      <dgm:spPr/>
    </dgm:pt>
    <dgm:pt modelId="{8AFE3BF6-F5C0-4DF3-A88B-E7FFA24074CF}" type="pres">
      <dgm:prSet presAssocID="{1FC0B453-0A45-474D-BD16-071051C0029B}" presName="circle5" presStyleLbl="node1" presStyleIdx="4" presStyleCnt="6" custAng="0" custScaleX="79690" custScaleY="102973" custLinFactNeighborX="4832" custLinFactNeighborY="-9718"/>
      <dgm:spPr>
        <a:prstGeom prst="ellipse">
          <a:avLst/>
        </a:prstGeom>
      </dgm:spPr>
    </dgm:pt>
    <dgm:pt modelId="{A40812DB-AF76-42A1-969B-EEB304BFCEF4}" type="pres">
      <dgm:prSet presAssocID="{1FC0B453-0A45-474D-BD16-071051C0029B}" presName="c5text" presStyleLbl="node1" presStyleIdx="4" presStyleCnt="6">
        <dgm:presLayoutVars>
          <dgm:bulletEnabled val="1"/>
        </dgm:presLayoutVars>
      </dgm:prSet>
      <dgm:spPr/>
    </dgm:pt>
    <dgm:pt modelId="{2AFD14D8-873F-4D9D-B79F-D06218A77C8A}" type="pres">
      <dgm:prSet presAssocID="{1FC0B453-0A45-474D-BD16-071051C0029B}" presName="comp6" presStyleCnt="0"/>
      <dgm:spPr/>
    </dgm:pt>
    <dgm:pt modelId="{43FADB10-91D6-4C40-A383-A33A49AC2C26}" type="pres">
      <dgm:prSet presAssocID="{1FC0B453-0A45-474D-BD16-071051C0029B}" presName="circle6" presStyleLbl="node1" presStyleIdx="5" presStyleCnt="6" custScaleX="138764" custScaleY="126630" custLinFactNeighborX="8910" custLinFactNeighborY="-12650"/>
      <dgm:spPr>
        <a:prstGeom prst="heart">
          <a:avLst/>
        </a:prstGeom>
      </dgm:spPr>
    </dgm:pt>
    <dgm:pt modelId="{21113B33-5E6F-4F3F-BBB2-E8A9DBD29F28}" type="pres">
      <dgm:prSet presAssocID="{1FC0B453-0A45-474D-BD16-071051C0029B}" presName="c6text" presStyleLbl="node1" presStyleIdx="5" presStyleCnt="6">
        <dgm:presLayoutVars>
          <dgm:bulletEnabled val="1"/>
        </dgm:presLayoutVars>
      </dgm:prSet>
      <dgm:spPr>
        <a:prstGeom prst="heart">
          <a:avLst/>
        </a:prstGeom>
      </dgm:spPr>
    </dgm:pt>
  </dgm:ptLst>
  <dgm:cxnLst>
    <dgm:cxn modelId="{604F0201-B950-4E93-B64A-FEAE086C8372}" srcId="{1FC0B453-0A45-474D-BD16-071051C0029B}" destId="{0E9AB0E0-EBB0-4179-B363-6E761751795A}" srcOrd="5" destOrd="0" parTransId="{28295E82-7A6D-4CB1-9B4B-3F5E0F67F297}" sibTransId="{E253A872-B14E-474C-B34A-2813915292B7}"/>
    <dgm:cxn modelId="{45DC0604-DFAC-4017-A511-9DACFDCEAFE0}" type="presOf" srcId="{0E9AB0E0-EBB0-4179-B363-6E761751795A}" destId="{21113B33-5E6F-4F3F-BBB2-E8A9DBD29F28}" srcOrd="1" destOrd="0" presId="urn:microsoft.com/office/officeart/2005/8/layout/venn2"/>
    <dgm:cxn modelId="{2D5CF409-293A-491D-8BF9-203E4D1513E8}" type="presOf" srcId="{9BA3E10A-8F76-4148-8AEE-2EFB443CBFEB}" destId="{EA531542-9EE8-4759-8088-C0401F2E36AA}" srcOrd="0" destOrd="0" presId="urn:microsoft.com/office/officeart/2005/8/layout/venn2"/>
    <dgm:cxn modelId="{CBCC6C0A-778B-4764-8AF7-A673BA2AB049}" srcId="{1FC0B453-0A45-474D-BD16-071051C0029B}" destId="{4C989090-E57B-44DF-BB41-D58163AA8EBB}" srcOrd="2" destOrd="0" parTransId="{4ED9EBD1-77E4-460F-9BA1-831111A92FA2}" sibTransId="{E28AC6B3-8A77-4C5F-875C-E3FAE21C704B}"/>
    <dgm:cxn modelId="{E17A3B0E-0AD0-45D1-8A65-7D0F83C1F096}" type="presOf" srcId="{875B0E46-FD28-49AB-8767-9827E75D3A0A}" destId="{7E1EC34E-AB24-4B7B-84DE-AE0CBCF941CE}" srcOrd="1" destOrd="0" presId="urn:microsoft.com/office/officeart/2005/8/layout/venn2"/>
    <dgm:cxn modelId="{194B8F27-1E2E-49B5-B8BF-02078F4D8F98}" type="presOf" srcId="{4C989090-E57B-44DF-BB41-D58163AA8EBB}" destId="{4D40BBB5-C3BB-4F61-BD57-7EBDC5AFA011}" srcOrd="1" destOrd="0" presId="urn:microsoft.com/office/officeart/2005/8/layout/venn2"/>
    <dgm:cxn modelId="{0A7FF15D-4E64-4773-AFC6-84C7772C7BBE}" type="presOf" srcId="{D37F7812-7E87-467F-929D-2C21F5322B43}" destId="{8AFE3BF6-F5C0-4DF3-A88B-E7FFA24074CF}" srcOrd="0" destOrd="0" presId="urn:microsoft.com/office/officeart/2005/8/layout/venn2"/>
    <dgm:cxn modelId="{BE95BD42-2164-4984-A781-DFA3C288F601}" srcId="{1FC0B453-0A45-474D-BD16-071051C0029B}" destId="{D37F7812-7E87-467F-929D-2C21F5322B43}" srcOrd="4" destOrd="0" parTransId="{3AAA65D5-77A9-4FF1-BFE3-FE8E369EE407}" sibTransId="{42FBC721-D2A0-4CBF-89E7-71C5FC11275F}"/>
    <dgm:cxn modelId="{4A68BB54-EB71-4C9C-A129-CD02A800E729}" srcId="{1FC0B453-0A45-474D-BD16-071051C0029B}" destId="{875B0E46-FD28-49AB-8767-9827E75D3A0A}" srcOrd="1" destOrd="0" parTransId="{EFF85A68-E492-4F8E-9766-86696557B8AF}" sibTransId="{51DE6E33-DA4C-4831-98B1-5744B9E67B80}"/>
    <dgm:cxn modelId="{68C24183-8212-4E4A-BE12-95F593147935}" type="presOf" srcId="{875B0E46-FD28-49AB-8767-9827E75D3A0A}" destId="{53F965EB-063C-4FAC-A8B8-D10B974A053F}" srcOrd="0" destOrd="0" presId="urn:microsoft.com/office/officeart/2005/8/layout/venn2"/>
    <dgm:cxn modelId="{A85D6A86-E6B4-43CF-859B-25A94F918CAB}" type="presOf" srcId="{D37F7812-7E87-467F-929D-2C21F5322B43}" destId="{A40812DB-AF76-42A1-969B-EEB304BFCEF4}" srcOrd="1" destOrd="0" presId="urn:microsoft.com/office/officeart/2005/8/layout/venn2"/>
    <dgm:cxn modelId="{B471B287-43E5-4736-8E38-327C512ABA6D}" type="presOf" srcId="{1FC0B453-0A45-474D-BD16-071051C0029B}" destId="{D5D6D346-8089-4F1D-93A1-EFE495880C98}" srcOrd="0" destOrd="0" presId="urn:microsoft.com/office/officeart/2005/8/layout/venn2"/>
    <dgm:cxn modelId="{E68FDAA7-3D8A-45B6-A1A0-1CA2214AF5C9}" srcId="{1FC0B453-0A45-474D-BD16-071051C0029B}" destId="{DB137004-91A6-4D46-A8B3-CE6ADEEAD11E}" srcOrd="0" destOrd="0" parTransId="{C65B5FFB-72E8-4C27-A45D-2051D8ADECB4}" sibTransId="{CE07099E-09FA-4ACF-84C1-5B078D3DA9D8}"/>
    <dgm:cxn modelId="{0B644BAD-7499-40F1-8156-8300CEE867AD}" type="presOf" srcId="{DB137004-91A6-4D46-A8B3-CE6ADEEAD11E}" destId="{B450D097-CEC5-4527-9AB0-801477BED398}" srcOrd="1" destOrd="0" presId="urn:microsoft.com/office/officeart/2005/8/layout/venn2"/>
    <dgm:cxn modelId="{8966E0AF-7C94-421F-9779-645A17723B5C}" type="presOf" srcId="{4C989090-E57B-44DF-BB41-D58163AA8EBB}" destId="{DD0F54D5-182D-499A-A876-7E38A62F9B62}" srcOrd="0" destOrd="0" presId="urn:microsoft.com/office/officeart/2005/8/layout/venn2"/>
    <dgm:cxn modelId="{AC48D8C3-F8B4-414D-88A7-9FD3017DF50B}" srcId="{1FC0B453-0A45-474D-BD16-071051C0029B}" destId="{9BA3E10A-8F76-4148-8AEE-2EFB443CBFEB}" srcOrd="3" destOrd="0" parTransId="{B5EAB79D-82F3-45D7-AAE1-7DE43CF9A85E}" sibTransId="{0A5EB59A-112F-4677-BD48-37C12FFCB26A}"/>
    <dgm:cxn modelId="{4B921FC6-3257-4E24-8978-A6DF5979BBBC}" type="presOf" srcId="{DB137004-91A6-4D46-A8B3-CE6ADEEAD11E}" destId="{D81C86B9-2172-495C-A954-8544B59A45AD}" srcOrd="0" destOrd="0" presId="urn:microsoft.com/office/officeart/2005/8/layout/venn2"/>
    <dgm:cxn modelId="{F67FA8F5-51E6-44D3-AACA-4148AA624ECF}" type="presOf" srcId="{9BA3E10A-8F76-4148-8AEE-2EFB443CBFEB}" destId="{5398F75A-C539-40A8-8B21-1161BB7FCBEF}" srcOrd="1" destOrd="0" presId="urn:microsoft.com/office/officeart/2005/8/layout/venn2"/>
    <dgm:cxn modelId="{70CED2FE-D3C2-4136-8B27-9F73D88F970D}" type="presOf" srcId="{0E9AB0E0-EBB0-4179-B363-6E761751795A}" destId="{43FADB10-91D6-4C40-A383-A33A49AC2C26}" srcOrd="0" destOrd="0" presId="urn:microsoft.com/office/officeart/2005/8/layout/venn2"/>
    <dgm:cxn modelId="{6F5CDF8C-935D-4217-9654-8041C8DE99A4}" type="presParOf" srcId="{D5D6D346-8089-4F1D-93A1-EFE495880C98}" destId="{6A407C38-5BF9-4371-9FB6-9A8F411E4E4B}" srcOrd="0" destOrd="0" presId="urn:microsoft.com/office/officeart/2005/8/layout/venn2"/>
    <dgm:cxn modelId="{5E4AD5D1-61F1-4634-A29D-83361BADFB86}" type="presParOf" srcId="{6A407C38-5BF9-4371-9FB6-9A8F411E4E4B}" destId="{D81C86B9-2172-495C-A954-8544B59A45AD}" srcOrd="0" destOrd="0" presId="urn:microsoft.com/office/officeart/2005/8/layout/venn2"/>
    <dgm:cxn modelId="{30A3A9DD-5156-458F-8678-94392BB91401}" type="presParOf" srcId="{6A407C38-5BF9-4371-9FB6-9A8F411E4E4B}" destId="{B450D097-CEC5-4527-9AB0-801477BED398}" srcOrd="1" destOrd="0" presId="urn:microsoft.com/office/officeart/2005/8/layout/venn2"/>
    <dgm:cxn modelId="{E8ACE68E-0CEA-4046-892E-6BC08C0F4FE4}" type="presParOf" srcId="{D5D6D346-8089-4F1D-93A1-EFE495880C98}" destId="{7BE44F82-33EC-41A7-A4B0-3877F02036C3}" srcOrd="1" destOrd="0" presId="urn:microsoft.com/office/officeart/2005/8/layout/venn2"/>
    <dgm:cxn modelId="{9B9F5B7B-0ECF-48CE-A221-C577AD7C8944}" type="presParOf" srcId="{7BE44F82-33EC-41A7-A4B0-3877F02036C3}" destId="{53F965EB-063C-4FAC-A8B8-D10B974A053F}" srcOrd="0" destOrd="0" presId="urn:microsoft.com/office/officeart/2005/8/layout/venn2"/>
    <dgm:cxn modelId="{C0221A66-30EB-44AC-85A9-6C90C4221D64}" type="presParOf" srcId="{7BE44F82-33EC-41A7-A4B0-3877F02036C3}" destId="{7E1EC34E-AB24-4B7B-84DE-AE0CBCF941CE}" srcOrd="1" destOrd="0" presId="urn:microsoft.com/office/officeart/2005/8/layout/venn2"/>
    <dgm:cxn modelId="{5893CA58-A273-4859-8619-F4034320A59A}" type="presParOf" srcId="{D5D6D346-8089-4F1D-93A1-EFE495880C98}" destId="{0C31187A-BA60-4943-8DAC-CADC94241DD1}" srcOrd="2" destOrd="0" presId="urn:microsoft.com/office/officeart/2005/8/layout/venn2"/>
    <dgm:cxn modelId="{4CAC64BB-D8B8-4B1C-B77D-E6C469940A93}" type="presParOf" srcId="{0C31187A-BA60-4943-8DAC-CADC94241DD1}" destId="{DD0F54D5-182D-499A-A876-7E38A62F9B62}" srcOrd="0" destOrd="0" presId="urn:microsoft.com/office/officeart/2005/8/layout/venn2"/>
    <dgm:cxn modelId="{EEC824A7-8D55-4CB8-9A1B-DF0F7093A73B}" type="presParOf" srcId="{0C31187A-BA60-4943-8DAC-CADC94241DD1}" destId="{4D40BBB5-C3BB-4F61-BD57-7EBDC5AFA011}" srcOrd="1" destOrd="0" presId="urn:microsoft.com/office/officeart/2005/8/layout/venn2"/>
    <dgm:cxn modelId="{01BD9C85-5BD0-465B-B9A6-A3EA7CD7FDC0}" type="presParOf" srcId="{D5D6D346-8089-4F1D-93A1-EFE495880C98}" destId="{602A337E-A01B-4532-9F45-91234BE19220}" srcOrd="3" destOrd="0" presId="urn:microsoft.com/office/officeart/2005/8/layout/venn2"/>
    <dgm:cxn modelId="{7CC21688-FA90-4FB1-AFFF-A4D88B440E23}" type="presParOf" srcId="{602A337E-A01B-4532-9F45-91234BE19220}" destId="{EA531542-9EE8-4759-8088-C0401F2E36AA}" srcOrd="0" destOrd="0" presId="urn:microsoft.com/office/officeart/2005/8/layout/venn2"/>
    <dgm:cxn modelId="{78CB122F-C005-4CE2-9968-ADA4126489E1}" type="presParOf" srcId="{602A337E-A01B-4532-9F45-91234BE19220}" destId="{5398F75A-C539-40A8-8B21-1161BB7FCBEF}" srcOrd="1" destOrd="0" presId="urn:microsoft.com/office/officeart/2005/8/layout/venn2"/>
    <dgm:cxn modelId="{7ECF420B-0DB3-4A5E-B1FF-483DC298E3DD}" type="presParOf" srcId="{D5D6D346-8089-4F1D-93A1-EFE495880C98}" destId="{04CC810E-A9C4-4AFA-B51C-D5F1268782E9}" srcOrd="4" destOrd="0" presId="urn:microsoft.com/office/officeart/2005/8/layout/venn2"/>
    <dgm:cxn modelId="{D101B7F1-AFA5-441D-ABFC-A47D16736F8C}" type="presParOf" srcId="{04CC810E-A9C4-4AFA-B51C-D5F1268782E9}" destId="{8AFE3BF6-F5C0-4DF3-A88B-E7FFA24074CF}" srcOrd="0" destOrd="0" presId="urn:microsoft.com/office/officeart/2005/8/layout/venn2"/>
    <dgm:cxn modelId="{68150270-7F58-42CF-A541-5E78FF570117}" type="presParOf" srcId="{04CC810E-A9C4-4AFA-B51C-D5F1268782E9}" destId="{A40812DB-AF76-42A1-969B-EEB304BFCEF4}" srcOrd="1" destOrd="0" presId="urn:microsoft.com/office/officeart/2005/8/layout/venn2"/>
    <dgm:cxn modelId="{5DE5E625-ED5A-4D9F-B76B-FF0D0193390A}" type="presParOf" srcId="{D5D6D346-8089-4F1D-93A1-EFE495880C98}" destId="{2AFD14D8-873F-4D9D-B79F-D06218A77C8A}" srcOrd="5" destOrd="0" presId="urn:microsoft.com/office/officeart/2005/8/layout/venn2"/>
    <dgm:cxn modelId="{6831E171-121B-4D76-959E-57CDF00D4585}" type="presParOf" srcId="{2AFD14D8-873F-4D9D-B79F-D06218A77C8A}" destId="{43FADB10-91D6-4C40-A383-A33A49AC2C26}" srcOrd="0" destOrd="0" presId="urn:microsoft.com/office/officeart/2005/8/layout/venn2"/>
    <dgm:cxn modelId="{CAFDB20B-940B-40D5-ADA2-A02E943A3EEE}" type="presParOf" srcId="{2AFD14D8-873F-4D9D-B79F-D06218A77C8A}" destId="{21113B33-5E6F-4F3F-BBB2-E8A9DBD29F2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C86B9-2172-495C-A954-8544B59A45AD}">
      <dsp:nvSpPr>
        <dsp:cNvPr id="0" name=""/>
        <dsp:cNvSpPr/>
      </dsp:nvSpPr>
      <dsp:spPr>
        <a:xfrm>
          <a:off x="2115881" y="77516"/>
          <a:ext cx="5808131" cy="550680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Kansainvälinen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Kansainväliset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sopimukset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mm. Lasten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oikeuksien</a:t>
          </a:r>
          <a:r>
            <a:rPr lang="sv-FI" sz="1200" b="1" kern="1200" dirty="0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200" b="1" kern="1200" dirty="0" err="1">
              <a:solidFill>
                <a:schemeClr val="bg1">
                  <a:lumMod val="85000"/>
                </a:schemeClr>
              </a:solidFill>
              <a:latin typeface="Calibri" panose="020F0502020204030204"/>
              <a:ea typeface="+mn-ea"/>
              <a:cs typeface="+mn-cs"/>
            </a:rPr>
            <a:t>sopimus</a:t>
          </a:r>
          <a:endParaRPr lang="sv-FI" sz="1200" b="1" kern="1200" dirty="0">
            <a:solidFill>
              <a:schemeClr val="bg1">
                <a:lumMod val="8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3930923" y="352857"/>
        <a:ext cx="2178049" cy="550680"/>
      </dsp:txXfrm>
    </dsp:sp>
    <dsp:sp modelId="{53F965EB-063C-4FAC-A8B8-D10B974A053F}">
      <dsp:nvSpPr>
        <dsp:cNvPr id="0" name=""/>
        <dsp:cNvSpPr/>
      </dsp:nvSpPr>
      <dsp:spPr>
        <a:xfrm>
          <a:off x="2551509" y="951939"/>
          <a:ext cx="4936912" cy="460416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Valtakunnallinen</a:t>
          </a:r>
          <a:r>
            <a:rPr lang="sv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v-FI" sz="14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taso</a:t>
          </a:r>
          <a:r>
            <a:rPr lang="sv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 </a:t>
          </a:r>
        </a:p>
      </dsp:txBody>
      <dsp:txXfrm>
        <a:off x="3955443" y="1216679"/>
        <a:ext cx="2129043" cy="529478"/>
      </dsp:txXfrm>
    </dsp:sp>
    <dsp:sp modelId="{DD0F54D5-182D-499A-A876-7E38A62F9B62}">
      <dsp:nvSpPr>
        <dsp:cNvPr id="0" name=""/>
        <dsp:cNvSpPr/>
      </dsp:nvSpPr>
      <dsp:spPr>
        <a:xfrm>
          <a:off x="2987084" y="1676858"/>
          <a:ext cx="4065692" cy="385285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Kuntataso</a:t>
          </a:r>
          <a:endParaRPr lang="sv-FI" sz="16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967932" y="1942705"/>
        <a:ext cx="2103995" cy="531693"/>
      </dsp:txXfrm>
    </dsp:sp>
    <dsp:sp modelId="{EA531542-9EE8-4759-8088-C0401F2E36AA}">
      <dsp:nvSpPr>
        <dsp:cNvPr id="0" name=""/>
        <dsp:cNvSpPr/>
      </dsp:nvSpPr>
      <dsp:spPr>
        <a:xfrm>
          <a:off x="3422696" y="2352357"/>
          <a:ext cx="3194472" cy="298724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Yksikkötaso</a:t>
          </a:r>
          <a:endParaRPr lang="sv-FI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157425" y="2621209"/>
        <a:ext cx="1725015" cy="537704"/>
      </dsp:txXfrm>
    </dsp:sp>
    <dsp:sp modelId="{8AFE3BF6-F5C0-4DF3-A88B-E7FFA24074CF}">
      <dsp:nvSpPr>
        <dsp:cNvPr id="0" name=""/>
        <dsp:cNvSpPr/>
      </dsp:nvSpPr>
      <dsp:spPr>
        <a:xfrm>
          <a:off x="4164165" y="3052569"/>
          <a:ext cx="1851400" cy="23923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88161" y="3351610"/>
        <a:ext cx="1203410" cy="598080"/>
      </dsp:txXfrm>
    </dsp:sp>
    <dsp:sp modelId="{43FADB10-91D6-4C40-A383-A33A49AC2C26}">
      <dsp:nvSpPr>
        <dsp:cNvPr id="0" name=""/>
        <dsp:cNvSpPr/>
      </dsp:nvSpPr>
      <dsp:spPr>
        <a:xfrm>
          <a:off x="4099533" y="3807078"/>
          <a:ext cx="2014899" cy="1838709"/>
        </a:xfrm>
        <a:prstGeom prst="hear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u="sng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Yksilötaso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Kaiken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keskiössä on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LAPSI</a:t>
          </a:r>
          <a:endParaRPr lang="sv-FI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632066" y="4496594"/>
        <a:ext cx="949832" cy="383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3/28/2021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leikkip&#228;iv&#228;.fi/leikin-monta-tehtava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julkaisut.valtioneuvosto.fi/bitstream/handle/10024/75405/OKM2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sites/default/files/documents/varhaiskasvatussuunnitelman_perustee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sites/default/files/documents/perusopetuksen_opetussuunnitelman_perusteet_2014.pdf" TargetMode="External"/><Relationship Id="rId2" Type="http://schemas.openxmlformats.org/officeDocument/2006/relationships/hyperlink" Target="https://www.oph.fi/sites/default/files/documents/esiopetuksen_opetussuunnitelman_perusteet_201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j322w-YyBP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sz="5400" dirty="0"/>
              <a:t>KASVUN JA OPPIMISEN OHJAAMINEN</a:t>
            </a:r>
            <a:endParaRPr lang="sv-FI" sz="5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2361249" cy="442939"/>
          </a:xfrm>
        </p:spPr>
        <p:txBody>
          <a:bodyPr/>
          <a:lstStyle/>
          <a:p>
            <a:r>
              <a:rPr lang="fi-FI" dirty="0"/>
              <a:t>Leena Pirnes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9076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AppData\Local\Microsoft\Windows Live Mail\WLMDSS.tmp\WLM3F07.tmp\20180109_1522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14474" r="18599" b="49151"/>
          <a:stretch/>
        </p:blipFill>
        <p:spPr bwMode="auto">
          <a:xfrm>
            <a:off x="2313427" y="406400"/>
            <a:ext cx="7448640" cy="6206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70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3515" y="129032"/>
            <a:ext cx="10058400" cy="1609344"/>
          </a:xfrm>
        </p:spPr>
        <p:txBody>
          <a:bodyPr>
            <a:normAutofit/>
          </a:bodyPr>
          <a:lstStyle/>
          <a:p>
            <a:r>
              <a:rPr lang="fi-FI" sz="4000" dirty="0"/>
              <a:t>Muistisairaan 10 tärkeää toivomusta hoitajalleen</a:t>
            </a:r>
            <a:endParaRPr lang="sv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3515" y="1738375"/>
            <a:ext cx="10058400" cy="5043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Sovi kanssani. </a:t>
            </a:r>
            <a:r>
              <a:rPr lang="fi-FI" sz="2400" dirty="0"/>
              <a:t>Älä kinaa.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Ohjaa minua. </a:t>
            </a:r>
            <a:r>
              <a:rPr lang="fi-FI" sz="2400" dirty="0"/>
              <a:t>Älä koskaan häpäise.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Muistele kanssani. </a:t>
            </a:r>
            <a:r>
              <a:rPr lang="fi-FI" sz="2400" dirty="0"/>
              <a:t>Älä sano ”muista”.		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Teen mitä voin. </a:t>
            </a:r>
            <a:r>
              <a:rPr lang="fi-FI" sz="2400" dirty="0"/>
              <a:t>Älä koskaan sano ”et osaa”.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Rohkaise ja kehu. </a:t>
            </a:r>
            <a:r>
              <a:rPr lang="fi-FI" sz="2400" dirty="0"/>
              <a:t>Älä käyttäydy ylimielisesti.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Yritä rauhoitella. </a:t>
            </a:r>
            <a:r>
              <a:rPr lang="fi-FI" sz="2400" dirty="0"/>
              <a:t>Älä saarnaa.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Yritä suunnata huomioni toisaalle. </a:t>
            </a:r>
            <a:r>
              <a:rPr lang="fi-FI" sz="2400" dirty="0"/>
              <a:t>Älä perustele minulle.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Toista. </a:t>
            </a:r>
            <a:r>
              <a:rPr lang="fi-FI" sz="2400" dirty="0"/>
              <a:t>Älä sano ”juuri äskenhän sanoin”.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Pyydä tai näytä mallia. </a:t>
            </a:r>
            <a:r>
              <a:rPr lang="fi-FI" sz="2400" dirty="0"/>
              <a:t>Älä käske tai vaadi.</a:t>
            </a:r>
          </a:p>
          <a:p>
            <a:pPr marL="457200" indent="-457200">
              <a:buAutoNum type="arabicPeriod"/>
            </a:pPr>
            <a:r>
              <a:rPr lang="fi-FI" sz="2400" i="1" dirty="0">
                <a:solidFill>
                  <a:srgbClr val="C00000"/>
                </a:solidFill>
              </a:rPr>
              <a:t>Vahvista. </a:t>
            </a:r>
            <a:r>
              <a:rPr lang="fi-FI" sz="2400" dirty="0"/>
              <a:t>Älä pakota.</a:t>
            </a:r>
          </a:p>
          <a:p>
            <a:pPr marL="0" indent="0">
              <a:buNone/>
            </a:pPr>
            <a:r>
              <a:rPr lang="fi-FI" sz="1600" dirty="0"/>
              <a:t>Lähde: Tehy-lehti 2017</a:t>
            </a:r>
          </a:p>
          <a:p>
            <a:pPr marL="0" indent="0">
              <a:buNone/>
            </a:pPr>
            <a:endParaRPr lang="sv-FI" sz="2400" dirty="0"/>
          </a:p>
        </p:txBody>
      </p:sp>
      <p:sp>
        <p:nvSpPr>
          <p:cNvPr id="4" name="AutoShape 2" descr="Kuvahaun tulos haulle sydÃ¤n"/>
          <p:cNvSpPr>
            <a:spLocks noChangeAspect="1" noChangeArrowheads="1"/>
          </p:cNvSpPr>
          <p:nvPr/>
        </p:nvSpPr>
        <p:spPr bwMode="auto">
          <a:xfrm>
            <a:off x="282449" y="1585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5" name="AutoShape 4" descr="Kuvahaun tulos haulle sydÃ¤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1277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033" y="318377"/>
            <a:ext cx="10058400" cy="727639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Monipuolinen ympäristö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277" y="1180407"/>
            <a:ext cx="11281892" cy="5313526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Mahdollistaa monipuolisen toiminnan: Leikin, liikkumisen, tutkimisen, taiteellisen kokemisen ja ilmaisemisen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Kasvu- ja oppimisympäristö valmistellaan huolellisesti ja muutetaan tarpeen mukaan</a:t>
            </a:r>
            <a:endParaRPr lang="sv-FI" sz="2400" dirty="0"/>
          </a:p>
          <a:p>
            <a:pPr marL="0" indent="0">
              <a:buNone/>
            </a:pPr>
            <a:endParaRPr lang="fi-FI" sz="2400" b="1" u="sng" dirty="0"/>
          </a:p>
          <a:p>
            <a:pPr marL="0" indent="0">
              <a:buNone/>
            </a:pPr>
            <a:endParaRPr lang="fi-FI" sz="2400" b="1" u="sng" dirty="0"/>
          </a:p>
          <a:p>
            <a:pPr marL="0" indent="0" algn="ctr">
              <a:buNone/>
            </a:pPr>
            <a:endParaRPr lang="fi-FI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i-FI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i-FI" sz="2800" b="1" dirty="0">
                <a:solidFill>
                  <a:schemeClr val="accent2"/>
                </a:solidFill>
              </a:rPr>
              <a:t>MITÄÄN EI TEHDÄ VAIN HUVIKSEEN, KAIKELLA TOIMINNALLA ON AINA SYYNSÄ! </a:t>
            </a:r>
          </a:p>
          <a:p>
            <a:pPr marL="0" indent="0" algn="ctr">
              <a:buNone/>
            </a:pPr>
            <a:r>
              <a:rPr lang="fi-FI" sz="2400" i="1" dirty="0"/>
              <a:t>(tarpeet, tavoitteet, suunnitelma, toteutus, arviointi, toiminnan kehittäminen)</a:t>
            </a:r>
            <a:endParaRPr lang="sv-FI" sz="2400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Kuvahaun tulos haulle varhaiskasvatu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8495" b="15453"/>
          <a:stretch/>
        </p:blipFill>
        <p:spPr bwMode="auto">
          <a:xfrm>
            <a:off x="3497059" y="3170987"/>
            <a:ext cx="4973609" cy="1517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4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6605"/>
          </a:xfrm>
        </p:spPr>
        <p:txBody>
          <a:bodyPr>
            <a:normAutofit fontScale="90000"/>
          </a:bodyPr>
          <a:lstStyle/>
          <a:p>
            <a:br>
              <a:rPr lang="fi-FI" sz="4400" b="1" dirty="0"/>
            </a:br>
            <a:r>
              <a:rPr lang="fi-FI" sz="4400" b="1" dirty="0"/>
              <a:t>LAPSELLE </a:t>
            </a:r>
            <a:r>
              <a:rPr lang="fi-FI" sz="4400" b="1" dirty="0" err="1"/>
              <a:t>OMINAIset</a:t>
            </a:r>
            <a:r>
              <a:rPr lang="fi-FI" sz="4400" b="1" dirty="0"/>
              <a:t> Tavat TOIMIA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7" y="1694576"/>
            <a:ext cx="10830231" cy="4564556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Leikkiminen</a:t>
            </a:r>
            <a:endParaRPr lang="sv-FI" sz="2800" dirty="0"/>
          </a:p>
          <a:p>
            <a:pPr lvl="0"/>
            <a:r>
              <a:rPr lang="fi-FI" sz="2800" dirty="0"/>
              <a:t>Liikkuminen</a:t>
            </a:r>
            <a:endParaRPr lang="sv-FI" sz="2800" dirty="0"/>
          </a:p>
          <a:p>
            <a:pPr lvl="0"/>
            <a:r>
              <a:rPr lang="fi-FI" sz="2800" dirty="0"/>
              <a:t>Tutkiminen</a:t>
            </a:r>
            <a:endParaRPr lang="sv-FI" sz="2800" dirty="0"/>
          </a:p>
          <a:p>
            <a:pPr lvl="0"/>
            <a:r>
              <a:rPr lang="fi-FI" sz="2800" dirty="0"/>
              <a:t>Taiteellinen kokeminen ja ilmaiseminen</a:t>
            </a:r>
          </a:p>
          <a:p>
            <a:pPr marL="0" lvl="0" indent="0">
              <a:buNone/>
            </a:pPr>
            <a:endParaRPr lang="sv-FI" sz="2800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  <a:p>
            <a:pPr marL="0" indent="0" algn="ctr">
              <a:buNone/>
            </a:pPr>
            <a:r>
              <a:rPr lang="fi-FI" sz="2800" b="1" dirty="0"/>
              <a:t>Kun lapsi saa toimia mielekkäillä tavoilla, hänen hyvinvointinsa vahvistuu!</a:t>
            </a:r>
            <a:endParaRPr lang="sv-FI" sz="2800" dirty="0"/>
          </a:p>
          <a:p>
            <a:pPr marL="0" indent="0" algn="ctr">
              <a:buNone/>
            </a:pPr>
            <a:endParaRPr lang="fi-FI" b="1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Kuvahaun tulos haulle iloinen lapsi päivähoidoss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38" y="2009577"/>
            <a:ext cx="3476625" cy="22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0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851" y="408962"/>
            <a:ext cx="4084041" cy="713103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>
                <a:solidFill>
                  <a:srgbClr val="C00000"/>
                </a:solidFill>
              </a:rPr>
              <a:t>LEIKKIMINEN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0999" y="1283516"/>
            <a:ext cx="11717867" cy="54525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4800" b="1" dirty="0"/>
          </a:p>
          <a:p>
            <a:pPr marL="0" indent="0">
              <a:buNone/>
            </a:pPr>
            <a:r>
              <a:rPr lang="fi-FI" sz="9600" b="1" dirty="0"/>
              <a:t>Mitä leikkejä olet itse leikkinyt? </a:t>
            </a:r>
          </a:p>
          <a:p>
            <a:pPr marL="0" indent="0">
              <a:buNone/>
            </a:pPr>
            <a:endParaRPr lang="fi-FI" sz="9600" b="1" dirty="0"/>
          </a:p>
          <a:p>
            <a:pPr marL="0" indent="0">
              <a:buNone/>
            </a:pPr>
            <a:endParaRPr lang="fi-FI" sz="2400" b="1" u="sng" dirty="0"/>
          </a:p>
          <a:p>
            <a:pPr marL="0" indent="0">
              <a:buNone/>
            </a:pPr>
            <a:r>
              <a:rPr lang="fi-FI" sz="8000" b="1" u="sng" dirty="0"/>
              <a:t>LEIKIN LAJIT</a:t>
            </a:r>
          </a:p>
          <a:p>
            <a:pPr marL="0" indent="0">
              <a:buNone/>
            </a:pPr>
            <a:endParaRPr lang="sv-FI" sz="2400" dirty="0"/>
          </a:p>
          <a:p>
            <a:pPr lvl="0"/>
            <a:r>
              <a:rPr lang="fi-FI" sz="7200" b="1" dirty="0"/>
              <a:t>Esineleikki</a:t>
            </a:r>
            <a:r>
              <a:rPr lang="fi-FI" sz="7200" dirty="0"/>
              <a:t> (esineiden tutkiminen, esineillä leikkiminen mm. kattilat, rattaat, auto)</a:t>
            </a:r>
          </a:p>
          <a:p>
            <a:pPr marL="0" lvl="0" indent="0">
              <a:buNone/>
            </a:pPr>
            <a:endParaRPr lang="fi-FI" sz="7200" dirty="0"/>
          </a:p>
          <a:p>
            <a:pPr lvl="0"/>
            <a:r>
              <a:rPr lang="fi-FI" sz="7200" b="1" dirty="0"/>
              <a:t>Kuvitteluleikki</a:t>
            </a:r>
            <a:r>
              <a:rPr lang="fi-FI" sz="7200" dirty="0"/>
              <a:t> (rengas rattina, kivipuhelin, lihapullakävyt, kuvitteellinen tarina leikin pohjana)</a:t>
            </a:r>
          </a:p>
          <a:p>
            <a:pPr marL="0" lvl="0" indent="0">
              <a:buNone/>
            </a:pPr>
            <a:endParaRPr lang="fi-FI" sz="7200" dirty="0"/>
          </a:p>
          <a:p>
            <a:pPr lvl="0"/>
            <a:r>
              <a:rPr lang="fi-FI" sz="7200" b="1" dirty="0"/>
              <a:t>Rakenteluleikit </a:t>
            </a:r>
            <a:r>
              <a:rPr lang="fi-FI" sz="7200" dirty="0"/>
              <a:t>(palikkatorni, legot, junaradat, nukkekodin yms. sisustaminen. Leikeissä mukana usein 		   myös kuvitteluleikin aineksia.)</a:t>
            </a:r>
            <a:endParaRPr lang="fi-FI" sz="7200" b="1" dirty="0"/>
          </a:p>
          <a:p>
            <a:pPr marL="0" lvl="0" indent="0">
              <a:buNone/>
            </a:pPr>
            <a:endParaRPr lang="sv-FI" sz="7200" dirty="0"/>
          </a:p>
          <a:p>
            <a:pPr lvl="0"/>
            <a:r>
              <a:rPr lang="fi-FI" sz="7200" b="1" dirty="0"/>
              <a:t>Roolileikit </a:t>
            </a:r>
            <a:r>
              <a:rPr lang="fi-FI" sz="7200" dirty="0"/>
              <a:t>(mm. lääkärileikki, kotileikki, kauppaleikki, hirviöleikki, keskeistä roolihahmot, vuoropuhelua 	        leikissä, leikkiä suunnitellaan yhdessä )</a:t>
            </a:r>
          </a:p>
          <a:p>
            <a:pPr marL="0" lvl="0" indent="0">
              <a:buNone/>
            </a:pPr>
            <a:endParaRPr lang="sv-FI" sz="7200" dirty="0"/>
          </a:p>
          <a:p>
            <a:pPr lvl="0"/>
            <a:r>
              <a:rPr lang="fi-FI" sz="7200" b="1" dirty="0"/>
              <a:t>Sääntöleikki </a:t>
            </a:r>
            <a:r>
              <a:rPr lang="fi-FI" sz="7200" dirty="0"/>
              <a:t>(mm. jalkapallo, hippa, </a:t>
            </a:r>
            <a:r>
              <a:rPr lang="fi-FI" sz="7200" dirty="0" err="1"/>
              <a:t>kirkkis</a:t>
            </a:r>
            <a:r>
              <a:rPr lang="fi-FI" sz="7200" dirty="0"/>
              <a:t>, lautapelit, säännöt keskeisessä osassa) </a:t>
            </a:r>
            <a:endParaRPr lang="sv-FI" sz="7200" dirty="0"/>
          </a:p>
          <a:p>
            <a:pPr marL="0" indent="0">
              <a:buNone/>
            </a:pPr>
            <a:endParaRPr lang="fi-FI" sz="4200" b="1" dirty="0"/>
          </a:p>
          <a:p>
            <a:pPr marL="0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	</a:t>
            </a:r>
            <a:endParaRPr lang="sv-FI" sz="2800" dirty="0"/>
          </a:p>
        </p:txBody>
      </p:sp>
      <p:pic>
        <p:nvPicPr>
          <p:cNvPr id="4" name="Kuva 3" descr="Kuvahaun tulos haulle leik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44" y="239098"/>
            <a:ext cx="2522740" cy="263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9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-177801"/>
            <a:ext cx="10058400" cy="76201"/>
          </a:xfrm>
        </p:spPr>
        <p:txBody>
          <a:bodyPr>
            <a:normAutofit fontScale="90000"/>
          </a:bodyPr>
          <a:lstStyle/>
          <a:p>
            <a:endParaRPr lang="sv-FI" sz="4000" dirty="0"/>
          </a:p>
        </p:txBody>
      </p:sp>
      <p:pic>
        <p:nvPicPr>
          <p:cNvPr id="1026" name="Picture 2" descr="Kuvahaun tulos haulle leikin kehitysvaih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3" y="315383"/>
            <a:ext cx="11070635" cy="622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0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4315" y="316095"/>
            <a:ext cx="10058400" cy="804672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chemeClr val="accent2"/>
                </a:solidFill>
              </a:rPr>
            </a:br>
            <a:r>
              <a:rPr lang="fi-FI" b="1" dirty="0">
                <a:solidFill>
                  <a:schemeClr val="accent2"/>
                </a:solidFill>
              </a:rPr>
              <a:t>Mitä leikissä opitaan? 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380067"/>
            <a:ext cx="10944352" cy="538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Sosiaalisia taitoja </a:t>
            </a:r>
            <a:endParaRPr lang="sv-FI" dirty="0"/>
          </a:p>
          <a:p>
            <a:pPr lvl="0"/>
            <a:r>
              <a:rPr lang="fi-FI" dirty="0"/>
              <a:t>Ottamaan huomioon toiset</a:t>
            </a:r>
            <a:endParaRPr lang="sv-FI" dirty="0"/>
          </a:p>
          <a:p>
            <a:pPr lvl="0"/>
            <a:r>
              <a:rPr lang="fi-FI" dirty="0"/>
              <a:t>Sosiaaliset säännöt</a:t>
            </a:r>
            <a:endParaRPr lang="sv-FI" dirty="0"/>
          </a:p>
          <a:p>
            <a:pPr lvl="0"/>
            <a:r>
              <a:rPr lang="fi-FI" dirty="0"/>
              <a:t>Empatian kehittyminen </a:t>
            </a:r>
          </a:p>
          <a:p>
            <a:pPr marL="0" lvl="0" indent="0">
              <a:buNone/>
            </a:pPr>
            <a:endParaRPr lang="sv-FI" dirty="0"/>
          </a:p>
          <a:p>
            <a:pPr marL="0" lvl="0" indent="0">
              <a:buNone/>
            </a:pPr>
            <a:r>
              <a:rPr lang="fi-FI" b="1" dirty="0"/>
              <a:t>Kognitiivisia taitoja </a:t>
            </a:r>
            <a:endParaRPr lang="sv-FI" dirty="0"/>
          </a:p>
          <a:p>
            <a:pPr lvl="0"/>
            <a:r>
              <a:rPr lang="fi-FI" dirty="0"/>
              <a:t>Asioiden ja ilmiöiden mielekkyys vs. faktojen ja tosiasioiden oppiminen</a:t>
            </a:r>
            <a:endParaRPr lang="sv-FI" dirty="0"/>
          </a:p>
          <a:p>
            <a:pPr lvl="0"/>
            <a:r>
              <a:rPr lang="fi-FI" dirty="0"/>
              <a:t>Ajattelua ja (itse)arviointia </a:t>
            </a:r>
            <a:endParaRPr lang="sv-FI" dirty="0"/>
          </a:p>
          <a:p>
            <a:pPr lvl="0"/>
            <a:r>
              <a:rPr lang="fi-FI" dirty="0"/>
              <a:t>Lahjakuutta ja luovuutta </a:t>
            </a:r>
          </a:p>
          <a:p>
            <a:pPr marL="0" lv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fi-FI" b="1" dirty="0"/>
              <a:t>Emotionaalista säätelyä </a:t>
            </a:r>
            <a:endParaRPr lang="sv-FI" dirty="0"/>
          </a:p>
          <a:p>
            <a:pPr lvl="0"/>
            <a:r>
              <a:rPr lang="fi-FI" dirty="0"/>
              <a:t>Motivaatio, haluaminen, tahtominen ja aitoja </a:t>
            </a:r>
            <a:r>
              <a:rPr lang="fi-FI" dirty="0" err="1"/>
              <a:t>tunnekokemusia</a:t>
            </a:r>
            <a:r>
              <a:rPr lang="fi-FI" dirty="0"/>
              <a:t> 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sosiaaliset taido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46" y="1213104"/>
            <a:ext cx="3305175" cy="201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Kuvahaun tulos haulle kognitiiviset taido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r="12235"/>
          <a:stretch/>
        </p:blipFill>
        <p:spPr bwMode="auto">
          <a:xfrm>
            <a:off x="9863668" y="3364235"/>
            <a:ext cx="1865311" cy="2036762"/>
          </a:xfrm>
          <a:prstGeom prst="decagon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tunte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83" y="5400997"/>
            <a:ext cx="1333500" cy="13335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114" y="199073"/>
            <a:ext cx="10058400" cy="734335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2"/>
                </a:solidFill>
              </a:rPr>
              <a:t>Mitä leikissä opitaan </a:t>
            </a:r>
            <a:r>
              <a:rPr lang="fi-FI" sz="4000" cap="none" dirty="0">
                <a:solidFill>
                  <a:schemeClr val="accent2"/>
                </a:solidFill>
              </a:rPr>
              <a:t>jatkuu…</a:t>
            </a:r>
            <a:endParaRPr lang="sv-FI" sz="4000" cap="none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3467" y="1024467"/>
            <a:ext cx="11328400" cy="566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 </a:t>
            </a:r>
            <a:r>
              <a:rPr lang="fi-FI" sz="2800" b="1" dirty="0"/>
              <a:t>Fyysisiä taitoja </a:t>
            </a:r>
            <a:endParaRPr lang="sv-FI" sz="2800" dirty="0"/>
          </a:p>
          <a:p>
            <a:pPr lvl="0"/>
            <a:r>
              <a:rPr lang="fi-FI" sz="2800" dirty="0"/>
              <a:t>Karkea motoriikkaa </a:t>
            </a:r>
            <a:endParaRPr lang="sv-FI" sz="2800" dirty="0"/>
          </a:p>
          <a:p>
            <a:pPr lvl="0"/>
            <a:r>
              <a:rPr lang="fi-FI" sz="2800" dirty="0"/>
              <a:t>Hieno motoriikka </a:t>
            </a:r>
          </a:p>
          <a:p>
            <a:pPr marL="0" lvl="0" indent="0">
              <a:buNone/>
            </a:pPr>
            <a:endParaRPr lang="fi-FI" sz="2800" dirty="0"/>
          </a:p>
          <a:p>
            <a:pPr marL="0" lvl="0" indent="0">
              <a:buNone/>
            </a:pPr>
            <a:endParaRPr lang="sv-FI" sz="2800" dirty="0"/>
          </a:p>
          <a:p>
            <a:pPr marL="0" indent="0">
              <a:buNone/>
            </a:pPr>
            <a:r>
              <a:rPr lang="fi-FI" sz="2800" b="1" dirty="0"/>
              <a:t>Moraalia ja arvoja </a:t>
            </a:r>
            <a:endParaRPr lang="sv-FI" sz="2800" dirty="0"/>
          </a:p>
          <a:p>
            <a:pPr lvl="0"/>
            <a:r>
              <a:rPr lang="fi-FI" sz="2800" dirty="0"/>
              <a:t>Oikean ja väärän ymmärtäminen</a:t>
            </a:r>
            <a:endParaRPr lang="sv-FI" sz="2800" dirty="0"/>
          </a:p>
          <a:p>
            <a:pPr lvl="0"/>
            <a:r>
              <a:rPr lang="fi-FI" sz="2800" dirty="0"/>
              <a:t>Oikeudenmukaisuus </a:t>
            </a:r>
            <a:endParaRPr lang="sv-FI" sz="2800" dirty="0"/>
          </a:p>
          <a:p>
            <a:pPr lvl="0"/>
            <a:r>
              <a:rPr lang="fi-FI" sz="2800" dirty="0"/>
              <a:t>Sääntöjen noudattaminen</a:t>
            </a:r>
            <a:endParaRPr lang="sv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karkeamotoriik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20" y="1123897"/>
            <a:ext cx="1560513" cy="167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haun tulos haulle hienomotorisia harjoituksi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t="5599" r="28398" b="2007"/>
          <a:stretch/>
        </p:blipFill>
        <p:spPr bwMode="auto">
          <a:xfrm>
            <a:off x="7742554" y="832908"/>
            <a:ext cx="1630045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oikea ja väärä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5" b="22927"/>
          <a:stretch/>
        </p:blipFill>
        <p:spPr bwMode="auto">
          <a:xfrm>
            <a:off x="7066491" y="4425103"/>
            <a:ext cx="2343150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uva 7" descr="https://i.pinimg.com/originals/f3/cd/2b/f3cd2ba7ac15523b1d04d3892297475d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5782" r="6517" b="14218"/>
          <a:stretch/>
        </p:blipFill>
        <p:spPr bwMode="auto">
          <a:xfrm>
            <a:off x="9457329" y="3090333"/>
            <a:ext cx="2345797" cy="313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8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205232"/>
            <a:ext cx="11506200" cy="856488"/>
          </a:xfrm>
        </p:spPr>
        <p:txBody>
          <a:bodyPr>
            <a:normAutofit fontScale="90000"/>
          </a:bodyPr>
          <a:lstStyle/>
          <a:p>
            <a:br>
              <a:rPr lang="fi-FI" sz="3100" b="1" dirty="0"/>
            </a:br>
            <a:r>
              <a:rPr lang="fi-FI" sz="3800" b="1" dirty="0">
                <a:solidFill>
                  <a:schemeClr val="accent2"/>
                </a:solidFill>
              </a:rPr>
              <a:t>AIKUINEN LAPSEN LEIKIN MAHDOLLISTAJANA</a:t>
            </a:r>
            <a:br>
              <a:rPr lang="sv-FI" sz="3100" b="1" dirty="0"/>
            </a:br>
            <a:endParaRPr lang="sv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047" y="1205487"/>
            <a:ext cx="12002685" cy="5559380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sz="2800" dirty="0"/>
          </a:p>
          <a:p>
            <a:pPr lvl="0"/>
            <a:r>
              <a:rPr lang="fi-FI" sz="2600" dirty="0"/>
              <a:t>Aikuisen tulee ymmärtää leikin kehitys ja merkitys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Antaa aikaa ja arvostaa leikkiä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Leikkiympäristön tietoinen luominen, ylläpitäminen ja uudistaminen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Leikin kehitysvaiheiden mukaisen epäsuoran (välillinen) ja suoran (välitön) ohjaamisen tarjoaminen</a:t>
            </a:r>
          </a:p>
          <a:p>
            <a:pPr marL="0" lvl="0" indent="0">
              <a:buNone/>
            </a:pPr>
            <a:endParaRPr lang="sv-FI" sz="2600" dirty="0"/>
          </a:p>
          <a:p>
            <a:pPr lvl="0"/>
            <a:r>
              <a:rPr lang="fi-FI" sz="2600" dirty="0"/>
              <a:t>Leikin säännöllinen havainnointi</a:t>
            </a:r>
          </a:p>
          <a:p>
            <a:pPr marL="0" lvl="0" indent="0">
              <a:buNone/>
            </a:pPr>
            <a:endParaRPr lang="fi-FI" sz="2800" dirty="0"/>
          </a:p>
          <a:p>
            <a:pPr marL="0" lvl="0" indent="0">
              <a:buNone/>
            </a:pPr>
            <a:r>
              <a:rPr lang="fi-FI" sz="2100" dirty="0"/>
              <a:t>Leikin monta tehtävää-artikkeli: </a:t>
            </a:r>
            <a:r>
              <a:rPr lang="sv-FI" sz="2100" dirty="0">
                <a:hlinkClick r:id="rId2"/>
              </a:rPr>
              <a:t>https://www.xn--leikkipiv-12ac.fi/leikin-monta-tehtavaa/</a:t>
            </a:r>
            <a:endParaRPr lang="fi-FI" sz="2100" dirty="0"/>
          </a:p>
          <a:p>
            <a:pPr marL="0" lvl="0" indent="0">
              <a:buNone/>
            </a:pPr>
            <a:endParaRPr lang="fi-FI" sz="2800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https://leikkipaiva.fi/wp-content/uploads/Artikkelikuva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84" y="1061720"/>
            <a:ext cx="292354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Kuvahaun tulos haulle lapset leikkivät päiväkodiss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89" y="4463628"/>
            <a:ext cx="3074670" cy="145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0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155" y="90152"/>
            <a:ext cx="10613093" cy="1184856"/>
          </a:xfrm>
        </p:spPr>
        <p:txBody>
          <a:bodyPr/>
          <a:lstStyle/>
          <a:p>
            <a:r>
              <a:rPr lang="fi-FI" dirty="0"/>
              <a:t>liikkuminen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5155" y="1275008"/>
            <a:ext cx="11294771" cy="5434885"/>
          </a:xfrm>
        </p:spPr>
        <p:txBody>
          <a:bodyPr>
            <a:normAutofit fontScale="92500"/>
          </a:bodyPr>
          <a:lstStyle/>
          <a:p>
            <a:pPr lvl="0">
              <a:lnSpc>
                <a:spcPct val="160000"/>
              </a:lnSpc>
            </a:pPr>
            <a:r>
              <a:rPr lang="fi-FI" sz="2200" dirty="0"/>
              <a:t>Liikkuminen on lapsen normaalin kasvun ja kehityksen edellytys</a:t>
            </a:r>
            <a:endParaRPr lang="sv-FI" sz="2200" dirty="0"/>
          </a:p>
          <a:p>
            <a:pPr lvl="0">
              <a:lnSpc>
                <a:spcPct val="160000"/>
              </a:lnSpc>
            </a:pPr>
            <a:r>
              <a:rPr lang="fi-FI" sz="2200" dirty="0"/>
              <a:t>Liikkuminen vaikuttaa lapsen fyysiseen, psyykkiseen ja sosiaaliseen hyvinvointiin</a:t>
            </a:r>
          </a:p>
          <a:p>
            <a:pPr>
              <a:lnSpc>
                <a:spcPct val="160000"/>
              </a:lnSpc>
            </a:pPr>
            <a:r>
              <a:rPr lang="fi-FI" sz="2200" dirty="0"/>
              <a:t>Päivittäinen liikunta on lapselle yhtä tärkeää kuin riittävä uni ja terveellinen ravinto</a:t>
            </a:r>
            <a:endParaRPr lang="sv-FI" sz="2200" dirty="0"/>
          </a:p>
          <a:p>
            <a:pPr lvl="0">
              <a:lnSpc>
                <a:spcPct val="160000"/>
              </a:lnSpc>
            </a:pPr>
            <a:r>
              <a:rPr lang="fi-FI" sz="2200" dirty="0"/>
              <a:t>Lasten </a:t>
            </a:r>
            <a:r>
              <a:rPr lang="fi-FI" sz="2200" b="1" dirty="0"/>
              <a:t>motoriset perustaidot </a:t>
            </a:r>
            <a:r>
              <a:rPr lang="fi-FI" sz="2200" dirty="0"/>
              <a:t>(käveleminen, juokseminen, hyppääminen, heittäminen, kiinniottaminen, potkaiseminen) kehittyvät toistojen avulla </a:t>
            </a:r>
            <a:r>
              <a:rPr lang="fi-FI" sz="2200" dirty="0">
                <a:sym typeface="Wingdings" panose="05000000000000000000" pitchFamily="2" charset="2"/>
              </a:rPr>
              <a:t>automatisoituvat</a:t>
            </a:r>
            <a:endParaRPr lang="fi-FI" sz="2200" dirty="0"/>
          </a:p>
          <a:p>
            <a:pPr lvl="0">
              <a:lnSpc>
                <a:spcPct val="160000"/>
              </a:lnSpc>
            </a:pPr>
            <a:r>
              <a:rPr lang="fi-FI" sz="2200" dirty="0"/>
              <a:t>Lasten tulee liikkua </a:t>
            </a:r>
            <a:r>
              <a:rPr lang="fi-FI" sz="2200" b="1" dirty="0"/>
              <a:t>kolme tuntia päivittäin</a:t>
            </a:r>
          </a:p>
          <a:p>
            <a:pPr lvl="0">
              <a:lnSpc>
                <a:spcPct val="160000"/>
              </a:lnSpc>
            </a:pPr>
            <a:r>
              <a:rPr lang="fi-FI" sz="2200" dirty="0"/>
              <a:t>Varhaiskasvatusympäristön monipuolisuus, innostavuus ja motivoivuus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900" b="1" dirty="0"/>
              <a:t>Iloa, leikkiä ja yhdessä tekemistä. Varhaisvuosien fyysisen aktiivisuuden suositukset. OKM. </a:t>
            </a:r>
            <a:r>
              <a:rPr lang="fi-FI" sz="1900" u="sng" dirty="0">
                <a:hlinkClick r:id="rId2"/>
              </a:rPr>
              <a:t>http://julkaisut.valtioneuvosto.fi/bitstream/handle/10024/75405/OKM21.pdf</a:t>
            </a:r>
            <a:r>
              <a:rPr lang="fi-FI" sz="1900" dirty="0"/>
              <a:t> </a:t>
            </a:r>
            <a:endParaRPr lang="sv-FI" sz="1900" dirty="0"/>
          </a:p>
          <a:p>
            <a:endParaRPr lang="sv-FI" dirty="0"/>
          </a:p>
        </p:txBody>
      </p:sp>
      <p:pic>
        <p:nvPicPr>
          <p:cNvPr id="4" name="Kuva 3" descr="Liikkua, leikkiä ja luoda - Liikuntaideoita varhaiskasvatukse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12575" r="10212" b="33832"/>
          <a:stretch/>
        </p:blipFill>
        <p:spPr bwMode="auto">
          <a:xfrm>
            <a:off x="9038611" y="0"/>
            <a:ext cx="2017316" cy="208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69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533" y="84666"/>
            <a:ext cx="11785600" cy="846667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/>
              <a:t>    </a:t>
            </a:r>
            <a:r>
              <a:rPr lang="fi-FI" sz="3600" b="1" dirty="0" err="1"/>
              <a:t>VARHAISKASVATUStA</a:t>
            </a:r>
            <a:r>
              <a:rPr lang="fi-FI" sz="3600" b="1" dirty="0"/>
              <a:t> sekä </a:t>
            </a:r>
            <a:r>
              <a:rPr lang="fi-FI" sz="3600" b="1" dirty="0" err="1"/>
              <a:t>esi</a:t>
            </a:r>
            <a:r>
              <a:rPr lang="fi-FI" sz="3600" b="1" dirty="0"/>
              <a:t>- ja perusopetusta OHJAAVAT TASOT</a:t>
            </a:r>
            <a:endParaRPr lang="sv-FI" sz="3600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0451"/>
              </p:ext>
            </p:extLst>
          </p:nvPr>
        </p:nvGraphicFramePr>
        <p:xfrm>
          <a:off x="1118393" y="1049867"/>
          <a:ext cx="9955213" cy="580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6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792" y="90152"/>
            <a:ext cx="9640075" cy="566671"/>
          </a:xfrm>
        </p:spPr>
        <p:txBody>
          <a:bodyPr>
            <a:normAutofit fontScale="90000"/>
          </a:bodyPr>
          <a:lstStyle/>
          <a:p>
            <a:br>
              <a:rPr lang="fi-FI" sz="2700" b="1" dirty="0"/>
            </a:br>
            <a:br>
              <a:rPr lang="fi-FI" sz="2700" b="1" dirty="0"/>
            </a:br>
            <a:r>
              <a:rPr lang="fi-FI" sz="3100" b="1" dirty="0"/>
              <a:t>HENKILÖSTÖN TULEE HUOMIOIDA JA YMMÄRTÄÄ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6823" y="656823"/>
            <a:ext cx="11178861" cy="60917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sz="2100" b="1" dirty="0"/>
              <a:t>Hyvä kehonkuva on keskeinen tekijä myönteisen minäkuvan kehittymisessä</a:t>
            </a:r>
          </a:p>
          <a:p>
            <a:pPr marL="0" lv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 </a:t>
            </a:r>
            <a:r>
              <a:rPr lang="fi-FI" sz="1900" dirty="0"/>
              <a:t>luo pohjan terveen itsetunnon kehittymiselle</a:t>
            </a:r>
            <a:endParaRPr lang="sv-FI" sz="1900" dirty="0"/>
          </a:p>
          <a:p>
            <a:pPr marL="0" lv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</a:t>
            </a:r>
            <a:r>
              <a:rPr lang="fi-FI" sz="1900" dirty="0"/>
              <a:t>Terveen itsetunnon ja myönteisen minäkuvan omaavalla lapsella on hyvät edellytykset 	  	    oppia ottamaan huomioon toiset ihmiset.</a:t>
            </a:r>
            <a:endParaRPr lang="sv-FI" sz="1900" dirty="0"/>
          </a:p>
          <a:p>
            <a:pPr lvl="0"/>
            <a:r>
              <a:rPr lang="fi-FI" sz="2100" dirty="0"/>
              <a:t>Päivittäin monipuolista liikuntaa vaihtelevassa ja liikkumiseen innostavassa ympäristössä </a:t>
            </a:r>
          </a:p>
          <a:p>
            <a:pPr lvl="0"/>
            <a:r>
              <a:rPr lang="fi-FI" sz="2100" dirty="0"/>
              <a:t>Suunnittele ja järjestä lapsille ohjattua liikuntaa</a:t>
            </a:r>
            <a:endParaRPr lang="sv-FI" sz="2100" dirty="0"/>
          </a:p>
          <a:p>
            <a:pPr marL="0" lv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	</a:t>
            </a:r>
            <a:r>
              <a:rPr lang="fi-FI" sz="1900" dirty="0">
                <a:sym typeface="Wingdings" panose="05000000000000000000" pitchFamily="2" charset="2"/>
              </a:rPr>
              <a:t></a:t>
            </a:r>
            <a:r>
              <a:rPr lang="fi-FI" sz="1900" dirty="0"/>
              <a:t>Alle 3-vuotiailla pieniä hetkiä (n. 10 min.) liittyen arkipäivän toimintoihin. Tykkäävät 		   	    myös ohjatuista leikkilauluihin ja pieniin tarinoihin perustuvasta liikkumisesta. </a:t>
            </a:r>
            <a:endParaRPr lang="sv-FI" sz="1900" dirty="0"/>
          </a:p>
          <a:p>
            <a:pPr marL="0" lvl="0" indent="0">
              <a:buNone/>
            </a:pPr>
            <a:r>
              <a:rPr lang="fi-FI" sz="1900" dirty="0">
                <a:sym typeface="Wingdings" panose="05000000000000000000" pitchFamily="2" charset="2"/>
              </a:rPr>
              <a:t>	</a:t>
            </a:r>
            <a:r>
              <a:rPr lang="fi-FI" sz="1900" dirty="0"/>
              <a:t>3 - 6-vuotiailla suurin osa liikunnasta on omaehtoista liikuntaa, ohjatut tuokiot voivat olla 		    jopa 60 min. pituisia</a:t>
            </a:r>
            <a:endParaRPr lang="sv-FI" sz="1900" dirty="0"/>
          </a:p>
          <a:p>
            <a:pPr lvl="0"/>
            <a:r>
              <a:rPr lang="fi-FI" sz="2100" dirty="0"/>
              <a:t>Muokkaa tiloja liikuntaa edistäväksi (mm. käytäville liikunnallisia toimintapisteitä).</a:t>
            </a:r>
          </a:p>
          <a:p>
            <a:r>
              <a:rPr lang="fi-FI" sz="2100" dirty="0"/>
              <a:t>Havainnoi lasten liikunnallisten taitojen kehittymistä.</a:t>
            </a:r>
            <a:endParaRPr lang="sv-FI" sz="2100" dirty="0"/>
          </a:p>
          <a:p>
            <a:pPr lvl="0"/>
            <a:r>
              <a:rPr lang="fi-FI" sz="2100" dirty="0"/>
              <a:t>Huomioi turvallisuus! Aikuisia riittävästi, välineet ehjiä, säännöt kaikille selvillä.</a:t>
            </a:r>
            <a:endParaRPr lang="sv-FI" sz="2100" dirty="0"/>
          </a:p>
          <a:p>
            <a:pPr lvl="0"/>
            <a:r>
              <a:rPr lang="fi-FI" sz="2100" dirty="0"/>
              <a:t>Kannusta ja opasta lasta liikkumaan! Ole itse esimerkkinä! (Älä kiellä!) </a:t>
            </a:r>
            <a:endParaRPr lang="sv-FI" sz="2100" dirty="0"/>
          </a:p>
          <a:p>
            <a:pPr lvl="0"/>
            <a:r>
              <a:rPr lang="fi-FI" sz="2100" dirty="0"/>
              <a:t>Päivähoidon henkilöstöllä ja lapsen huoltajilla on suuri vaikutus siihen, millainen suhde lapselle synty liikuntaan </a:t>
            </a:r>
            <a:r>
              <a:rPr lang="fi-FI" sz="2100" dirty="0">
                <a:sym typeface="Wingdings" panose="05000000000000000000" pitchFamily="2" charset="2"/>
              </a:rPr>
              <a:t></a:t>
            </a:r>
            <a:r>
              <a:rPr lang="fi-FI" sz="2100" dirty="0"/>
              <a:t> Tiedosta vastuusi!</a:t>
            </a:r>
            <a:endParaRPr lang="sv-FI" sz="2100" dirty="0"/>
          </a:p>
          <a:p>
            <a:pPr lvl="0"/>
            <a:r>
              <a:rPr lang="fi-FI" sz="2600" dirty="0">
                <a:solidFill>
                  <a:srgbClr val="FF0000"/>
                </a:solidFill>
              </a:rPr>
              <a:t>Muista ilo! </a:t>
            </a:r>
            <a:r>
              <a:rPr lang="fi-FI" sz="26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endParaRPr lang="sv-FI" sz="2600" dirty="0">
              <a:solidFill>
                <a:srgbClr val="FF0000"/>
              </a:solidFill>
            </a:endParaRPr>
          </a:p>
          <a:p>
            <a:endParaRPr lang="sv-FI" dirty="0"/>
          </a:p>
        </p:txBody>
      </p:sp>
      <p:pic>
        <p:nvPicPr>
          <p:cNvPr id="1026" name="Picture 2" descr="Kuvahaun tulos haulle huutomerk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04" y="90152"/>
            <a:ext cx="1289580" cy="12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99581" y="321656"/>
            <a:ext cx="5559552" cy="1005941"/>
          </a:xfrm>
        </p:spPr>
        <p:txBody>
          <a:bodyPr/>
          <a:lstStyle/>
          <a:p>
            <a:r>
              <a:rPr lang="fi-FI" dirty="0"/>
              <a:t>tutkiminen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438055"/>
            <a:ext cx="10058400" cy="518168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fi-FI" dirty="0"/>
              <a:t>Lapsi on kiinnostunut ympäristöstään ja tutkii sitä kaikilla aisteillaan.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Ympäristön tulee kannustaa lasta tutkimiseen.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Ympäristöä tulee muokata lapsen iän ja kehitystason mukaan.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Turvallinen ympäristö!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Erilaiset arkipäiväiset esineet ovat oivia tutkimiseen (kattilat, erilaiset äänen lähteet, erilaiset materiaalit). 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Luonto ja lähiympäristö tarjoavat paljon tutkittavaa (vuodenajan vaihtelut, metsä, puistot yms.)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Keskustele lasten kanssa esim. retken jälkeen mitä koettiin, nähtiin ja 	     	     tutkittiin (oppimisprosessi näkyväksi).</a:t>
            </a:r>
            <a:endParaRPr lang="sv-FI" dirty="0"/>
          </a:p>
          <a:p>
            <a:endParaRPr lang="sv-FI" dirty="0"/>
          </a:p>
        </p:txBody>
      </p:sp>
      <p:pic>
        <p:nvPicPr>
          <p:cNvPr id="4" name="Kuva 3" descr="Kuvahaun tulos haulle lapsi tutkii ympäristöää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03" y="432114"/>
            <a:ext cx="2125014" cy="299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Kuvahaun tulos haulle suurennusl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9" y="432114"/>
            <a:ext cx="1270000" cy="10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1"/>
            <a:ext cx="10058400" cy="795130"/>
          </a:xfrm>
        </p:spPr>
        <p:txBody>
          <a:bodyPr>
            <a:normAutofit fontScale="90000"/>
          </a:bodyPr>
          <a:lstStyle/>
          <a:p>
            <a:r>
              <a:rPr lang="fi-FI" dirty="0"/>
              <a:t>Tutkiminen </a:t>
            </a:r>
            <a:r>
              <a:rPr lang="fi-FI" cap="none" dirty="0"/>
              <a:t>jatkuu…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2523" y="795131"/>
            <a:ext cx="11922102" cy="592764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i-FI" sz="1800" dirty="0"/>
              <a:t>Kasvattajan tehtävänä on mahdollistaa </a:t>
            </a:r>
            <a:r>
              <a:rPr lang="fi-FI" sz="1800" b="1" dirty="0"/>
              <a:t>myönteinen ja tutkimiseen kannustava ilmapiiri </a:t>
            </a:r>
            <a:r>
              <a:rPr lang="fi-FI" sz="1800" dirty="0"/>
              <a:t>mm. tarjoamalla erilaisia välineitä ja materiaaleja sekä luomalla tilanteita yhdessä tutkimiseen (mm. vesileikit, lumen tutkiminen, kuraleikit, metsäretket, leipominen, tunnustelupussit jne.)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dirty="0"/>
              <a:t>Tärkeää on arvostaa ja hyödyntää spontaaneja tilanteita, joissa lapsi on kiinnostunut jostakin asiasta. Vaatii heittäytymistä ja omasta suunnitelmasta luopumista </a:t>
            </a:r>
            <a:r>
              <a:rPr lang="fi-FI" sz="1800" dirty="0">
                <a:sym typeface="Wingdings" panose="05000000000000000000" pitchFamily="2" charset="2"/>
              </a:rPr>
              <a:t></a:t>
            </a:r>
            <a:r>
              <a:rPr lang="fi-FI" sz="1800" dirty="0"/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>
              <a:lnSpc>
                <a:spcPct val="100000"/>
              </a:lnSpc>
            </a:pPr>
            <a:r>
              <a:rPr lang="fi-FI" sz="1800" dirty="0"/>
              <a:t>Lasten havainnointi!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i-FI" sz="1800" dirty="0"/>
              <a:t>Hyödynnä lapsia kiinnostavia asioita toiminnan suunnittelussa!</a:t>
            </a:r>
          </a:p>
          <a:p>
            <a:pPr mar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dirty="0"/>
              <a:t>Lasten kysymysten kuunteleminen ja niihin tarttuminen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dirty="0"/>
              <a:t>Lapsen oppimiselle tärkeää, että hänellä on halu ottaa selvää, rohkeutta kysyä ja etsiä selityksiä. </a:t>
            </a:r>
          </a:p>
          <a:p>
            <a:pPr marL="0" lvl="0" indent="0">
              <a:lnSpc>
                <a:spcPct val="100000"/>
              </a:lnSpc>
              <a:buNone/>
            </a:pPr>
            <a:endParaRPr lang="sv-FI" sz="1800" dirty="0"/>
          </a:p>
          <a:p>
            <a:pPr lvl="0">
              <a:lnSpc>
                <a:spcPct val="100000"/>
              </a:lnSpc>
            </a:pPr>
            <a:r>
              <a:rPr lang="fi-FI" sz="1800" b="1" dirty="0"/>
              <a:t>Anna lapselle mahdollisuus oivaltaa asioita itse! Auta lasta miettimään ja tutkimaan asioita.</a:t>
            </a:r>
            <a:endParaRPr lang="sv-FI" sz="1800" b="1" dirty="0"/>
          </a:p>
        </p:txBody>
      </p:sp>
      <p:pic>
        <p:nvPicPr>
          <p:cNvPr id="4" name="Kuva 3" descr="Kuvahaun tulos haulle suurennuslasi piirret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0374">
            <a:off x="9530012" y="2600594"/>
            <a:ext cx="1580515" cy="21526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Kuva 4" descr="Kuvahaun tulos haulle leppäkertt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3" t="16321" r="31673" b="25641"/>
          <a:stretch/>
        </p:blipFill>
        <p:spPr bwMode="auto">
          <a:xfrm>
            <a:off x="9325221" y="1"/>
            <a:ext cx="1166680" cy="89459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4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1715" y="118532"/>
            <a:ext cx="8489018" cy="1092082"/>
          </a:xfrm>
        </p:spPr>
        <p:txBody>
          <a:bodyPr>
            <a:noAutofit/>
          </a:bodyPr>
          <a:lstStyle/>
          <a:p>
            <a:r>
              <a:rPr lang="fi-FI" sz="3800" dirty="0"/>
              <a:t>Taiteellinen kokeminen ja ilmaiseminen</a:t>
            </a:r>
            <a:endParaRPr lang="sv-FI" sz="3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8297" y="1352282"/>
            <a:ext cx="11737692" cy="5505717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fi-FI" sz="2200" dirty="0"/>
              <a:t>Taiteellinen kokeminen ja ilmaiseminen kuuluvat ihmisyyteen kaikissa kulttuureissa.</a:t>
            </a:r>
            <a:endParaRPr lang="sv-FI" sz="2200" dirty="0"/>
          </a:p>
          <a:p>
            <a:pPr lvl="0">
              <a:lnSpc>
                <a:spcPct val="150000"/>
              </a:lnSpc>
            </a:pPr>
            <a:r>
              <a:rPr lang="fi-FI" sz="2200" dirty="0"/>
              <a:t>Taiteen ja leikin avulla lapsi ilmaisee itseään ja tunteitaan sekä saa mielihyvää ja iloa.</a:t>
            </a:r>
            <a:endParaRPr lang="sv-FI" sz="2200" dirty="0"/>
          </a:p>
          <a:p>
            <a:pPr lvl="0">
              <a:lnSpc>
                <a:spcPct val="150000"/>
              </a:lnSpc>
            </a:pPr>
            <a:r>
              <a:rPr lang="fi-FI" sz="2200" dirty="0"/>
              <a:t>Taide auttaa lasta samaistumaan toisen ihmisen rooliin</a:t>
            </a:r>
            <a:r>
              <a:rPr lang="sv-FI" sz="2200" dirty="0"/>
              <a:t> </a:t>
            </a:r>
            <a:r>
              <a:rPr lang="sv-FI" sz="2200" dirty="0" err="1"/>
              <a:t>sekä</a:t>
            </a:r>
            <a:r>
              <a:rPr lang="sv-FI" sz="2200" dirty="0"/>
              <a:t> </a:t>
            </a:r>
            <a:r>
              <a:rPr lang="fi-FI" sz="2200" dirty="0"/>
              <a:t>laukaisee jännityksiä ja ahdistusta.</a:t>
            </a:r>
          </a:p>
          <a:p>
            <a:pPr lvl="0">
              <a:lnSpc>
                <a:spcPct val="150000"/>
              </a:lnSpc>
            </a:pPr>
            <a:r>
              <a:rPr lang="fi-FI" sz="2200" b="1" dirty="0">
                <a:solidFill>
                  <a:srgbClr val="C00000"/>
                </a:solidFill>
              </a:rPr>
              <a:t>Taiteen syntymistä edistää salliva, tunteet kestävä ja hulluttelun mahdollistava ilmapiiri</a:t>
            </a:r>
            <a:r>
              <a:rPr lang="fi-FI" sz="2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sv-FI" sz="2200" dirty="0"/>
          </a:p>
          <a:p>
            <a:pPr lvl="0">
              <a:lnSpc>
                <a:spcPct val="150000"/>
              </a:lnSpc>
            </a:pPr>
            <a:r>
              <a:rPr lang="fi-FI" sz="2200" dirty="0"/>
              <a:t>On kuvallista, kielellistä ja musiikillista ilmaisua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i-FI" sz="22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Ympäristön tulee tukea lapsen omaehtoista työskentelyä eri välineillä ja 	    	    	     materiaaleilla</a:t>
            </a:r>
            <a:endParaRPr lang="sv-FI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fi-FI" sz="22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Välineiden tulee olla lasten saatavilla (</a:t>
            </a:r>
            <a:r>
              <a:rPr lang="fi-FI" sz="2200" dirty="0" err="1"/>
              <a:t>Huom</a:t>
            </a:r>
            <a:r>
              <a:rPr lang="fi-FI" sz="2200" dirty="0"/>
              <a:t>! Ikä)</a:t>
            </a:r>
            <a:endParaRPr lang="sv-FI" sz="2200" dirty="0"/>
          </a:p>
          <a:p>
            <a:endParaRPr lang="sv-FI" dirty="0"/>
          </a:p>
        </p:txBody>
      </p:sp>
      <p:pic>
        <p:nvPicPr>
          <p:cNvPr id="4" name="Kuva 3" descr="Kuvahaun tulos haulle musiikk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3769"/>
          <a:stretch/>
        </p:blipFill>
        <p:spPr bwMode="auto">
          <a:xfrm>
            <a:off x="8534562" y="5740400"/>
            <a:ext cx="2020089" cy="874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Kuvahaun tulos haulle värikynä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145">
            <a:off x="9684689" y="110829"/>
            <a:ext cx="2276046" cy="140379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339403"/>
          </a:xfrm>
        </p:spPr>
        <p:txBody>
          <a:bodyPr>
            <a:normAutofit/>
          </a:bodyPr>
          <a:lstStyle/>
          <a:p>
            <a:r>
              <a:rPr lang="fi-FI" sz="3600" b="1" dirty="0"/>
              <a:t>Taidekasvatuksen eheyttäminen varhaiskasvatuksessa</a:t>
            </a:r>
            <a:endParaRPr lang="sv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7" y="1481069"/>
            <a:ext cx="10946141" cy="537693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i-FI" dirty="0"/>
              <a:t>Arjen spontaanit tilanteet (esim. </a:t>
            </a:r>
            <a:r>
              <a:rPr lang="fi-FI" dirty="0" err="1"/>
              <a:t>pukeutumis</a:t>
            </a:r>
            <a:r>
              <a:rPr lang="fi-FI" dirty="0"/>
              <a:t>- ja ruokailuhetken lorut, lepohetken laulut ja sadut, pihalla varjot)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Lapsi aktiivisena toimijana; yhdytään mukaan lapsen lauluun, liitetään mukaan liikkeitä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Integroidaan toimintaa: mm. musiikkimaalaus, musiikkiliikunta</a:t>
            </a:r>
            <a:endParaRPr lang="sv-FI" dirty="0"/>
          </a:p>
          <a:p>
            <a:pPr lvl="0">
              <a:lnSpc>
                <a:spcPct val="150000"/>
              </a:lnSpc>
            </a:pPr>
            <a:r>
              <a:rPr lang="fi-FI" dirty="0"/>
              <a:t>Erilaiset teemat ja projektit lapsiryhmässä, joissa yhdistyvät eri sisältöalueet</a:t>
            </a:r>
            <a:endParaRPr lang="sv-FI" dirty="0"/>
          </a:p>
        </p:txBody>
      </p:sp>
      <p:pic>
        <p:nvPicPr>
          <p:cNvPr id="4" name="Kuva 3" descr="Kuvahaun tulos haulle vesiväri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5183" r="6612" b="8120"/>
          <a:stretch/>
        </p:blipFill>
        <p:spPr bwMode="auto">
          <a:xfrm rot="21179845">
            <a:off x="1661360" y="4745481"/>
            <a:ext cx="2400300" cy="159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Aiheeseen liittyvä kuv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445126"/>
            <a:ext cx="2295525" cy="21920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Kuva 6" descr="Aiheeseen liittyvä kuv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75" y="4445126"/>
            <a:ext cx="3124200" cy="1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5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   Kiitos!</a:t>
            </a:r>
            <a:endParaRPr lang="sv-FI" dirty="0"/>
          </a:p>
        </p:txBody>
      </p:sp>
      <p:pic>
        <p:nvPicPr>
          <p:cNvPr id="6" name="Sisällön paikkamerkki 5" descr="C:\Users\Leena\AppData\Local\Microsoft\Windows Live Mail\WLMDSS.tmp\WLMFEB0.tmp\.facebook_15158604635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22" y="1765069"/>
            <a:ext cx="6273800" cy="45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74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167425"/>
            <a:ext cx="11787387" cy="1043189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Valtakunnalliset varhaiskasvatussuunnitelman perusteet </a:t>
            </a:r>
            <a:r>
              <a:rPr lang="fi-FI" sz="2200" b="1" dirty="0"/>
              <a:t>(VASU</a:t>
            </a:r>
            <a:r>
              <a:rPr lang="fi-FI" sz="2200" dirty="0"/>
              <a:t>)</a:t>
            </a:r>
            <a:endParaRPr lang="sv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10761" y="1301125"/>
            <a:ext cx="10044639" cy="5422006"/>
          </a:xfrm>
        </p:spPr>
        <p:txBody>
          <a:bodyPr>
            <a:normAutofit/>
          </a:bodyPr>
          <a:lstStyle/>
          <a:p>
            <a:pPr lvl="0"/>
            <a:endParaRPr lang="fi-FI" sz="2000" b="1" dirty="0"/>
          </a:p>
          <a:p>
            <a:pPr lvl="0"/>
            <a:r>
              <a:rPr lang="fi-FI" sz="2000" b="1" dirty="0"/>
              <a:t>Valtakunnalliset varhaiskasvatussuunnitelman perusteet</a:t>
            </a:r>
            <a:r>
              <a:rPr lang="fi-FI" sz="2000" dirty="0"/>
              <a:t> toimivat kunnallisen ja yksikkökohtaisten suunnitelmien lähtökohtina</a:t>
            </a:r>
          </a:p>
          <a:p>
            <a:pPr marL="0" lvl="0" indent="0">
              <a:buNone/>
            </a:pPr>
            <a:endParaRPr lang="fi-FI" sz="2000" dirty="0"/>
          </a:p>
          <a:p>
            <a:pPr lvl="0"/>
            <a:r>
              <a:rPr lang="fi-FI" sz="2000" dirty="0"/>
              <a:t>Uusittu v. 2018 </a:t>
            </a:r>
            <a:r>
              <a:rPr lang="fi-FI" dirty="0"/>
              <a:t>, astuivat voimaan 1/2019. </a:t>
            </a:r>
            <a:br>
              <a:rPr lang="fi-FI" dirty="0"/>
            </a:br>
            <a:r>
              <a:rPr lang="fi-FI" dirty="0"/>
              <a:t>Paikalliset varhaiskasvatussuunnitelman perusteet päivitetty ja otettu käyttöön 8/2019.</a:t>
            </a:r>
            <a:br>
              <a:rPr lang="fi-FI" dirty="0"/>
            </a:br>
            <a:r>
              <a:rPr lang="fi-FI" sz="1600" dirty="0">
                <a:hlinkClick r:id="rId2"/>
              </a:rPr>
              <a:t>https://www.oph.fi/sites/default/files/documents/varhaiskasvatussuunnitelman_perusteet.pdf</a:t>
            </a:r>
            <a:br>
              <a:rPr lang="fi-FI" sz="1600" dirty="0"/>
            </a:br>
            <a:endParaRPr lang="sv-FI" sz="2000" dirty="0"/>
          </a:p>
          <a:p>
            <a:pPr lvl="0"/>
            <a:r>
              <a:rPr lang="fi-FI" sz="2000" dirty="0"/>
              <a:t>Varhaiskasvatussuunnitelman perusteet on </a:t>
            </a:r>
            <a:r>
              <a:rPr lang="fi-FI" sz="2000" b="1" dirty="0"/>
              <a:t>varhaiskasvatuslain</a:t>
            </a:r>
            <a:r>
              <a:rPr lang="fi-FI" sz="2000" dirty="0"/>
              <a:t> perusteella Opetushallituksen antama </a:t>
            </a:r>
            <a:r>
              <a:rPr lang="fi-FI" sz="2000" b="1" dirty="0"/>
              <a:t>valtakunnallinen määräys</a:t>
            </a:r>
            <a:r>
              <a:rPr lang="fi-FI" sz="2000" dirty="0"/>
              <a:t>, jonka mukaan paikalliset varhaiskasvatussuunnitelmat laaditaan ja varhaiskasvatus toteutetaan.</a:t>
            </a:r>
          </a:p>
          <a:p>
            <a:pPr marL="0" lvl="0" indent="0">
              <a:buNone/>
            </a:pPr>
            <a:endParaRPr lang="sv-FI" sz="2000" dirty="0"/>
          </a:p>
          <a:p>
            <a:pPr lvl="0"/>
            <a:r>
              <a:rPr lang="fi-FI" sz="2000" dirty="0"/>
              <a:t>Varhaiskasvatuslaissa säädetään lapsen oikeudesta varhaiskasvatukseen sekä varhaiskasvatuksen tavoitteista</a:t>
            </a:r>
            <a:endParaRPr lang="sv-FI" sz="2000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573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942" y="296334"/>
            <a:ext cx="11915525" cy="601442"/>
          </a:xfrm>
        </p:spPr>
        <p:txBody>
          <a:bodyPr>
            <a:noAutofit/>
          </a:bodyPr>
          <a:lstStyle/>
          <a:p>
            <a:r>
              <a:rPr lang="fi-FI" sz="2600" b="1" dirty="0"/>
              <a:t>Valtakunnalliset varhaiskasvatussuunnitelman perusteet (VASU</a:t>
            </a:r>
            <a:r>
              <a:rPr lang="fi-FI" sz="2600" dirty="0"/>
              <a:t>) </a:t>
            </a:r>
            <a:r>
              <a:rPr lang="fi-FI" sz="2600" cap="none" dirty="0"/>
              <a:t>jatkuu</a:t>
            </a:r>
            <a:r>
              <a:rPr lang="fi-FI" sz="2600" dirty="0"/>
              <a:t>…</a:t>
            </a:r>
            <a:endParaRPr lang="sv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6334" y="897777"/>
            <a:ext cx="11777133" cy="599871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Tukevat ja ohjaavat varhaiskasvatuksen järjestämistä, toteuttamista ja kehittämistä. </a:t>
            </a:r>
          </a:p>
          <a:p>
            <a:r>
              <a:rPr lang="fi-FI" dirty="0"/>
              <a:t>Edistävät laadukkaan ja yhdenvertaisen varhaiskasvatuksen toteutumista koko maassa.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Varhaiskasvatussuunnitelmakokonaisuus muodostuu kolmesta tasosta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dirty="0"/>
              <a:t>	1. valtakunnallisesta varhaiskasvatussuunnitelman perusteista</a:t>
            </a:r>
          </a:p>
          <a:p>
            <a:pPr marL="0" indent="0">
              <a:buNone/>
            </a:pPr>
            <a:r>
              <a:rPr lang="fi-FI" dirty="0"/>
              <a:t>	2. paikallisista varhaiskasvatussuunnitelmista</a:t>
            </a:r>
          </a:p>
          <a:p>
            <a:pPr marL="0" indent="0">
              <a:buNone/>
            </a:pPr>
            <a:r>
              <a:rPr lang="fi-FI" dirty="0"/>
              <a:t>	3. lasten varhaiskasvatussuunnitelmista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Varhaiskasvatuksen järjestäjät laativat paikalliset varhaiskasvatussuunnitelmat valtakunnallisten varhaiskasvatuksen perusteiden pohjalta.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laaditaan siten, että ne määrittelevät, ohjaavat ja tukevat varhaiskasvatuksen järjestämistä 	     paikallisesti. Paikalliset varhaiskasvatussuunnitelmat ovat velvoittavia ja niitä tulee arvioida ja 	     kehittää.</a:t>
            </a:r>
            <a:br>
              <a:rPr lang="fi-FI" sz="2000" dirty="0"/>
            </a:br>
            <a:endParaRPr lang="sv-FI" sz="2000" dirty="0"/>
          </a:p>
          <a:p>
            <a:r>
              <a:rPr lang="fi-FI" b="1" dirty="0"/>
              <a:t>Esiopetus</a:t>
            </a:r>
            <a:r>
              <a:rPr lang="fi-FI" dirty="0"/>
              <a:t>, jota säätelee </a:t>
            </a:r>
            <a:r>
              <a:rPr lang="fi-FI" b="1" dirty="0"/>
              <a:t>perusopetuslaki</a:t>
            </a:r>
            <a:r>
              <a:rPr lang="fi-FI" dirty="0"/>
              <a:t>, on osa varhaiskasvatusta. Esiopetusta ohjaa Opetushallituksen määräyksenä annettu </a:t>
            </a:r>
            <a:r>
              <a:rPr lang="fi-FI" b="1" dirty="0"/>
              <a:t>Esiopetuksen opetussuunnitelman perusteet</a:t>
            </a:r>
            <a:r>
              <a:rPr lang="fi-FI" dirty="0"/>
              <a:t>.</a:t>
            </a:r>
            <a:br>
              <a:rPr lang="fi-FI" dirty="0"/>
            </a:br>
            <a:r>
              <a:rPr lang="fi-FI" sz="1600" dirty="0">
                <a:hlinkClick r:id="rId2"/>
              </a:rPr>
              <a:t>https://www.oph.fi/sites/default/files/documents/esiopetuksen_opetussuunnitelman_perusteet_2014.pdf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Perusopetusta</a:t>
            </a:r>
            <a:r>
              <a:rPr lang="fi-FI" dirty="0"/>
              <a:t> ohjaa ja säätelee </a:t>
            </a:r>
            <a:r>
              <a:rPr lang="fi-FI" b="1" dirty="0"/>
              <a:t>perusopetuslaki</a:t>
            </a:r>
            <a:r>
              <a:rPr lang="fi-FI" dirty="0"/>
              <a:t> ja </a:t>
            </a:r>
            <a:r>
              <a:rPr lang="fi-FI" b="1" dirty="0"/>
              <a:t>perusopetuksen opetussuunnitelma.</a:t>
            </a:r>
            <a:br>
              <a:rPr lang="fi-FI" b="1" dirty="0"/>
            </a:br>
            <a:r>
              <a:rPr lang="fi-FI" sz="1600" dirty="0">
                <a:hlinkClick r:id="rId3"/>
              </a:rPr>
              <a:t>https://www.oph.fi/sites/default/files/documents/perusopetuksen_opetussuunnitelman_perusteet_2014.pdf</a:t>
            </a:r>
            <a:endParaRPr lang="fi-FI" sz="1600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84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0095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Varhaiskasvatuksen tehtävä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8640" y="1658390"/>
            <a:ext cx="11313622" cy="5087389"/>
          </a:xfrm>
        </p:spPr>
        <p:txBody>
          <a:bodyPr/>
          <a:lstStyle/>
          <a:p>
            <a:r>
              <a:rPr lang="fi-FI" sz="2400" dirty="0"/>
              <a:t>Varhaiskasvatuksella on monia tehtäviä esimerkiksi: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tukee lapsen kasvua, kehitystä ja oppimista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edistää lasten tasa-arvoa ja yhdenvertaisuutta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ehkäisee syrjäytymistä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/>
              <a:t>tukee huoltajia kasvatustyössä ja mahdollistaa heidän 		 		     osallistumisensa työelämään tai opiskeluun.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Lisäksi varhaiskasvatuksessa opitut tiedot ja taidot vahvistavat lasten osallisuutta sekä aktiivista toimijuutta yhteiskunnassa.</a:t>
            </a:r>
          </a:p>
          <a:p>
            <a:endParaRPr lang="fi-FI" dirty="0"/>
          </a:p>
        </p:txBody>
      </p:sp>
      <p:pic>
        <p:nvPicPr>
          <p:cNvPr id="6" name="Kuva 5" descr="Kuvituskuva, lapset maalaav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61" y="1629295"/>
            <a:ext cx="3249901" cy="182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89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78823" y="113416"/>
            <a:ext cx="4787643" cy="734483"/>
          </a:xfrm>
        </p:spPr>
        <p:txBody>
          <a:bodyPr>
            <a:normAutofit/>
          </a:bodyPr>
          <a:lstStyle/>
          <a:p>
            <a:r>
              <a:rPr lang="fi-FI" sz="3200" b="1" dirty="0"/>
              <a:t>TÄRKEÄ MUISTAA! </a:t>
            </a:r>
            <a:r>
              <a:rPr lang="fi-FI" sz="3200" b="1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sv-FI" sz="3200" b="1" dirty="0">
              <a:solidFill>
                <a:srgbClr val="FFC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2702" y="914400"/>
            <a:ext cx="11750039" cy="5867399"/>
          </a:xfrm>
        </p:spPr>
        <p:txBody>
          <a:bodyPr>
            <a:normAutofit/>
          </a:bodyPr>
          <a:lstStyle/>
          <a:p>
            <a:r>
              <a:rPr lang="fi-FI" sz="2400" dirty="0"/>
              <a:t>Varhaiskasvatus on osa suomalaista koulutusjärjestelmää </a:t>
            </a:r>
            <a:br>
              <a:rPr lang="fi-FI" sz="2400" dirty="0"/>
            </a:b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tärkeä vaihe lapsen kasvun ja oppimisen polulla.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Yhteistyö vanhempien/huoltajien ja päivähoidon henkilöstön välillä erittäin tärkeää.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Huoltajilla ensisijainen vastuu lasten kasvatuksesta. Varhaiskasvatus tukee ja täydentää kotien kasvatustehtävää ja vastaa omalta osaltaan lasten hyvinvoinnista. Vanhemmat ovat lapsensa parhaita asiantuntijoita.</a:t>
            </a:r>
            <a:br>
              <a:rPr lang="fi-FI" sz="2400" dirty="0"/>
            </a:br>
            <a:endParaRPr lang="sv-FI" sz="2400" dirty="0"/>
          </a:p>
          <a:p>
            <a:r>
              <a:rPr lang="fi-FI" sz="2400" dirty="0"/>
              <a:t>Yhteistyö mm. lastenneuvolan, esiopetuksen ja perusopetuksen kanssa.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700" dirty="0"/>
              <a:t>VIDEO: Lumoudu lapsesta. Julkaistu 10.8.2017. Lapsuutta satakielen siivittämänä - Hämeenlinnan varhaiskasvatus. Mitä uusi varhaiskasvatussuunnitelma tarkoittaa lapsen arjessa? </a:t>
            </a:r>
          </a:p>
          <a:p>
            <a:pPr marL="0" indent="0">
              <a:buNone/>
            </a:pPr>
            <a:r>
              <a:rPr lang="fi-FI" sz="1700" dirty="0">
                <a:hlinkClick r:id="rId2"/>
              </a:rPr>
              <a:t>https://www.youtube.com/watch?v=j322w-YyBPk</a:t>
            </a:r>
            <a:r>
              <a:rPr lang="fi-FI" sz="1700" dirty="0"/>
              <a:t> (n. 10 min.)</a:t>
            </a:r>
          </a:p>
          <a:p>
            <a:pPr marL="0" indent="0">
              <a:buNone/>
            </a:pPr>
            <a:endParaRPr lang="fi-FI" dirty="0"/>
          </a:p>
          <a:p>
            <a:endParaRPr lang="sv-FI" dirty="0"/>
          </a:p>
        </p:txBody>
      </p:sp>
      <p:pic>
        <p:nvPicPr>
          <p:cNvPr id="4" name="Kuva 3" descr="Kuvahaun tulos haulle tuntee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9756" r="5894" b="10976"/>
          <a:stretch/>
        </p:blipFill>
        <p:spPr bwMode="auto">
          <a:xfrm>
            <a:off x="8534143" y="176169"/>
            <a:ext cx="3358598" cy="1262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4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a.net/lappeenranta/varhaiskasvatus/paivakodit/lappeen-p%C3%A4iv%C3%A4koti/ryhm%C3%A4t/amppariketo/tiedotuslehti-png:file/download/1a269336d515f022acd7bc349f033b2be1c19f35/tiedotusleh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09" y="237402"/>
            <a:ext cx="8797231" cy="66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57695" y="654871"/>
            <a:ext cx="1953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Kirjassa </a:t>
            </a:r>
          </a:p>
          <a:p>
            <a:r>
              <a:rPr lang="fi-FI" dirty="0"/>
              <a:t>oppimisen alueet</a:t>
            </a:r>
          </a:p>
          <a:p>
            <a:r>
              <a:rPr lang="fi-FI" dirty="0"/>
              <a:t>s. 86</a:t>
            </a:r>
          </a:p>
          <a:p>
            <a:endParaRPr lang="fi-FI" dirty="0"/>
          </a:p>
          <a:p>
            <a:r>
              <a:rPr lang="fi-FI" dirty="0"/>
              <a:t>Laaja-alainen </a:t>
            </a:r>
          </a:p>
          <a:p>
            <a:r>
              <a:rPr lang="fi-FI" dirty="0"/>
              <a:t>osaaminen </a:t>
            </a:r>
          </a:p>
          <a:p>
            <a:r>
              <a:rPr lang="fi-FI" dirty="0"/>
              <a:t>s. 86-87</a:t>
            </a:r>
          </a:p>
        </p:txBody>
      </p:sp>
    </p:spTree>
    <p:extLst>
      <p:ext uri="{BB962C8B-B14F-4D97-AF65-F5344CB8AC3E}">
        <p14:creationId xmlns:p14="http://schemas.microsoft.com/office/powerpoint/2010/main" val="8683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127000"/>
            <a:ext cx="10058400" cy="855133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HOITO, KASVATUS JA OPETUS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5533" y="1171977"/>
            <a:ext cx="11731819" cy="5576553"/>
          </a:xfrm>
        </p:spPr>
        <p:txBody>
          <a:bodyPr>
            <a:normAutofit/>
          </a:bodyPr>
          <a:lstStyle/>
          <a:p>
            <a:r>
              <a:rPr lang="fi-FI" sz="2400" dirty="0"/>
              <a:t>Varhaiskasvatuksen tavoitteena on </a:t>
            </a:r>
            <a:r>
              <a:rPr lang="fi-FI" sz="2400" b="1" dirty="0"/>
              <a:t>hyvinvoiva lapsi </a:t>
            </a:r>
          </a:p>
          <a:p>
            <a:r>
              <a:rPr lang="fi-FI" sz="2400" dirty="0"/>
              <a:t>Arjessa lapsen hoito, kasvatus ja opetus limittyvät toisiinsa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muodostavat tilanteista eheitä kokonaisuuksia </a:t>
            </a:r>
          </a:p>
          <a:p>
            <a:r>
              <a:rPr lang="fi-FI" sz="2400" dirty="0"/>
              <a:t>Varhaiskasvatuksen perustana </a:t>
            </a:r>
            <a:r>
              <a:rPr lang="fi-FI" sz="2400" b="1" dirty="0"/>
              <a:t>kokonaisvaltainen ihmiskäsitys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</a:t>
            </a:r>
            <a:r>
              <a:rPr lang="fi-FI" sz="2200" dirty="0"/>
              <a:t>ihminen nähdään fyysisenä, psyykkisenä ja sosiaalisena kokonaisuutena. </a:t>
            </a:r>
          </a:p>
          <a:p>
            <a:r>
              <a:rPr lang="fi-FI" sz="2400" dirty="0"/>
              <a:t>Hoito, kasvatus ja opetus painottuvat eri tavoin eri-ikäisten lasten toiminnassa sekä varhaiskasvatuksen eri muodoissa</a:t>
            </a:r>
            <a:endParaRPr lang="sv-FI" sz="2400" dirty="0"/>
          </a:p>
          <a:p>
            <a:pPr marL="0" lv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Pienillä lapsilla päivittäisissä perustoiminnoissa painottuvat hoiva ja hoito </a:t>
            </a:r>
            <a:endParaRPr lang="sv-FI" sz="2200" dirty="0"/>
          </a:p>
          <a:p>
            <a:r>
              <a:rPr lang="fi-FI" sz="2400" dirty="0"/>
              <a:t>Kun lapsen </a:t>
            </a:r>
            <a:r>
              <a:rPr lang="fi-FI" sz="2400" b="1" dirty="0"/>
              <a:t>perustarpeet</a:t>
            </a:r>
            <a:r>
              <a:rPr lang="fi-FI" sz="2400" dirty="0"/>
              <a:t> (ravinto, lepo, rakkaus) on tyydytetty, lapsi kykenee keskittymään itseään kiinnostaviin asioihin ja toimintoihin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Huolehtimalla perustarpeista luodaan lapsen kasvulle, kehitykselle ja	   	     oppimiselle suotuiset lähtökohdat</a:t>
            </a:r>
            <a:endParaRPr lang="sv-FI" sz="2200" dirty="0"/>
          </a:p>
          <a:p>
            <a:endParaRPr lang="sv-FI" dirty="0"/>
          </a:p>
        </p:txBody>
      </p:sp>
      <p:pic>
        <p:nvPicPr>
          <p:cNvPr id="4" name="Kuva 3" descr="Aiheeseen liittyvä ku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58" y="797904"/>
            <a:ext cx="2756439" cy="164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0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0945" y="126642"/>
            <a:ext cx="9648922" cy="940158"/>
          </a:xfrm>
        </p:spPr>
        <p:txBody>
          <a:bodyPr>
            <a:normAutofit fontScale="90000"/>
          </a:bodyPr>
          <a:lstStyle/>
          <a:p>
            <a:br>
              <a:rPr lang="fi-FI" sz="4900" b="1" dirty="0"/>
            </a:br>
            <a:r>
              <a:rPr lang="fi-FI" sz="4900" b="1" dirty="0"/>
              <a:t>KASVU- JA OPPIMISYMPÄRISTÖ</a:t>
            </a:r>
            <a:br>
              <a:rPr lang="sv-FI" b="1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0945" y="1066800"/>
            <a:ext cx="11660649" cy="5134495"/>
          </a:xfrm>
        </p:spPr>
        <p:txBody>
          <a:bodyPr/>
          <a:lstStyle/>
          <a:p>
            <a:pPr lvl="0"/>
            <a:r>
              <a:rPr lang="fi-FI" sz="2400" dirty="0"/>
              <a:t>Sisältää fyysisen, psyykkisen ja sosiaalisen ympäristön</a:t>
            </a:r>
          </a:p>
          <a:p>
            <a:pPr marL="0" lvl="0" indent="0">
              <a:buNone/>
            </a:pPr>
            <a:endParaRPr lang="sv-FI" sz="2400" dirty="0"/>
          </a:p>
          <a:p>
            <a:pPr lvl="0"/>
            <a:r>
              <a:rPr lang="fi-FI" sz="2400" dirty="0"/>
              <a:t>Lapsella oikeus turvalliseen ja virikkeitä antavaan kasvuympäristöön</a:t>
            </a:r>
            <a:endParaRPr lang="sv-FI" sz="2400" dirty="0"/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</a:t>
            </a:r>
            <a:r>
              <a:rPr lang="fi-FI" sz="2400" dirty="0"/>
              <a:t>hyvä kasvuympäristö tukee lapsen suotuisaa kehitystä</a:t>
            </a:r>
            <a:br>
              <a:rPr lang="fi-FI" sz="2400" dirty="0"/>
            </a:br>
            <a:endParaRPr lang="sv-FI" sz="2400" dirty="0"/>
          </a:p>
          <a:p>
            <a:pPr lvl="0"/>
            <a:r>
              <a:rPr lang="fi-FI" sz="2400" dirty="0"/>
              <a:t>Lasta tukeva ympäristö on </a:t>
            </a:r>
            <a:r>
              <a:rPr lang="fi-FI" sz="2400" b="1" dirty="0"/>
              <a:t>lapsen osallisuuden mukaan ottava</a:t>
            </a:r>
            <a:r>
              <a:rPr lang="fi-FI" sz="2400" dirty="0"/>
              <a:t>, </a:t>
            </a:r>
            <a:r>
              <a:rPr lang="fi-FI" sz="2400" b="1" dirty="0"/>
              <a:t>tunneilmaisultaan hyväksyvä ja kannustava </a:t>
            </a:r>
            <a:br>
              <a:rPr lang="fi-FI" sz="2400" b="1" dirty="0"/>
            </a:br>
            <a:endParaRPr lang="fi-FI" sz="2400" dirty="0"/>
          </a:p>
          <a:p>
            <a:pPr lvl="0"/>
            <a:r>
              <a:rPr lang="fi-FI" sz="2400" dirty="0"/>
              <a:t>Kasvattaja kohtaa lapsen yksilönä ja antaa lapselle mahdollisuuden toimia hänelle luontaisella tavalla</a:t>
            </a:r>
          </a:p>
          <a:p>
            <a:pPr marL="0" lv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4" name="Kuva 3" descr="Kuvahaun tulos haulle päiväkodin pih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18906" b="8070"/>
          <a:stretch/>
        </p:blipFill>
        <p:spPr bwMode="auto">
          <a:xfrm>
            <a:off x="9136012" y="4835726"/>
            <a:ext cx="1607709" cy="200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Kuvahaun tulos haulle lapsi päiväkodiss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5600" r="14394"/>
          <a:stretch/>
        </p:blipFill>
        <p:spPr bwMode="auto">
          <a:xfrm>
            <a:off x="9700953" y="2466975"/>
            <a:ext cx="2141914" cy="171247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Kuvahaun tulos haulle lapsi hoitajan sylissä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4908" r="3361" b="4908"/>
          <a:stretch/>
        </p:blipFill>
        <p:spPr bwMode="auto">
          <a:xfrm>
            <a:off x="9939867" y="348297"/>
            <a:ext cx="212407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uva 6" descr="Kuvahaun tulos haulle lapsi päivähoidoss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7987" r="1922" b="3753"/>
          <a:stretch/>
        </p:blipFill>
        <p:spPr bwMode="auto">
          <a:xfrm>
            <a:off x="4620624" y="4916698"/>
            <a:ext cx="3576976" cy="1845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253</TotalTime>
  <Words>1647</Words>
  <Application>Microsoft Office PowerPoint</Application>
  <PresentationFormat>Laajakuva</PresentationFormat>
  <Paragraphs>220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Calibri</vt:lpstr>
      <vt:lpstr>Rockwell</vt:lpstr>
      <vt:lpstr>Rockwell Condensed</vt:lpstr>
      <vt:lpstr>Wingdings</vt:lpstr>
      <vt:lpstr>Puutyyppi</vt:lpstr>
      <vt:lpstr>KASVUN JA OPPIMISEN OHJAAMINEN</vt:lpstr>
      <vt:lpstr>    VARHAISKASVATUStA sekä esi- ja perusopetusta OHJAAVAT TASOT</vt:lpstr>
      <vt:lpstr>Valtakunnalliset varhaiskasvatussuunnitelman perusteet (VASU)</vt:lpstr>
      <vt:lpstr>Valtakunnalliset varhaiskasvatussuunnitelman perusteet (VASU) jatkuu…</vt:lpstr>
      <vt:lpstr> Varhaiskasvatuksen tehtävä </vt:lpstr>
      <vt:lpstr>TÄRKEÄ MUISTAA! </vt:lpstr>
      <vt:lpstr>PowerPoint-esitys</vt:lpstr>
      <vt:lpstr> HOITO, KASVATUS JA OPETUS </vt:lpstr>
      <vt:lpstr> KASVU- JA OPPIMISYMPÄRISTÖ </vt:lpstr>
      <vt:lpstr>PowerPoint-esitys</vt:lpstr>
      <vt:lpstr>Muistisairaan 10 tärkeää toivomusta hoitajalleen</vt:lpstr>
      <vt:lpstr> Monipuolinen ympäristö </vt:lpstr>
      <vt:lpstr> LAPSELLE OMINAIset Tavat TOIMIA </vt:lpstr>
      <vt:lpstr> LEIKKIMINEN </vt:lpstr>
      <vt:lpstr>PowerPoint-esitys</vt:lpstr>
      <vt:lpstr> Mitä leikissä opitaan?  </vt:lpstr>
      <vt:lpstr>Mitä leikissä opitaan jatkuu…</vt:lpstr>
      <vt:lpstr> AIKUINEN LAPSEN LEIKIN MAHDOLLISTAJANA </vt:lpstr>
      <vt:lpstr>liikkuminen</vt:lpstr>
      <vt:lpstr>  HENKILÖSTÖN TULEE HUOMIOIDA JA YMMÄRTÄÄ </vt:lpstr>
      <vt:lpstr>tutkiminen</vt:lpstr>
      <vt:lpstr>Tutkiminen jatkuu…</vt:lpstr>
      <vt:lpstr>Taiteellinen kokeminen ja ilmaiseminen</vt:lpstr>
      <vt:lpstr>Taidekasvatuksen eheyttäminen varhaiskasvatuksessa</vt:lpstr>
      <vt:lpstr>      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Lähihoitaja varhaiskasvatuksen  toteuttajana</dc:title>
  <dc:creator>Leena Pirnes</dc:creator>
  <cp:lastModifiedBy>Jenni Paukkuri</cp:lastModifiedBy>
  <cp:revision>43</cp:revision>
  <dcterms:created xsi:type="dcterms:W3CDTF">2018-10-05T08:56:53Z</dcterms:created>
  <dcterms:modified xsi:type="dcterms:W3CDTF">2021-03-28T14:02:38Z</dcterms:modified>
</cp:coreProperties>
</file>