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9" r:id="rId1"/>
  </p:sldMasterIdLst>
  <p:notesMasterIdLst>
    <p:notesMasterId r:id="rId16"/>
  </p:notesMasterIdLst>
  <p:sldIdLst>
    <p:sldId id="256" r:id="rId2"/>
    <p:sldId id="258" r:id="rId3"/>
    <p:sldId id="275" r:id="rId4"/>
    <p:sldId id="259" r:id="rId5"/>
    <p:sldId id="260" r:id="rId6"/>
    <p:sldId id="261" r:id="rId7"/>
    <p:sldId id="273" r:id="rId8"/>
    <p:sldId id="262" r:id="rId9"/>
    <p:sldId id="263" r:id="rId10"/>
    <p:sldId id="264" r:id="rId11"/>
    <p:sldId id="278" r:id="rId12"/>
    <p:sldId id="257" r:id="rId13"/>
    <p:sldId id="279" r:id="rId14"/>
    <p:sldId id="280" r:id="rId1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8" d="100"/>
          <a:sy n="48" d="100"/>
        </p:scale>
        <p:origin x="48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B5811B-033B-4C1C-B97F-0036E533B104}" type="datetimeFigureOut">
              <a:rPr lang="fi-FI" smtClean="0"/>
              <a:t>21.8.2018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7CD7EB-B2E0-45AD-B4AE-4D074219C4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7434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an numeron paikkamerkki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20215049-A89E-4E21-8D7B-BAA4C767EE81}" type="slidenum">
              <a:t>2</a:t>
            </a:fld>
            <a:endParaRPr lang="fi-FI"/>
          </a:p>
        </p:txBody>
      </p:sp>
      <p:sp>
        <p:nvSpPr>
          <p:cNvPr id="2" name="Dian kuvan paikkamerkki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Huomautusten paikkamerkki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160"/>
            <a:ext cx="6047640" cy="4811040"/>
          </a:xfrm>
        </p:spPr>
        <p:txBody>
          <a:bodyPr/>
          <a:lstStyle/>
          <a:p>
            <a:endParaRPr lang="fi-FI" sz="2810">
              <a:latin typeface="Albany" pitchFamily="18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2846748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an numeron paikkamerkki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27837D89-2679-44FF-B637-D4BBDC5868C2}" type="slidenum">
              <a:t>5</a:t>
            </a:fld>
            <a:endParaRPr lang="fi-FI"/>
          </a:p>
        </p:txBody>
      </p:sp>
      <p:sp>
        <p:nvSpPr>
          <p:cNvPr id="2" name="Dian kuvan paikkamerkki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Huomautusten paikkamerkki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160"/>
            <a:ext cx="6047640" cy="4811040"/>
          </a:xfrm>
        </p:spPr>
        <p:txBody>
          <a:bodyPr/>
          <a:lstStyle/>
          <a:p>
            <a:endParaRPr lang="fi-FI" sz="2810">
              <a:latin typeface="Albany" pitchFamily="18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8323970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an numeron paikkamerkki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84F3736D-C119-4AED-A9F3-E3E1869B6BA2}" type="slidenum">
              <a:t>8</a:t>
            </a:fld>
            <a:endParaRPr lang="fi-FI"/>
          </a:p>
        </p:txBody>
      </p:sp>
      <p:sp>
        <p:nvSpPr>
          <p:cNvPr id="2" name="Dian kuvan paikkamerkki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Huomautusten paikkamerkki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160"/>
            <a:ext cx="6047640" cy="4811040"/>
          </a:xfrm>
        </p:spPr>
        <p:txBody>
          <a:bodyPr/>
          <a:lstStyle/>
          <a:p>
            <a:endParaRPr lang="fi-FI" sz="2810">
              <a:latin typeface="Albany" pitchFamily="18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6102786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an numeron paikkamerkki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531BA4E6-1598-4A68-B9A4-59EA80F7C776}" type="slidenum">
              <a:t>9</a:t>
            </a:fld>
            <a:endParaRPr lang="fi-FI"/>
          </a:p>
        </p:txBody>
      </p:sp>
      <p:sp>
        <p:nvSpPr>
          <p:cNvPr id="2" name="Dian kuvan paikkamerkki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Huomautusten paikkamerkki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160"/>
            <a:ext cx="6047640" cy="4811040"/>
          </a:xfrm>
        </p:spPr>
        <p:txBody>
          <a:bodyPr/>
          <a:lstStyle/>
          <a:p>
            <a:endParaRPr lang="fi-FI" sz="2810">
              <a:latin typeface="Albany" pitchFamily="18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5774681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an numeron paikkamerkki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8B173CF6-7880-4139-8006-B5D27BBFE7C6}" type="slidenum">
              <a:t>10</a:t>
            </a:fld>
            <a:endParaRPr lang="fi-FI"/>
          </a:p>
        </p:txBody>
      </p:sp>
      <p:sp>
        <p:nvSpPr>
          <p:cNvPr id="2" name="Dian kuvan paikkamerkki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Huomautusten paikkamerkki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160"/>
            <a:ext cx="6047640" cy="4811040"/>
          </a:xfrm>
        </p:spPr>
        <p:txBody>
          <a:bodyPr/>
          <a:lstStyle/>
          <a:p>
            <a:endParaRPr lang="fi-FI" sz="2810">
              <a:latin typeface="Albany" pitchFamily="18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470549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61A6B-DF52-4B0B-A9A9-CD52C66C6284}" type="datetimeFigureOut">
              <a:rPr lang="fi-FI" smtClean="0"/>
              <a:t>21.8.2018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4C4EB-A064-4C11-8F7A-49D43F4D590A}" type="slidenum">
              <a:rPr lang="fi-FI" smtClean="0"/>
              <a:t>‹#›</a:t>
            </a:fld>
            <a:endParaRPr lang="fi-FI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3768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61A6B-DF52-4B0B-A9A9-CD52C66C6284}" type="datetimeFigureOut">
              <a:rPr lang="fi-FI" smtClean="0"/>
              <a:t>21.8.2018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4C4EB-A064-4C11-8F7A-49D43F4D59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3860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61A6B-DF52-4B0B-A9A9-CD52C66C6284}" type="datetimeFigureOut">
              <a:rPr lang="fi-FI" smtClean="0"/>
              <a:t>21.8.2018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4C4EB-A064-4C11-8F7A-49D43F4D59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7074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61A6B-DF52-4B0B-A9A9-CD52C66C6284}" type="datetimeFigureOut">
              <a:rPr lang="fi-FI" smtClean="0"/>
              <a:t>21.8.2018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4C4EB-A064-4C11-8F7A-49D43F4D59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1659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61A6B-DF52-4B0B-A9A9-CD52C66C6284}" type="datetimeFigureOut">
              <a:rPr lang="fi-FI" smtClean="0"/>
              <a:t>21.8.2018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4C4EB-A064-4C11-8F7A-49D43F4D590A}" type="slidenum">
              <a:rPr lang="fi-FI" smtClean="0"/>
              <a:t>‹#›</a:t>
            </a:fld>
            <a:endParaRPr lang="fi-FI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7554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61A6B-DF52-4B0B-A9A9-CD52C66C6284}" type="datetimeFigureOut">
              <a:rPr lang="fi-FI" smtClean="0"/>
              <a:t>21.8.2018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4C4EB-A064-4C11-8F7A-49D43F4D59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9607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61A6B-DF52-4B0B-A9A9-CD52C66C6284}" type="datetimeFigureOut">
              <a:rPr lang="fi-FI" smtClean="0"/>
              <a:t>21.8.2018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4C4EB-A064-4C11-8F7A-49D43F4D59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0391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61A6B-DF52-4B0B-A9A9-CD52C66C6284}" type="datetimeFigureOut">
              <a:rPr lang="fi-FI" smtClean="0"/>
              <a:t>21.8.2018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4C4EB-A064-4C11-8F7A-49D43F4D59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2852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61A6B-DF52-4B0B-A9A9-CD52C66C6284}" type="datetimeFigureOut">
              <a:rPr lang="fi-FI" smtClean="0"/>
              <a:t>21.8.2018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4C4EB-A064-4C11-8F7A-49D43F4D59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5220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ED61A6B-DF52-4B0B-A9A9-CD52C66C6284}" type="datetimeFigureOut">
              <a:rPr lang="fi-FI" smtClean="0"/>
              <a:t>21.8.2018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054C4EB-A064-4C11-8F7A-49D43F4D59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366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61A6B-DF52-4B0B-A9A9-CD52C66C6284}" type="datetimeFigureOut">
              <a:rPr lang="fi-FI" smtClean="0"/>
              <a:t>21.8.2018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4C4EB-A064-4C11-8F7A-49D43F4D59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7765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ED61A6B-DF52-4B0B-A9A9-CD52C66C6284}" type="datetimeFigureOut">
              <a:rPr lang="fi-FI" smtClean="0"/>
              <a:t>21.8.2018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054C4EB-A064-4C11-8F7A-49D43F4D590A}" type="slidenum">
              <a:rPr lang="fi-FI" smtClean="0"/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3444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Terveyden edistäminen ja </a:t>
            </a:r>
            <a:r>
              <a:rPr lang="fi-FI" dirty="0" smtClean="0"/>
              <a:t>sairauksien ehkäisy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071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 txBox="1">
            <a:spLocks noGrp="1"/>
          </p:cNvSpPr>
          <p:nvPr>
            <p:ph type="title" idx="4294967295"/>
          </p:nvPr>
        </p:nvSpPr>
        <p:spPr>
          <a:xfrm>
            <a:off x="0" y="242888"/>
            <a:ext cx="8229600" cy="1206500"/>
          </a:xfrm>
        </p:spPr>
        <p:txBody>
          <a:bodyPr>
            <a:normAutofit fontScale="90000"/>
          </a:bodyPr>
          <a:lstStyle/>
          <a:p>
            <a:pPr lvl="0"/>
            <a:r>
              <a:rPr lang="fi-FI"/>
              <a:t>Terveyden edistämisen osa-alueet</a:t>
            </a:r>
          </a:p>
        </p:txBody>
      </p:sp>
      <p:sp>
        <p:nvSpPr>
          <p:cNvPr id="3" name="Tekstin paikkamerkki 2"/>
          <p:cNvSpPr txBox="1">
            <a:spLocks noGrp="1"/>
          </p:cNvSpPr>
          <p:nvPr>
            <p:ph type="body" idx="4294967295"/>
          </p:nvPr>
        </p:nvSpPr>
        <p:spPr>
          <a:xfrm>
            <a:off x="1532586" y="1604963"/>
            <a:ext cx="8435662" cy="4525962"/>
          </a:xfrm>
        </p:spPr>
        <p:txBody>
          <a:bodyPr>
            <a:normAutofit/>
          </a:bodyPr>
          <a:lstStyle/>
          <a:p>
            <a:pPr>
              <a:tabLst>
                <a:tab pos="622157" algn="l"/>
              </a:tabLst>
            </a:pPr>
            <a:r>
              <a:rPr lang="fi-FI" sz="2359" b="1" u="sng" dirty="0"/>
              <a:t>5. Terveyspalvelujen kehittäminen ja  uudelleensuuntaaminen</a:t>
            </a:r>
          </a:p>
          <a:p>
            <a:pPr lvl="0"/>
            <a:r>
              <a:rPr lang="fi-FI" sz="2359" dirty="0">
                <a:latin typeface="Comic Sans MS" pitchFamily="66"/>
              </a:rPr>
              <a:t>-äitiys- ja lasten neuvolatoiminnan kautta </a:t>
            </a:r>
            <a:r>
              <a:rPr lang="fi-FI" sz="2359" dirty="0"/>
              <a:t>kuntoneuvoloihin, murkkuneuvoloihin, seniorineuvoloihin</a:t>
            </a:r>
          </a:p>
          <a:p>
            <a:pPr lvl="0"/>
            <a:r>
              <a:rPr lang="fi-FI" sz="2359" dirty="0"/>
              <a:t>-terveyskioski/pysäkkitoiminta</a:t>
            </a:r>
          </a:p>
          <a:p>
            <a:pPr lvl="0"/>
            <a:endParaRPr lang="fi-FI" sz="2359" dirty="0">
              <a:latin typeface="Comic Sans MS" pitchFamily="66"/>
            </a:endParaRPr>
          </a:p>
          <a:p>
            <a:pPr lvl="0"/>
            <a:r>
              <a:rPr lang="fi-FI" sz="2359" b="1" u="sng" dirty="0">
                <a:latin typeface="Comic Sans MS" pitchFamily="66"/>
              </a:rPr>
              <a:t>6. Työturvallisuuden ja -terveyden kehittäminen</a:t>
            </a:r>
          </a:p>
          <a:p>
            <a:pPr lvl="0"/>
            <a:r>
              <a:rPr lang="fi-FI" sz="2359" dirty="0">
                <a:latin typeface="Comic Sans MS" pitchFamily="66"/>
              </a:rPr>
              <a:t>-</a:t>
            </a:r>
            <a:r>
              <a:rPr lang="fi-FI" sz="2359" dirty="0"/>
              <a:t>työpaikkahyvinvointi, TYKY-toiminnan tehostaminen</a:t>
            </a:r>
          </a:p>
          <a:p>
            <a:pPr lvl="0"/>
            <a:r>
              <a:rPr lang="fi-FI" sz="2359" dirty="0"/>
              <a:t>-työterveyshuolto, tarkastukset, seurannat</a:t>
            </a:r>
          </a:p>
          <a:p>
            <a:pPr lvl="0"/>
            <a:r>
              <a:rPr lang="fi-FI" sz="2359" dirty="0"/>
              <a:t>- liikuntatuokiot, -setelit</a:t>
            </a:r>
          </a:p>
        </p:txBody>
      </p:sp>
    </p:spTree>
    <p:extLst>
      <p:ext uri="{BB962C8B-B14F-4D97-AF65-F5344CB8AC3E}">
        <p14:creationId xmlns:p14="http://schemas.microsoft.com/office/powerpoint/2010/main" val="1747642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PREVENTIO - Sairauksien ehkäisy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-osa terveyden edistämistä</a:t>
            </a:r>
          </a:p>
          <a:p>
            <a:r>
              <a:rPr lang="fi-FI" sz="1814" b="1" u="sng" dirty="0"/>
              <a:t>PRIMAARIPREVENTIO</a:t>
            </a:r>
          </a:p>
          <a:p>
            <a:r>
              <a:rPr lang="fi-FI" sz="1814" dirty="0"/>
              <a:t>-</a:t>
            </a:r>
            <a:r>
              <a:rPr lang="fi-FI" sz="1633" dirty="0"/>
              <a:t>pyritään ehkäisemään sairautta jo ennen sen ilmaantumista</a:t>
            </a:r>
          </a:p>
          <a:p>
            <a:r>
              <a:rPr lang="fi-FI" sz="1633" dirty="0"/>
              <a:t>-kohteena terveet ihmiset, esim. rokotteet, terveysneuvonta ja –kasvatus</a:t>
            </a:r>
          </a:p>
          <a:p>
            <a:r>
              <a:rPr lang="fi-FI" sz="1814" b="1" u="sng" dirty="0"/>
              <a:t>SEKUNDAARIPREVENTIO</a:t>
            </a:r>
          </a:p>
          <a:p>
            <a:r>
              <a:rPr lang="fi-FI" sz="1814" dirty="0"/>
              <a:t>-</a:t>
            </a:r>
            <a:r>
              <a:rPr lang="fi-FI" sz="1633" dirty="0"/>
              <a:t>estetään jonkin ongelman paheneminen ja sairauden puhkeaminen</a:t>
            </a:r>
          </a:p>
          <a:p>
            <a:r>
              <a:rPr lang="fi-FI" sz="1633" dirty="0"/>
              <a:t>-esim. kohonneen verenpaineen tai rasva-arvojen seuranta, seulonnat</a:t>
            </a:r>
          </a:p>
          <a:p>
            <a:r>
              <a:rPr lang="fi-FI" sz="1814" b="1" u="sng" dirty="0"/>
              <a:t>TERTIAARIPREVENTIO</a:t>
            </a:r>
          </a:p>
          <a:p>
            <a:r>
              <a:rPr lang="fi-FI" sz="1814" dirty="0"/>
              <a:t>-</a:t>
            </a:r>
            <a:r>
              <a:rPr lang="fi-FI" sz="1633" dirty="0"/>
              <a:t>estetään taudin paheneminen ja lisäoireiden kehittyminen</a:t>
            </a:r>
          </a:p>
          <a:p>
            <a:r>
              <a:rPr lang="fi-FI" sz="1633" dirty="0"/>
              <a:t>-esim. pitkäaikaissairaiden hoito ja kuntoutus</a:t>
            </a:r>
          </a:p>
          <a:p>
            <a:endParaRPr lang="fi-FI" sz="1814" dirty="0"/>
          </a:p>
        </p:txBody>
      </p:sp>
    </p:spTree>
    <p:extLst>
      <p:ext uri="{BB962C8B-B14F-4D97-AF65-F5344CB8AC3E}">
        <p14:creationId xmlns:p14="http://schemas.microsoft.com/office/powerpoint/2010/main" val="228539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Yo 2010 kevät - kysymys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3600" dirty="0"/>
              <a:t>7. Julkisuudessa on kannettu huolta lasten ja nuorten </a:t>
            </a:r>
            <a:r>
              <a:rPr lang="fi-FI" sz="3600" dirty="0" smtClean="0"/>
              <a:t>makeisten </a:t>
            </a:r>
            <a:r>
              <a:rPr lang="fi-FI" sz="3600" dirty="0"/>
              <a:t>käytön ja jatkuvan </a:t>
            </a:r>
            <a:r>
              <a:rPr lang="fi-FI" sz="3600" dirty="0" smtClean="0"/>
              <a:t>napostelun </a:t>
            </a:r>
            <a:r>
              <a:rPr lang="fi-FI" sz="3600" dirty="0"/>
              <a:t>lisääntymisen aiheuttamista terveyshaitoista. </a:t>
            </a:r>
            <a:r>
              <a:rPr lang="fi-FI" sz="3600" dirty="0" smtClean="0"/>
              <a:t>Elintarviketeollisuusliiton </a:t>
            </a:r>
            <a:r>
              <a:rPr lang="fi-FI" sz="3600" dirty="0"/>
              <a:t>mukaan vuonna </a:t>
            </a:r>
            <a:r>
              <a:rPr lang="fi-FI" sz="3600" dirty="0" smtClean="0"/>
              <a:t>1995 </a:t>
            </a:r>
            <a:r>
              <a:rPr lang="fi-FI" sz="3600" dirty="0"/>
              <a:t>makeisia myytiin noin 28 miljoonaa kiloa, kun vuonna 2007 myynti oli jo </a:t>
            </a:r>
            <a:r>
              <a:rPr lang="fi-FI" sz="3600" dirty="0" smtClean="0"/>
              <a:t>noin </a:t>
            </a:r>
            <a:r>
              <a:rPr lang="fi-FI" sz="3600" dirty="0"/>
              <a:t>40 </a:t>
            </a:r>
            <a:r>
              <a:rPr lang="fi-FI" sz="3600" dirty="0" smtClean="0"/>
              <a:t>miljoonaa </a:t>
            </a:r>
            <a:r>
              <a:rPr lang="fi-FI" sz="3600" dirty="0"/>
              <a:t>kiloa. Kuvaile ja arvioi terveyden edistämisen keinoja </a:t>
            </a:r>
            <a:r>
              <a:rPr lang="fi-FI" sz="3600" dirty="0" smtClean="0"/>
              <a:t>lasten </a:t>
            </a:r>
            <a:r>
              <a:rPr lang="fi-FI" sz="3600" dirty="0"/>
              <a:t>ja nuorten makeisten </a:t>
            </a:r>
            <a:r>
              <a:rPr lang="fi-FI" sz="3600" dirty="0" smtClean="0"/>
              <a:t>kulutuksen </a:t>
            </a:r>
            <a:r>
              <a:rPr lang="fi-FI" sz="3600" dirty="0"/>
              <a:t>vähentämiseksi.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0098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424113" y="476250"/>
            <a:ext cx="7772400" cy="1016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fi-FI" altLang="fi-FI" sz="2400" b="1" dirty="0"/>
              <a:t>PREVENTIO  </a:t>
            </a:r>
            <a:r>
              <a:rPr lang="fi-FI" altLang="fi-FI" sz="2400" dirty="0"/>
              <a:t>eli sairauksien ehkäiseminen </a:t>
            </a:r>
            <a:r>
              <a:rPr lang="fi-FI" altLang="fi-FI" sz="2400" b="1" dirty="0"/>
              <a:t/>
            </a:r>
            <a:br>
              <a:rPr lang="fi-FI" altLang="fi-FI" sz="2400" b="1" dirty="0"/>
            </a:br>
            <a:r>
              <a:rPr lang="fi-FI" altLang="fi-FI" sz="2400" b="1" dirty="0"/>
              <a:t/>
            </a:r>
            <a:br>
              <a:rPr lang="fi-FI" altLang="fi-FI" sz="2400" b="1" dirty="0"/>
            </a:br>
            <a:r>
              <a:rPr lang="fi-FI" altLang="fi-FI" sz="1400" dirty="0"/>
              <a:t>jaetaan  kolmeen tasoon sen mukaan, mitä sairauden vaiheita ehkäistään ja mikä on ehkäisyn tavoite:</a:t>
            </a:r>
            <a:br>
              <a:rPr lang="fi-FI" altLang="fi-FI" sz="1400" dirty="0"/>
            </a:br>
            <a:endParaRPr lang="fi-FI" altLang="fi-FI" sz="1400" b="1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5189" y="1600201"/>
            <a:ext cx="8281987" cy="4530725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80000"/>
              </a:lnSpc>
            </a:pPr>
            <a:r>
              <a:rPr lang="fi-FI" altLang="fi-FI" b="1" i="1" dirty="0"/>
              <a:t>Primaaripreventio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i-FI" altLang="fi-FI" sz="1600" dirty="0"/>
              <a:t>      Ehkäistään oireita, vaivoja, tauteja ja tapaturmia  jo ennen sen ilmaantumista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i-FI" altLang="fi-FI" sz="1600" dirty="0"/>
              <a:t>      - rokotusohjelmat, matkarokotukset, turvavyöpakko, kypäräkäyttö,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i-FI" altLang="fi-FI" sz="1600" dirty="0" smtClean="0"/>
              <a:t>        ergonomiset olosuhteet</a:t>
            </a:r>
            <a:r>
              <a:rPr lang="fi-FI" altLang="fi-FI" sz="1600" dirty="0"/>
              <a:t>, terveysneuvonta ( käsien pesu, hampaiden harjaus, </a:t>
            </a:r>
            <a:endParaRPr lang="fi-FI" altLang="fi-FI" sz="16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i-FI" altLang="fi-FI" sz="1600"/>
              <a:t> </a:t>
            </a:r>
            <a:r>
              <a:rPr lang="fi-FI" altLang="fi-FI" sz="1600" smtClean="0"/>
              <a:t>       kondomi</a:t>
            </a:r>
            <a:r>
              <a:rPr lang="fi-FI" altLang="fi-FI" sz="1600" dirty="0"/>
              <a:t>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fi-FI" altLang="fi-FI" dirty="0"/>
          </a:p>
          <a:p>
            <a:pPr eaLnBrk="1" hangingPunct="1">
              <a:lnSpc>
                <a:spcPct val="80000"/>
              </a:lnSpc>
            </a:pPr>
            <a:r>
              <a:rPr lang="fi-FI" altLang="fi-FI" b="1" i="1" dirty="0"/>
              <a:t>Sekundaaripreventio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i-FI" altLang="fi-FI" dirty="0"/>
              <a:t>      </a:t>
            </a:r>
            <a:r>
              <a:rPr lang="fi-FI" altLang="fi-FI" sz="1600" dirty="0"/>
              <a:t>Pyritään estämään hyvin varhaisessa  vaiheessa olevan taudin etenemistä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i-FI" altLang="fi-FI" sz="1600" dirty="0"/>
              <a:t>      - mittaamiset (verenpaine), kyselyjä, seulonnat, jotka kohdistuvat taudin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i-FI" altLang="fi-FI" sz="1600" dirty="0"/>
              <a:t>         esiasteisiin (papa-koe, mammografia)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fi-FI" altLang="fi-FI" dirty="0"/>
          </a:p>
          <a:p>
            <a:pPr eaLnBrk="1" hangingPunct="1">
              <a:lnSpc>
                <a:spcPct val="80000"/>
              </a:lnSpc>
            </a:pPr>
            <a:r>
              <a:rPr lang="fi-FI" altLang="fi-FI" b="1" i="1" dirty="0"/>
              <a:t>Tertiääripreventio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i-FI" altLang="fi-FI" dirty="0"/>
              <a:t>      Estetään tilan paheneminen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i-FI" altLang="fi-FI" dirty="0"/>
              <a:t>      - sairaudenhoito, kuntoutus, korjauskeikkaukset</a:t>
            </a:r>
          </a:p>
          <a:p>
            <a:pPr eaLnBrk="1" hangingPunct="1">
              <a:lnSpc>
                <a:spcPct val="80000"/>
              </a:lnSpc>
            </a:pPr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2268003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Terveyden edistämisen kokonaisuus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981200" y="1600201"/>
            <a:ext cx="8686800" cy="4525963"/>
          </a:xfrm>
        </p:spPr>
        <p:txBody>
          <a:bodyPr/>
          <a:lstStyle/>
          <a:p>
            <a:endParaRPr lang="fi-FI" dirty="0" smtClean="0"/>
          </a:p>
          <a:p>
            <a:endParaRPr lang="fi-FI" dirty="0"/>
          </a:p>
          <a:p>
            <a:r>
              <a:rPr lang="fi-FI" dirty="0" smtClean="0"/>
              <a:t>                   </a:t>
            </a:r>
          </a:p>
          <a:p>
            <a:endParaRPr lang="fi-FI" dirty="0"/>
          </a:p>
        </p:txBody>
      </p:sp>
      <p:sp>
        <p:nvSpPr>
          <p:cNvPr id="5" name="Pyöristetty suorakulmio 4"/>
          <p:cNvSpPr/>
          <p:nvPr/>
        </p:nvSpPr>
        <p:spPr>
          <a:xfrm>
            <a:off x="1919536" y="2420888"/>
            <a:ext cx="1728192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Mahdollisuuksien luominen</a:t>
            </a:r>
          </a:p>
        </p:txBody>
      </p:sp>
      <p:sp>
        <p:nvSpPr>
          <p:cNvPr id="6" name="Pyöristetty suorakulmio 5"/>
          <p:cNvSpPr/>
          <p:nvPr/>
        </p:nvSpPr>
        <p:spPr>
          <a:xfrm>
            <a:off x="4079776" y="2420888"/>
            <a:ext cx="1872208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Riskitekijöiden ehkäisy</a:t>
            </a:r>
          </a:p>
        </p:txBody>
      </p:sp>
      <p:sp>
        <p:nvSpPr>
          <p:cNvPr id="7" name="Pyöristetty suorakulmio 6"/>
          <p:cNvSpPr/>
          <p:nvPr/>
        </p:nvSpPr>
        <p:spPr>
          <a:xfrm>
            <a:off x="6384032" y="2348880"/>
            <a:ext cx="1728192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Hoito	</a:t>
            </a:r>
          </a:p>
        </p:txBody>
      </p:sp>
      <p:sp>
        <p:nvSpPr>
          <p:cNvPr id="8" name="Pyöristetty suorakulmio 7"/>
          <p:cNvSpPr/>
          <p:nvPr/>
        </p:nvSpPr>
        <p:spPr>
          <a:xfrm>
            <a:off x="8400256" y="2348880"/>
            <a:ext cx="1728192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Kuntoutus</a:t>
            </a:r>
          </a:p>
        </p:txBody>
      </p:sp>
      <p:sp>
        <p:nvSpPr>
          <p:cNvPr id="9" name="Pyöristetty suorakulmio 8"/>
          <p:cNvSpPr/>
          <p:nvPr/>
        </p:nvSpPr>
        <p:spPr>
          <a:xfrm>
            <a:off x="1775520" y="4149080"/>
            <a:ext cx="2016224" cy="576064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rgbClr val="FF0000"/>
                </a:solidFill>
              </a:rPr>
              <a:t>PROMOOTIO</a:t>
            </a:r>
          </a:p>
        </p:txBody>
      </p:sp>
      <p:sp>
        <p:nvSpPr>
          <p:cNvPr id="10" name="Pyöristetty suorakulmio 9"/>
          <p:cNvSpPr/>
          <p:nvPr/>
        </p:nvSpPr>
        <p:spPr>
          <a:xfrm>
            <a:off x="3935760" y="4149080"/>
            <a:ext cx="2016224" cy="576064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rgbClr val="FF0000"/>
                </a:solidFill>
              </a:rPr>
              <a:t>Primaari-</a:t>
            </a:r>
          </a:p>
          <a:p>
            <a:pPr algn="ctr"/>
            <a:r>
              <a:rPr lang="fi-FI" dirty="0">
                <a:solidFill>
                  <a:srgbClr val="FF0000"/>
                </a:solidFill>
              </a:rPr>
              <a:t>PREVENTIO</a:t>
            </a:r>
          </a:p>
        </p:txBody>
      </p:sp>
      <p:sp>
        <p:nvSpPr>
          <p:cNvPr id="11" name="Pyöristetty suorakulmio 10"/>
          <p:cNvSpPr/>
          <p:nvPr/>
        </p:nvSpPr>
        <p:spPr>
          <a:xfrm>
            <a:off x="6240016" y="4149080"/>
            <a:ext cx="2016224" cy="576064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rgbClr val="FF0000"/>
                </a:solidFill>
              </a:rPr>
              <a:t>Sekundaari-</a:t>
            </a:r>
          </a:p>
          <a:p>
            <a:pPr algn="ctr"/>
            <a:r>
              <a:rPr lang="fi-FI" dirty="0">
                <a:solidFill>
                  <a:srgbClr val="FF0000"/>
                </a:solidFill>
              </a:rPr>
              <a:t>PREVENTIO</a:t>
            </a:r>
          </a:p>
        </p:txBody>
      </p:sp>
      <p:sp>
        <p:nvSpPr>
          <p:cNvPr id="12" name="Pyöristetty suorakulmio 11"/>
          <p:cNvSpPr/>
          <p:nvPr/>
        </p:nvSpPr>
        <p:spPr>
          <a:xfrm>
            <a:off x="8400256" y="4149080"/>
            <a:ext cx="2016224" cy="576064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rgbClr val="FF0000"/>
                </a:solidFill>
              </a:rPr>
              <a:t>Tertiääri-</a:t>
            </a:r>
          </a:p>
          <a:p>
            <a:pPr algn="ctr"/>
            <a:r>
              <a:rPr lang="fi-FI" dirty="0">
                <a:solidFill>
                  <a:srgbClr val="FF0000"/>
                </a:solidFill>
              </a:rPr>
              <a:t>PREVENTIO</a:t>
            </a:r>
          </a:p>
        </p:txBody>
      </p:sp>
    </p:spTree>
    <p:extLst>
      <p:ext uri="{BB962C8B-B14F-4D97-AF65-F5344CB8AC3E}">
        <p14:creationId xmlns:p14="http://schemas.microsoft.com/office/powerpoint/2010/main" val="1520529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 txBox="1">
            <a:spLocks noGrp="1"/>
          </p:cNvSpPr>
          <p:nvPr>
            <p:ph type="title" idx="4294967295"/>
          </p:nvPr>
        </p:nvSpPr>
        <p:spPr>
          <a:xfrm>
            <a:off x="0" y="273050"/>
            <a:ext cx="8229600" cy="1146175"/>
          </a:xfrm>
        </p:spPr>
        <p:txBody>
          <a:bodyPr/>
          <a:lstStyle/>
          <a:p>
            <a:pPr lvl="0"/>
            <a:r>
              <a:rPr lang="fi-FI" dirty="0"/>
              <a:t>Terveyden rakennusaineet</a:t>
            </a:r>
          </a:p>
        </p:txBody>
      </p:sp>
      <p:sp>
        <p:nvSpPr>
          <p:cNvPr id="3" name="Tekstin paikkamerkki 2"/>
          <p:cNvSpPr txBox="1">
            <a:spLocks noGrp="1"/>
          </p:cNvSpPr>
          <p:nvPr>
            <p:ph type="body" idx="4294967295"/>
          </p:nvPr>
        </p:nvSpPr>
        <p:spPr>
          <a:xfrm>
            <a:off x="0" y="1604963"/>
            <a:ext cx="8229600" cy="4608512"/>
          </a:xfrm>
        </p:spPr>
        <p:txBody>
          <a:bodyPr/>
          <a:lstStyle/>
          <a:p>
            <a:pPr marL="622157" indent="-414772"/>
            <a:r>
              <a:rPr lang="fi-FI" sz="1814" dirty="0">
                <a:latin typeface="Comic Sans MS" pitchFamily="66"/>
              </a:rPr>
              <a:t>1. PERIMÄ (alttius sairauksiin)</a:t>
            </a:r>
          </a:p>
          <a:p>
            <a:pPr marL="622157" indent="-414772"/>
            <a:r>
              <a:rPr lang="fi-FI" sz="1814" dirty="0">
                <a:latin typeface="Comic Sans MS" pitchFamily="66"/>
              </a:rPr>
              <a:t>2. ELINTAVAT, TIEDOT JA TAIDOT, ARVOT JA ASENTEET &gt; OMAT VALINNAT</a:t>
            </a:r>
          </a:p>
          <a:p>
            <a:pPr marL="622157" indent="-414772"/>
            <a:r>
              <a:rPr lang="fi-FI" sz="1814" dirty="0">
                <a:latin typeface="Comic Sans MS" pitchFamily="66"/>
              </a:rPr>
              <a:t>3. YHTEISKUNTA JA ELINYMPÄRISTÖ</a:t>
            </a:r>
          </a:p>
          <a:p>
            <a:pPr marL="207386"/>
            <a:r>
              <a:rPr lang="fi-FI" sz="1814" dirty="0">
                <a:latin typeface="Comic Sans MS" pitchFamily="66"/>
              </a:rPr>
              <a:t>- ravinnon ja elinolojen terveysvalvonta, koulutus, työelämän pelisäännöt, liikennesuunnittelu, rakenteet</a:t>
            </a:r>
          </a:p>
          <a:p>
            <a:pPr indent="207386"/>
            <a:r>
              <a:rPr lang="fi-FI" sz="1814" dirty="0">
                <a:latin typeface="Comic Sans MS" pitchFamily="66"/>
              </a:rPr>
              <a:t>4. TERVEYDENHUOLTO</a:t>
            </a:r>
          </a:p>
          <a:p>
            <a:pPr marL="207386"/>
            <a:r>
              <a:rPr lang="fi-FI" sz="1814" dirty="0">
                <a:latin typeface="Comic Sans MS" pitchFamily="66"/>
              </a:rPr>
              <a:t>-sairauksien ehkäisy ja hoito, rokotukset, terveysolot, sosiaaliturvajärjestelmä</a:t>
            </a:r>
          </a:p>
          <a:p>
            <a:pPr marL="622157" indent="-414772"/>
            <a:r>
              <a:rPr lang="fi-FI" sz="1814" dirty="0">
                <a:latin typeface="Comic Sans MS" pitchFamily="66"/>
              </a:rPr>
              <a:t>5. SATTUMA	</a:t>
            </a:r>
          </a:p>
          <a:p>
            <a:pPr lvl="0"/>
            <a:endParaRPr lang="fi-FI" sz="1814" dirty="0"/>
          </a:p>
        </p:txBody>
      </p:sp>
      <p:pic>
        <p:nvPicPr>
          <p:cNvPr id="7" name="Kuva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8752" y="4831708"/>
            <a:ext cx="1987409" cy="1382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8999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Terveyden (yhteiskunnalliset) taustatekijät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(Ks. TE2 kirja)</a:t>
            </a:r>
            <a:endParaRPr lang="fi-FI" dirty="0"/>
          </a:p>
          <a:p>
            <a:r>
              <a:rPr lang="fi-FI" dirty="0" smtClean="0"/>
              <a:t>1. Ikä, sukupuoli, perimä</a:t>
            </a:r>
          </a:p>
          <a:p>
            <a:r>
              <a:rPr lang="fi-FI" dirty="0" smtClean="0"/>
              <a:t>2. elämäntavat</a:t>
            </a:r>
          </a:p>
          <a:p>
            <a:r>
              <a:rPr lang="fi-FI" dirty="0" smtClean="0"/>
              <a:t>3. Yhteisöt ja sosiaalinen tuki</a:t>
            </a:r>
          </a:p>
          <a:p>
            <a:r>
              <a:rPr lang="fi-FI" dirty="0" smtClean="0"/>
              <a:t>4. Aktiivinen kansalaisuus</a:t>
            </a:r>
          </a:p>
          <a:p>
            <a:r>
              <a:rPr lang="fi-FI" dirty="0" smtClean="0"/>
              <a:t>5. luonnonympäristö ja rakennettu ympäristö</a:t>
            </a:r>
          </a:p>
          <a:p>
            <a:r>
              <a:rPr lang="fi-FI" dirty="0" smtClean="0"/>
              <a:t>6. Muut: puhdas vesi, hygienia, ravinnontuotanto, koulutus, työ, taloudellinen asema, yhteiskunnallinen päätöksenteko, kulttuuriympäristö, turvallisuus, terveyspalvelut, </a:t>
            </a:r>
            <a:r>
              <a:rPr lang="fi-FI" dirty="0" err="1" smtClean="0"/>
              <a:t>asuinolot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99393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980739" y="273353"/>
            <a:ext cx="8229627" cy="977738"/>
          </a:xfrm>
        </p:spPr>
        <p:txBody>
          <a:bodyPr/>
          <a:lstStyle/>
          <a:p>
            <a:r>
              <a:rPr lang="fi-FI" dirty="0" smtClean="0"/>
              <a:t>TERVEYSOSAAMINEN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53037" y="1251090"/>
            <a:ext cx="9257329" cy="5113151"/>
          </a:xfrm>
        </p:spPr>
        <p:txBody>
          <a:bodyPr>
            <a:noAutofit/>
          </a:bodyPr>
          <a:lstStyle/>
          <a:p>
            <a:pPr marL="466618" indent="-466618">
              <a:buAutoNum type="arabicPeriod"/>
            </a:pPr>
            <a:r>
              <a:rPr lang="fi-FI" sz="3200" b="1" dirty="0" smtClean="0"/>
              <a:t>Teoreettinen tieto </a:t>
            </a:r>
            <a:r>
              <a:rPr lang="fi-FI" sz="3200" dirty="0" smtClean="0"/>
              <a:t>(eri terveystiedon sisällöt, riskit, syyt, seuraukset)</a:t>
            </a:r>
          </a:p>
          <a:p>
            <a:pPr marL="466618" indent="-466618">
              <a:buAutoNum type="arabicPeriod"/>
            </a:pPr>
            <a:r>
              <a:rPr lang="fi-FI" sz="3200" b="1" dirty="0" smtClean="0"/>
              <a:t>Käytännön taito </a:t>
            </a:r>
            <a:r>
              <a:rPr lang="fi-FI" sz="3200" dirty="0" smtClean="0"/>
              <a:t>(</a:t>
            </a:r>
            <a:r>
              <a:rPr lang="fi-FI" sz="3200" dirty="0" err="1" smtClean="0"/>
              <a:t>ea</a:t>
            </a:r>
            <a:r>
              <a:rPr lang="fi-FI" sz="3200" dirty="0" smtClean="0"/>
              <a:t>-taidot, vuorovaikutustaidot, medialukutaito, hygieniataidot)</a:t>
            </a:r>
          </a:p>
          <a:p>
            <a:pPr marL="466618" indent="-466618">
              <a:buAutoNum type="arabicPeriod"/>
            </a:pPr>
            <a:r>
              <a:rPr lang="fi-FI" sz="3200" b="1" dirty="0" smtClean="0"/>
              <a:t>Kriittinen ajattelu </a:t>
            </a:r>
            <a:r>
              <a:rPr lang="fi-FI" sz="3200" dirty="0" smtClean="0"/>
              <a:t>(tiedon tulkinta, arviointi, vertailu, perustelu)</a:t>
            </a:r>
          </a:p>
          <a:p>
            <a:pPr marL="466618" indent="-466618">
              <a:buAutoNum type="arabicPeriod"/>
            </a:pPr>
            <a:r>
              <a:rPr lang="fi-FI" sz="3200" b="1" dirty="0" smtClean="0"/>
              <a:t>Itsetuntemus</a:t>
            </a:r>
            <a:r>
              <a:rPr lang="fi-FI" sz="3200" dirty="0" smtClean="0"/>
              <a:t> (omat valmiudet ja ominaisuudet, terveysasiat omassa elämässä)</a:t>
            </a:r>
          </a:p>
          <a:p>
            <a:pPr marL="466618" indent="-466618">
              <a:buAutoNum type="arabicPeriod"/>
            </a:pPr>
            <a:r>
              <a:rPr lang="fi-FI" sz="3200" b="1" dirty="0" smtClean="0"/>
              <a:t>Eettinen vastuullisuus </a:t>
            </a:r>
            <a:r>
              <a:rPr lang="fi-FI" sz="3200" dirty="0" smtClean="0"/>
              <a:t>(oikeudet, vastuu, oman toiminnan seuraukset ja hyödyt)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4089780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 txBox="1">
            <a:spLocks noGrp="1"/>
          </p:cNvSpPr>
          <p:nvPr>
            <p:ph type="title" idx="4294967295"/>
          </p:nvPr>
        </p:nvSpPr>
        <p:spPr>
          <a:xfrm>
            <a:off x="386367" y="247292"/>
            <a:ext cx="8229600" cy="1146175"/>
          </a:xfrm>
        </p:spPr>
        <p:txBody>
          <a:bodyPr/>
          <a:lstStyle/>
          <a:p>
            <a:pPr lvl="0"/>
            <a:r>
              <a:rPr lang="fi-FI"/>
              <a:t>Terveyden edistäminen</a:t>
            </a:r>
          </a:p>
        </p:txBody>
      </p:sp>
      <p:sp>
        <p:nvSpPr>
          <p:cNvPr id="3" name="Tekstin paikkamerkki 2"/>
          <p:cNvSpPr txBox="1">
            <a:spLocks noGrp="1"/>
          </p:cNvSpPr>
          <p:nvPr>
            <p:ph type="body" idx="4294967295"/>
          </p:nvPr>
        </p:nvSpPr>
        <p:spPr>
          <a:xfrm>
            <a:off x="875763" y="1669357"/>
            <a:ext cx="9672035" cy="4525962"/>
          </a:xfrm>
        </p:spPr>
        <p:txBody>
          <a:bodyPr>
            <a:normAutofit lnSpcReduction="10000"/>
          </a:bodyPr>
          <a:lstStyle/>
          <a:p>
            <a:pPr lvl="0">
              <a:buClr>
                <a:srgbClr val="800000"/>
              </a:buClr>
              <a:buSzPct val="45000"/>
              <a:buFont typeface="StarSymbol"/>
              <a:buChar char="●"/>
            </a:pPr>
            <a:r>
              <a:rPr lang="fi-FI" sz="3200" b="1" u="sng" dirty="0"/>
              <a:t>Promootio</a:t>
            </a:r>
          </a:p>
          <a:p>
            <a:pPr marL="0" lvl="0" indent="0">
              <a:buClr>
                <a:srgbClr val="800000"/>
              </a:buClr>
              <a:buSzPct val="45000"/>
              <a:buNone/>
            </a:pPr>
            <a:r>
              <a:rPr lang="fi-FI" dirty="0" smtClean="0"/>
              <a:t>-Terveyttä </a:t>
            </a:r>
            <a:r>
              <a:rPr lang="fi-FI" dirty="0"/>
              <a:t>voidaan edistää </a:t>
            </a:r>
            <a:r>
              <a:rPr lang="fi-FI" b="1" dirty="0"/>
              <a:t>yksilön </a:t>
            </a:r>
            <a:r>
              <a:rPr lang="fi-FI" dirty="0"/>
              <a:t> ja </a:t>
            </a:r>
            <a:r>
              <a:rPr lang="fi-FI" b="1" dirty="0"/>
              <a:t>yhteiskunnan</a:t>
            </a:r>
            <a:r>
              <a:rPr lang="fi-FI" dirty="0"/>
              <a:t> tasolla  </a:t>
            </a:r>
          </a:p>
          <a:p>
            <a:pPr lvl="0">
              <a:buClr>
                <a:srgbClr val="800000"/>
              </a:buClr>
              <a:buSzPct val="45000"/>
              <a:buFont typeface="StarSymbol"/>
              <a:buChar char="●"/>
            </a:pPr>
            <a:endParaRPr lang="fi-FI" b="1" dirty="0" smtClean="0"/>
          </a:p>
          <a:p>
            <a:pPr lvl="0">
              <a:buClr>
                <a:srgbClr val="800000"/>
              </a:buClr>
              <a:buSzPct val="45000"/>
              <a:buFont typeface="StarSymbol"/>
              <a:buChar char="●"/>
            </a:pPr>
            <a:r>
              <a:rPr lang="fi-FI" sz="3200" b="1" dirty="0" smtClean="0"/>
              <a:t>Yksilö</a:t>
            </a:r>
            <a:r>
              <a:rPr lang="fi-FI" sz="3200" dirty="0" smtClean="0"/>
              <a:t>: (omat päätökset ja valinnat)</a:t>
            </a:r>
            <a:endParaRPr lang="fi-FI" sz="3200" dirty="0"/>
          </a:p>
          <a:p>
            <a:pPr marL="0" lvl="1" indent="0" hangingPunct="0">
              <a:spcBef>
                <a:spcPts val="0"/>
              </a:spcBef>
              <a:spcAft>
                <a:spcPts val="1286"/>
              </a:spcAft>
              <a:buNone/>
            </a:pPr>
            <a:endParaRPr lang="fi-FI" sz="2903" dirty="0" smtClean="0">
              <a:latin typeface="Albany" pitchFamily="18"/>
              <a:cs typeface="Tahoma" pitchFamily="2"/>
            </a:endParaRPr>
          </a:p>
          <a:p>
            <a:pPr marL="0" lvl="1" indent="0" hangingPunct="0">
              <a:spcBef>
                <a:spcPts val="0"/>
              </a:spcBef>
              <a:spcAft>
                <a:spcPts val="1286"/>
              </a:spcAft>
              <a:buNone/>
            </a:pPr>
            <a:r>
              <a:rPr lang="fi-FI" sz="2903" dirty="0" smtClean="0">
                <a:latin typeface="Albany" pitchFamily="18"/>
                <a:cs typeface="Tahoma" pitchFamily="2"/>
              </a:rPr>
              <a:t>-</a:t>
            </a:r>
            <a:r>
              <a:rPr lang="fi-FI" sz="2903" dirty="0">
                <a:latin typeface="Albany" pitchFamily="18"/>
                <a:cs typeface="Tahoma" pitchFamily="2"/>
              </a:rPr>
              <a:t>kiinnostus ja vastuu terveydestä</a:t>
            </a:r>
          </a:p>
          <a:p>
            <a:pPr marL="0" lvl="1" indent="0" hangingPunct="0">
              <a:spcBef>
                <a:spcPts val="0"/>
              </a:spcBef>
              <a:spcAft>
                <a:spcPts val="1286"/>
              </a:spcAft>
              <a:buNone/>
            </a:pPr>
            <a:r>
              <a:rPr lang="fi-FI" sz="2903" dirty="0">
                <a:latin typeface="Albany" pitchFamily="18"/>
                <a:cs typeface="Tahoma" pitchFamily="2"/>
              </a:rPr>
              <a:t>-terveysosaamisen kehittäminen</a:t>
            </a:r>
          </a:p>
          <a:p>
            <a:pPr marL="0" lvl="1" indent="0" hangingPunct="0">
              <a:spcBef>
                <a:spcPts val="0"/>
              </a:spcBef>
              <a:spcAft>
                <a:spcPts val="1286"/>
              </a:spcAft>
              <a:buNone/>
            </a:pPr>
            <a:r>
              <a:rPr lang="fi-FI" sz="2903" dirty="0">
                <a:latin typeface="Albany" pitchFamily="18"/>
                <a:cs typeface="Tahoma" pitchFamily="2"/>
              </a:rPr>
              <a:t>-terveyskäyttäytymisen valinnat</a:t>
            </a:r>
          </a:p>
          <a:p>
            <a:pPr marL="0" lvl="1" indent="0" hangingPunct="0">
              <a:spcBef>
                <a:spcPts val="0"/>
              </a:spcBef>
              <a:spcAft>
                <a:spcPts val="1286"/>
              </a:spcAft>
              <a:buNone/>
            </a:pPr>
            <a:r>
              <a:rPr lang="fi-FI" sz="2903" dirty="0">
                <a:latin typeface="Albany" pitchFamily="18"/>
                <a:cs typeface="Tahoma" pitchFamily="2"/>
              </a:rPr>
              <a:t>-terveyspalvelujen käyttö</a:t>
            </a:r>
          </a:p>
          <a:p>
            <a:pPr marL="0" lvl="1" indent="0" hangingPunct="0">
              <a:spcBef>
                <a:spcPts val="0"/>
              </a:spcBef>
              <a:spcAft>
                <a:spcPts val="1286"/>
              </a:spcAft>
              <a:buNone/>
            </a:pPr>
            <a:endParaRPr lang="fi-FI" sz="2903" dirty="0">
              <a:latin typeface="Albany" pitchFamily="18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004964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Terveyden edistäminen eli promootio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5988" dirty="0"/>
              <a:t>”Tuetaan ja parannetaan ihmisten mahdollisuuksia huolehtia omasta terveydestään”</a:t>
            </a:r>
          </a:p>
        </p:txBody>
      </p:sp>
    </p:spTree>
    <p:extLst>
      <p:ext uri="{BB962C8B-B14F-4D97-AF65-F5344CB8AC3E}">
        <p14:creationId xmlns:p14="http://schemas.microsoft.com/office/powerpoint/2010/main" val="876237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Väestön hyvinvoinnin ja terveyden edistäminen on yhteinen asia. Tavoitteena </a:t>
            </a:r>
            <a:r>
              <a:rPr lang="fi-FI" b="1" dirty="0" smtClean="0"/>
              <a:t>on…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i-FI" dirty="0"/>
          </a:p>
          <a:p>
            <a:r>
              <a:rPr lang="fi-FI" sz="2800" dirty="0" smtClean="0"/>
              <a:t>-terveyden</a:t>
            </a:r>
            <a:r>
              <a:rPr lang="fi-FI" sz="2800" dirty="0"/>
              <a:t>, elämän laadun sekä työ- ja toimintakyvyn ylläpitäminen ja </a:t>
            </a:r>
            <a:r>
              <a:rPr lang="fi-FI" sz="2800" dirty="0" smtClean="0"/>
              <a:t>parantaminen</a:t>
            </a:r>
            <a:endParaRPr lang="fi-FI" sz="2800" dirty="0"/>
          </a:p>
          <a:p>
            <a:r>
              <a:rPr lang="fi-FI" sz="2800" dirty="0" smtClean="0"/>
              <a:t>-sairauksien</a:t>
            </a:r>
            <a:r>
              <a:rPr lang="fi-FI" sz="2800" dirty="0"/>
              <a:t>, tapaturmien ja muiden terveysongelmien </a:t>
            </a:r>
            <a:r>
              <a:rPr lang="fi-FI" sz="2800" dirty="0" smtClean="0"/>
              <a:t>ehkäiseminen</a:t>
            </a:r>
            <a:endParaRPr lang="fi-FI" sz="2800" dirty="0"/>
          </a:p>
          <a:p>
            <a:r>
              <a:rPr lang="fi-FI" sz="2800" dirty="0" smtClean="0"/>
              <a:t>-syrjäytymisen </a:t>
            </a:r>
            <a:r>
              <a:rPr lang="fi-FI" sz="2800" dirty="0"/>
              <a:t>ja muiden sosiaalisten ongelmien </a:t>
            </a:r>
            <a:r>
              <a:rPr lang="fi-FI" sz="2800" dirty="0" smtClean="0"/>
              <a:t>vähentäminen</a:t>
            </a:r>
            <a:endParaRPr lang="fi-FI" sz="2800" dirty="0"/>
          </a:p>
          <a:p>
            <a:r>
              <a:rPr lang="fi-FI" sz="2800" dirty="0" smtClean="0"/>
              <a:t>-</a:t>
            </a:r>
            <a:r>
              <a:rPr lang="fi-FI" sz="2800" dirty="0" err="1" smtClean="0"/>
              <a:t>sosiaali</a:t>
            </a:r>
            <a:r>
              <a:rPr lang="fi-FI" sz="2800" dirty="0" smtClean="0"/>
              <a:t>- </a:t>
            </a:r>
            <a:r>
              <a:rPr lang="fi-FI" sz="2800" dirty="0"/>
              <a:t>ja terveydenhuoltopalveluiden tarpeen ja sairauspoissaolojen vähentäminen </a:t>
            </a:r>
            <a:r>
              <a:rPr lang="fi-FI" sz="2800" dirty="0" smtClean="0"/>
              <a:t>sekä</a:t>
            </a:r>
            <a:endParaRPr lang="fi-FI" sz="2800" dirty="0"/>
          </a:p>
          <a:p>
            <a:r>
              <a:rPr lang="fi-FI" sz="2800" smtClean="0"/>
              <a:t>-väestöryhmien </a:t>
            </a:r>
            <a:r>
              <a:rPr lang="fi-FI" sz="2800" dirty="0"/>
              <a:t>välisten terveyserojen vähentäminen</a:t>
            </a:r>
          </a:p>
          <a:p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43900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 txBox="1">
            <a:spLocks noGrp="1"/>
          </p:cNvSpPr>
          <p:nvPr>
            <p:ph type="title" idx="4294967295"/>
          </p:nvPr>
        </p:nvSpPr>
        <p:spPr>
          <a:xfrm>
            <a:off x="0" y="242888"/>
            <a:ext cx="8229600" cy="1206500"/>
          </a:xfrm>
        </p:spPr>
        <p:txBody>
          <a:bodyPr>
            <a:normAutofit fontScale="90000"/>
          </a:bodyPr>
          <a:lstStyle/>
          <a:p>
            <a:pPr lvl="0"/>
            <a:r>
              <a:rPr lang="fi-FI"/>
              <a:t>Terveyden edistämisen osa-alueet (yhteiskunnan taso)</a:t>
            </a:r>
          </a:p>
        </p:txBody>
      </p:sp>
      <p:sp>
        <p:nvSpPr>
          <p:cNvPr id="3" name="Tekstin paikkamerkki 2"/>
          <p:cNvSpPr txBox="1">
            <a:spLocks noGrp="1"/>
          </p:cNvSpPr>
          <p:nvPr>
            <p:ph type="body" idx="4294967295"/>
          </p:nvPr>
        </p:nvSpPr>
        <p:spPr>
          <a:xfrm>
            <a:off x="1352281" y="1604963"/>
            <a:ext cx="8603087" cy="4525962"/>
          </a:xfrm>
        </p:spPr>
        <p:txBody>
          <a:bodyPr/>
          <a:lstStyle/>
          <a:p>
            <a:pPr>
              <a:tabLst>
                <a:tab pos="622157" algn="l"/>
              </a:tabLst>
            </a:pPr>
            <a:r>
              <a:rPr lang="fi-FI" sz="2359" dirty="0"/>
              <a:t>1. </a:t>
            </a:r>
            <a:r>
              <a:rPr lang="fi-FI" sz="2359" b="1" u="sng" dirty="0"/>
              <a:t>Terveyttä tukeva yhteiskuntapolitiikka ja päätöksenteko</a:t>
            </a:r>
          </a:p>
          <a:p>
            <a:pPr lvl="0"/>
            <a:r>
              <a:rPr lang="fi-FI" sz="2359" dirty="0">
                <a:latin typeface="Comic Sans MS" pitchFamily="66"/>
              </a:rPr>
              <a:t>-</a:t>
            </a:r>
            <a:r>
              <a:rPr lang="fi-FI" sz="2359" dirty="0"/>
              <a:t>koulujen liikunta-ja terveystiedon tuntien lisääminen</a:t>
            </a:r>
          </a:p>
          <a:p>
            <a:pPr lvl="0"/>
            <a:r>
              <a:rPr lang="fi-FI" sz="2359" dirty="0"/>
              <a:t>-lainsäädännön muutokset</a:t>
            </a:r>
          </a:p>
          <a:p>
            <a:pPr lvl="0"/>
            <a:r>
              <a:rPr lang="fi-FI" sz="2359" dirty="0"/>
              <a:t>-terveyspalveluiden resurssit</a:t>
            </a:r>
          </a:p>
          <a:p>
            <a:pPr>
              <a:tabLst>
                <a:tab pos="622157" algn="l"/>
              </a:tabLst>
            </a:pPr>
            <a:r>
              <a:rPr lang="fi-FI" sz="2359" b="1" u="sng" dirty="0"/>
              <a:t>2. Terveellisen ympäristön aikaansaaminen</a:t>
            </a:r>
          </a:p>
          <a:p>
            <a:pPr lvl="0"/>
            <a:r>
              <a:rPr lang="fi-FI" sz="2359" dirty="0">
                <a:latin typeface="Comic Sans MS" pitchFamily="66"/>
              </a:rPr>
              <a:t>-</a:t>
            </a:r>
            <a:r>
              <a:rPr lang="fi-FI" sz="2359" dirty="0"/>
              <a:t>päihteiden käyttöpaikkoihin liittyvät rajoitukset</a:t>
            </a:r>
          </a:p>
          <a:p>
            <a:pPr lvl="0"/>
            <a:r>
              <a:rPr lang="fi-FI" sz="2359" dirty="0"/>
              <a:t>-liikuntapaikkojen rakentuminen</a:t>
            </a:r>
          </a:p>
          <a:p>
            <a:pPr lvl="0"/>
            <a:r>
              <a:rPr lang="fi-FI" sz="2359" dirty="0"/>
              <a:t>-liikenneturvallisuus</a:t>
            </a:r>
          </a:p>
        </p:txBody>
      </p:sp>
    </p:spTree>
    <p:extLst>
      <p:ext uri="{BB962C8B-B14F-4D97-AF65-F5344CB8AC3E}">
        <p14:creationId xmlns:p14="http://schemas.microsoft.com/office/powerpoint/2010/main" val="239222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 txBox="1">
            <a:spLocks noGrp="1"/>
          </p:cNvSpPr>
          <p:nvPr>
            <p:ph type="title" idx="4294967295"/>
          </p:nvPr>
        </p:nvSpPr>
        <p:spPr>
          <a:xfrm>
            <a:off x="0" y="242888"/>
            <a:ext cx="8229600" cy="1206500"/>
          </a:xfrm>
        </p:spPr>
        <p:txBody>
          <a:bodyPr>
            <a:normAutofit fontScale="90000"/>
          </a:bodyPr>
          <a:lstStyle/>
          <a:p>
            <a:pPr lvl="0"/>
            <a:r>
              <a:rPr lang="fi-FI"/>
              <a:t>Terveyden edistämisen osa-alueet</a:t>
            </a:r>
          </a:p>
        </p:txBody>
      </p:sp>
      <p:sp>
        <p:nvSpPr>
          <p:cNvPr id="3" name="Tekstin paikkamerkki 2"/>
          <p:cNvSpPr txBox="1">
            <a:spLocks noGrp="1"/>
          </p:cNvSpPr>
          <p:nvPr>
            <p:ph type="body" idx="4294967295"/>
          </p:nvPr>
        </p:nvSpPr>
        <p:spPr>
          <a:xfrm>
            <a:off x="1674253" y="1604963"/>
            <a:ext cx="8332631" cy="4525962"/>
          </a:xfrm>
        </p:spPr>
        <p:txBody>
          <a:bodyPr>
            <a:normAutofit/>
          </a:bodyPr>
          <a:lstStyle/>
          <a:p>
            <a:pPr>
              <a:tabLst>
                <a:tab pos="622157" algn="l"/>
              </a:tabLst>
            </a:pPr>
            <a:r>
              <a:rPr lang="fi-FI" sz="2359" b="1" u="sng" dirty="0"/>
              <a:t>3. Yhteisöjen toiminnan kehittäminen</a:t>
            </a:r>
          </a:p>
          <a:p>
            <a:pPr lvl="0"/>
            <a:r>
              <a:rPr lang="fi-FI" sz="2359" dirty="0">
                <a:latin typeface="Comic Sans MS" pitchFamily="66"/>
              </a:rPr>
              <a:t>-</a:t>
            </a:r>
            <a:r>
              <a:rPr lang="fi-FI" sz="2359" dirty="0"/>
              <a:t>järjestöt, yhdistykset, seurat → kampanjat</a:t>
            </a:r>
          </a:p>
          <a:p>
            <a:pPr lvl="0"/>
            <a:r>
              <a:rPr lang="fi-FI" sz="2359" dirty="0"/>
              <a:t>-yhteisöllisyys arvo sinänsä</a:t>
            </a:r>
          </a:p>
          <a:p>
            <a:pPr lvl="0"/>
            <a:r>
              <a:rPr lang="fi-FI" sz="2359" dirty="0"/>
              <a:t>-toiminnan sisällöt (leirit, tapahtumat..)</a:t>
            </a:r>
          </a:p>
          <a:p>
            <a:pPr lvl="0"/>
            <a:r>
              <a:rPr lang="fi-FI" sz="2359" dirty="0"/>
              <a:t>-toiminnan edullisuus, matala mukaantulokynnys</a:t>
            </a:r>
          </a:p>
          <a:p>
            <a:pPr>
              <a:tabLst>
                <a:tab pos="622157" algn="l"/>
              </a:tabLst>
            </a:pPr>
            <a:r>
              <a:rPr lang="fi-FI" sz="2359" b="1" u="sng" dirty="0"/>
              <a:t>4. Väestön terveysvalistus ja –kasvatus (terveysosaaminen)</a:t>
            </a:r>
          </a:p>
          <a:p>
            <a:r>
              <a:rPr lang="fi-FI" sz="2359" dirty="0">
                <a:latin typeface="Comic Sans MS" pitchFamily="66"/>
              </a:rPr>
              <a:t>-</a:t>
            </a:r>
            <a:r>
              <a:rPr lang="fi-FI" sz="2359" dirty="0"/>
              <a:t>koulu- ja opiskelijaterveydenhuolto, työterveyshuolto</a:t>
            </a:r>
          </a:p>
          <a:p>
            <a:r>
              <a:rPr lang="fi-FI" sz="2359" dirty="0"/>
              <a:t>-median ja kolmannen sektorin rooli </a:t>
            </a:r>
          </a:p>
          <a:p>
            <a:pPr lvl="0"/>
            <a:r>
              <a:rPr lang="fi-FI" sz="2359" dirty="0"/>
              <a:t>-terveysosaaminen-&gt; koulutus, terveystiedon oppisisällöt</a:t>
            </a:r>
          </a:p>
          <a:p>
            <a:pPr lvl="0"/>
            <a:endParaRPr lang="fi-FI" sz="2359" dirty="0"/>
          </a:p>
        </p:txBody>
      </p:sp>
    </p:spTree>
    <p:extLst>
      <p:ext uri="{BB962C8B-B14F-4D97-AF65-F5344CB8AC3E}">
        <p14:creationId xmlns:p14="http://schemas.microsoft.com/office/powerpoint/2010/main" val="3811065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tro">
  <a:themeElements>
    <a:clrScheme name="Retro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2082</TotalTime>
  <Words>668</Words>
  <Application>Microsoft Office PowerPoint</Application>
  <PresentationFormat>Laajakuva</PresentationFormat>
  <Paragraphs>118</Paragraphs>
  <Slides>14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22" baseType="lpstr">
      <vt:lpstr>Albany</vt:lpstr>
      <vt:lpstr>Calibri</vt:lpstr>
      <vt:lpstr>Calibri Light</vt:lpstr>
      <vt:lpstr>Comic Sans MS</vt:lpstr>
      <vt:lpstr>StarSymbol</vt:lpstr>
      <vt:lpstr>Tahoma</vt:lpstr>
      <vt:lpstr>Wingdings</vt:lpstr>
      <vt:lpstr>Retro</vt:lpstr>
      <vt:lpstr>Terveyden edistäminen ja sairauksien ehkäisy</vt:lpstr>
      <vt:lpstr>Terveyden rakennusaineet</vt:lpstr>
      <vt:lpstr>Terveyden (yhteiskunnalliset) taustatekijät</vt:lpstr>
      <vt:lpstr>TERVEYSOSAAMINEN</vt:lpstr>
      <vt:lpstr>Terveyden edistäminen</vt:lpstr>
      <vt:lpstr>Terveyden edistäminen eli promootio</vt:lpstr>
      <vt:lpstr>Väestön hyvinvoinnin ja terveyden edistäminen on yhteinen asia. Tavoitteena on…</vt:lpstr>
      <vt:lpstr>Terveyden edistämisen osa-alueet (yhteiskunnan taso)</vt:lpstr>
      <vt:lpstr>Terveyden edistämisen osa-alueet</vt:lpstr>
      <vt:lpstr>Terveyden edistämisen osa-alueet</vt:lpstr>
      <vt:lpstr>PREVENTIO - Sairauksien ehkäisy</vt:lpstr>
      <vt:lpstr>Yo 2010 kevät - kysymys</vt:lpstr>
      <vt:lpstr>PREVENTIO  eli sairauksien ehkäiseminen   jaetaan  kolmeen tasoon sen mukaan, mitä sairauden vaiheita ehkäistään ja mikä on ehkäisyn tavoite: </vt:lpstr>
      <vt:lpstr>Terveyden edistämisen kokonaisuus</vt:lpstr>
    </vt:vector>
  </TitlesOfParts>
  <Company>Kouvola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Terveyden edistäminen ja hyvinvointipalvelut</dc:title>
  <dc:creator>Mäkelä Toni</dc:creator>
  <cp:lastModifiedBy>oppilas lukio</cp:lastModifiedBy>
  <cp:revision>24</cp:revision>
  <dcterms:created xsi:type="dcterms:W3CDTF">2016-08-16T07:01:48Z</dcterms:created>
  <dcterms:modified xsi:type="dcterms:W3CDTF">2018-08-21T19:46:19Z</dcterms:modified>
</cp:coreProperties>
</file>