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78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E3BC6A-CFEE-4245-8334-C675F8FB3F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600" b="1" dirty="0"/>
              <a:t>Palvelujen järjestäminen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6DF4471-8C97-4BAE-8163-9EC31D2A59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Anne Huttunen </a:t>
            </a:r>
            <a:r>
              <a:rPr lang="fi-FI" sz="2400" dirty="0" smtClean="0"/>
              <a:t>2021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775027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CF446F-8156-4536-8FD6-E31E1DCF6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Lasten</a:t>
            </a:r>
            <a:r>
              <a:rPr lang="en-US" sz="3200" b="1" dirty="0"/>
              <a:t> </a:t>
            </a:r>
            <a:r>
              <a:rPr lang="en-US" sz="3200" b="1" dirty="0" err="1"/>
              <a:t>päivähoito</a:t>
            </a:r>
            <a:endParaRPr lang="fi-FI" sz="32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4D48E8-DD5F-40D8-8244-806C51B29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400" b="1" dirty="0" err="1"/>
              <a:t>Päivähoidon</a:t>
            </a:r>
            <a:r>
              <a:rPr lang="en-US" sz="2400" b="1" dirty="0"/>
              <a:t> </a:t>
            </a:r>
            <a:r>
              <a:rPr lang="en-US" sz="2400" b="1" dirty="0" err="1"/>
              <a:t>toiminnan</a:t>
            </a:r>
            <a:r>
              <a:rPr lang="en-US" sz="2400" b="1" dirty="0"/>
              <a:t> </a:t>
            </a:r>
            <a:r>
              <a:rPr lang="en-US" sz="2400" b="1" dirty="0" err="1"/>
              <a:t>tavoitteena</a:t>
            </a:r>
            <a:r>
              <a:rPr lang="en-US" sz="2400" b="1" dirty="0"/>
              <a:t> on</a:t>
            </a:r>
          </a:p>
          <a:p>
            <a:pPr lvl="0">
              <a:spcBef>
                <a:spcPts val="1001"/>
              </a:spcBef>
              <a:buNone/>
            </a:pPr>
            <a:endParaRPr lang="en-US" sz="24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400" dirty="0"/>
              <a:t>1. </a:t>
            </a:r>
            <a:r>
              <a:rPr lang="en-US" sz="2400" dirty="0" err="1"/>
              <a:t>Toimia</a:t>
            </a:r>
            <a:r>
              <a:rPr lang="en-US" sz="2400" dirty="0"/>
              <a:t> </a:t>
            </a:r>
            <a:r>
              <a:rPr lang="en-US" sz="2400" dirty="0" err="1"/>
              <a:t>turvallisen</a:t>
            </a:r>
            <a:r>
              <a:rPr lang="en-US" sz="2400" dirty="0"/>
              <a:t> </a:t>
            </a:r>
            <a:r>
              <a:rPr lang="en-US" sz="2400" dirty="0" err="1"/>
              <a:t>lapsuuden</a:t>
            </a:r>
            <a:r>
              <a:rPr lang="en-US" sz="2400" dirty="0"/>
              <a:t> </a:t>
            </a:r>
            <a:r>
              <a:rPr lang="en-US" sz="2400" dirty="0" err="1"/>
              <a:t>edistämiseksi</a:t>
            </a:r>
            <a:r>
              <a:rPr lang="en-US" sz="2400" dirty="0"/>
              <a:t> ja </a:t>
            </a:r>
            <a:r>
              <a:rPr lang="en-US" sz="2400" dirty="0" err="1"/>
              <a:t>lapsen</a:t>
            </a:r>
            <a:r>
              <a:rPr lang="en-US" sz="2400" dirty="0"/>
              <a:t> </a:t>
            </a:r>
            <a:r>
              <a:rPr lang="en-US" sz="2400" dirty="0" err="1"/>
              <a:t>arvostuksen</a:t>
            </a:r>
            <a:r>
              <a:rPr lang="en-US" sz="2400" dirty="0"/>
              <a:t> </a:t>
            </a:r>
            <a:r>
              <a:rPr lang="en-US" sz="2400" dirty="0" err="1"/>
              <a:t>lisäämiseksi</a:t>
            </a:r>
            <a:r>
              <a:rPr lang="en-US" sz="2400" dirty="0"/>
              <a:t> </a:t>
            </a:r>
            <a:r>
              <a:rPr lang="en-US" sz="2400" dirty="0" err="1"/>
              <a:t>yhteiskunnassa</a:t>
            </a:r>
            <a:endParaRPr lang="en-US" sz="2400" dirty="0"/>
          </a:p>
          <a:p>
            <a:pPr lvl="0">
              <a:spcBef>
                <a:spcPts val="1001"/>
              </a:spcBef>
              <a:buNone/>
            </a:pPr>
            <a:endParaRPr lang="en-US" sz="24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400" dirty="0"/>
              <a:t>2. </a:t>
            </a:r>
            <a:r>
              <a:rPr lang="en-US" sz="2400" dirty="0" err="1"/>
              <a:t>Tarjota</a:t>
            </a:r>
            <a:r>
              <a:rPr lang="en-US" sz="2400" dirty="0"/>
              <a:t> </a:t>
            </a:r>
            <a:r>
              <a:rPr lang="en-US" sz="2400" dirty="0" err="1"/>
              <a:t>lapsiperheille</a:t>
            </a:r>
            <a:r>
              <a:rPr lang="en-US" sz="2400" dirty="0"/>
              <a:t> </a:t>
            </a:r>
            <a:r>
              <a:rPr lang="en-US" sz="2400" dirty="0" err="1"/>
              <a:t>monipuolisia</a:t>
            </a:r>
            <a:r>
              <a:rPr lang="en-US" sz="2400" dirty="0"/>
              <a:t> </a:t>
            </a:r>
            <a:r>
              <a:rPr lang="en-US" sz="2400" dirty="0" err="1"/>
              <a:t>hoito</a:t>
            </a:r>
            <a:r>
              <a:rPr lang="en-US" sz="2400" dirty="0"/>
              <a:t>- ja </a:t>
            </a:r>
            <a:r>
              <a:rPr lang="en-US" sz="2400" dirty="0" err="1"/>
              <a:t>kasvatuspalveluja</a:t>
            </a:r>
            <a:r>
              <a:rPr lang="en-US" sz="2400" dirty="0"/>
              <a:t> </a:t>
            </a:r>
            <a:r>
              <a:rPr lang="en-US" sz="2400" dirty="0" err="1"/>
              <a:t>sekä</a:t>
            </a:r>
            <a:r>
              <a:rPr lang="en-US" sz="2400" dirty="0"/>
              <a:t> </a:t>
            </a:r>
            <a:r>
              <a:rPr lang="en-US" sz="2400" dirty="0" err="1"/>
              <a:t>tukea</a:t>
            </a:r>
            <a:r>
              <a:rPr lang="en-US" sz="2400" dirty="0"/>
              <a:t> </a:t>
            </a:r>
            <a:r>
              <a:rPr lang="en-US" sz="2400" dirty="0" err="1"/>
              <a:t>lapsen</a:t>
            </a:r>
            <a:r>
              <a:rPr lang="en-US" sz="2400" dirty="0"/>
              <a:t> </a:t>
            </a:r>
            <a:r>
              <a:rPr lang="en-US" sz="2400" dirty="0" err="1"/>
              <a:t>kotihoitoa</a:t>
            </a:r>
            <a:endParaRPr lang="en-US" sz="2400" dirty="0"/>
          </a:p>
          <a:p>
            <a:pPr lvl="0">
              <a:spcBef>
                <a:spcPts val="1001"/>
              </a:spcBef>
              <a:buNone/>
            </a:pPr>
            <a:endParaRPr lang="en-US" sz="24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400" dirty="0"/>
              <a:t>3. </a:t>
            </a:r>
            <a:r>
              <a:rPr lang="en-US" sz="2400" dirty="0" err="1"/>
              <a:t>Vahvistaa</a:t>
            </a:r>
            <a:r>
              <a:rPr lang="en-US" sz="2400" dirty="0"/>
              <a:t> </a:t>
            </a:r>
            <a:r>
              <a:rPr lang="en-US" sz="2400" dirty="0" err="1"/>
              <a:t>yhteistyöllä</a:t>
            </a:r>
            <a:r>
              <a:rPr lang="en-US" sz="2400" dirty="0"/>
              <a:t> </a:t>
            </a:r>
            <a:r>
              <a:rPr lang="en-US" sz="2400" dirty="0" err="1"/>
              <a:t>vanhemmuutta</a:t>
            </a:r>
            <a:r>
              <a:rPr lang="en-US" sz="2400" dirty="0"/>
              <a:t> ja </a:t>
            </a:r>
            <a:r>
              <a:rPr lang="en-US" sz="2400" dirty="0" err="1"/>
              <a:t>tukea</a:t>
            </a:r>
            <a:r>
              <a:rPr lang="en-US" sz="2400" dirty="0"/>
              <a:t> </a:t>
            </a:r>
            <a:r>
              <a:rPr lang="en-US" sz="2400" dirty="0" err="1"/>
              <a:t>vanhempien</a:t>
            </a:r>
            <a:r>
              <a:rPr lang="en-US" sz="2400" dirty="0"/>
              <a:t> </a:t>
            </a:r>
            <a:r>
              <a:rPr lang="en-US" sz="2400" dirty="0" err="1"/>
              <a:t>omatoimisuutta</a:t>
            </a:r>
            <a:r>
              <a:rPr lang="en-US" sz="2400" dirty="0"/>
              <a:t> ja </a:t>
            </a:r>
            <a:r>
              <a:rPr lang="en-US" sz="2400" dirty="0" err="1"/>
              <a:t>itsenäisyyttä</a:t>
            </a:r>
            <a:r>
              <a:rPr lang="en-US" sz="2400" dirty="0"/>
              <a:t> </a:t>
            </a:r>
            <a:r>
              <a:rPr lang="en-US" sz="2400" dirty="0" err="1"/>
              <a:t>kasvatustehtävässä</a:t>
            </a:r>
            <a:endParaRPr lang="en-US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2467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F9F204-E092-4217-AC48-22D6878FD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Alle</a:t>
            </a:r>
            <a:r>
              <a:rPr lang="en-US" b="1" dirty="0"/>
              <a:t> </a:t>
            </a:r>
            <a:r>
              <a:rPr lang="en-US" b="1" dirty="0" err="1"/>
              <a:t>kouluikäisen</a:t>
            </a:r>
            <a:r>
              <a:rPr lang="en-US" b="1" dirty="0"/>
              <a:t> </a:t>
            </a:r>
            <a:r>
              <a:rPr lang="en-US" b="1" dirty="0" err="1"/>
              <a:t>lapsen</a:t>
            </a:r>
            <a:r>
              <a:rPr lang="en-US" b="1" dirty="0"/>
              <a:t> </a:t>
            </a:r>
            <a:r>
              <a:rPr lang="en-US" b="1" dirty="0" err="1"/>
              <a:t>perheelle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5C8923-F0EB-4601-B087-4D50D4E13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3200" dirty="0" err="1"/>
              <a:t>Hoitovapaa</a:t>
            </a:r>
            <a:r>
              <a:rPr lang="en-US" sz="3200" dirty="0"/>
              <a:t> ja </a:t>
            </a:r>
            <a:r>
              <a:rPr lang="en-US" sz="3200" dirty="0" err="1"/>
              <a:t>kotihoidon</a:t>
            </a:r>
            <a:r>
              <a:rPr lang="en-US" sz="3200" dirty="0"/>
              <a:t> </a:t>
            </a:r>
            <a:r>
              <a:rPr lang="en-US" sz="3200" dirty="0" err="1"/>
              <a:t>tuki</a:t>
            </a:r>
            <a:endParaRPr lang="en-US" sz="32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3200" dirty="0" err="1"/>
              <a:t>Joustava</a:t>
            </a:r>
            <a:r>
              <a:rPr lang="en-US" sz="3200" dirty="0"/>
              <a:t> </a:t>
            </a:r>
            <a:r>
              <a:rPr lang="en-US" sz="3200" dirty="0" err="1"/>
              <a:t>hoitoraha</a:t>
            </a:r>
            <a:endParaRPr lang="en-US" sz="32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3200" dirty="0" err="1"/>
              <a:t>Neuvolat</a:t>
            </a:r>
            <a:endParaRPr lang="en-US" sz="32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3200" dirty="0" err="1"/>
              <a:t>Päivähoito</a:t>
            </a:r>
            <a:r>
              <a:rPr lang="en-US" sz="3200" dirty="0"/>
              <a:t> ja </a:t>
            </a:r>
            <a:r>
              <a:rPr lang="en-US" sz="3200" dirty="0" err="1"/>
              <a:t>yksityisen</a:t>
            </a:r>
            <a:r>
              <a:rPr lang="en-US" sz="3200" dirty="0"/>
              <a:t> </a:t>
            </a:r>
            <a:r>
              <a:rPr lang="en-US" sz="3200" dirty="0" err="1"/>
              <a:t>hoidon</a:t>
            </a:r>
            <a:r>
              <a:rPr lang="en-US" sz="3200" dirty="0"/>
              <a:t> </a:t>
            </a:r>
            <a:r>
              <a:rPr lang="en-US" sz="3200" dirty="0" err="1"/>
              <a:t>tuki</a:t>
            </a:r>
            <a:endParaRPr lang="en-US" sz="32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4356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11B073-D276-4DBA-8272-C4D31C74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Päivähoitomuodot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459750-3EE3-42D0-B0FD-9301130F7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3200" dirty="0" err="1"/>
              <a:t>Päiväkotitoiminta</a:t>
            </a:r>
            <a:endParaRPr lang="en-US" sz="32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3200" dirty="0" err="1"/>
              <a:t>Perhepäivähoitokotitoiminta</a:t>
            </a:r>
            <a:endParaRPr lang="en-US" sz="32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3200" dirty="0" err="1"/>
              <a:t>Kerho</a:t>
            </a:r>
            <a:r>
              <a:rPr lang="en-US" sz="3200" dirty="0"/>
              <a:t>- ja </a:t>
            </a:r>
            <a:r>
              <a:rPr lang="en-US" sz="3200" dirty="0" err="1"/>
              <a:t>leikkipuistotoiminta</a:t>
            </a:r>
            <a:endParaRPr lang="en-US" sz="32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3200" dirty="0" err="1"/>
              <a:t>esiopetus</a:t>
            </a:r>
            <a:endParaRPr lang="en-US" sz="32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508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0DEF61-4B54-45D3-9375-DCF5474D6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Varhaiskasvatus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9BDB37-94D1-4274-8042-23F8C544F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800" dirty="0" err="1"/>
              <a:t>Varhaiskasvatuslaki</a:t>
            </a:r>
            <a:endParaRPr lang="en-US" sz="28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800" dirty="0" err="1"/>
              <a:t>Varhaiskasvatussuunnitelma</a:t>
            </a:r>
            <a:endParaRPr lang="en-US" sz="28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800" dirty="0" err="1"/>
              <a:t>Lapsen</a:t>
            </a:r>
            <a:r>
              <a:rPr lang="en-US" sz="2800" dirty="0"/>
              <a:t> </a:t>
            </a:r>
            <a:r>
              <a:rPr lang="en-US" sz="2800" dirty="0" err="1"/>
              <a:t>henkilökohtainen</a:t>
            </a:r>
            <a:r>
              <a:rPr lang="en-US" sz="2800" dirty="0"/>
              <a:t> </a:t>
            </a:r>
            <a:r>
              <a:rPr lang="en-US" sz="2800" dirty="0" err="1"/>
              <a:t>varhaiskasvatussuunnitelma</a:t>
            </a:r>
            <a:endParaRPr lang="en-US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6538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202ACC-164D-48A9-8795-99AF29724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Esiopetus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497FF4-0426-48D0-8A7D-83E58D9F1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dirty="0" err="1"/>
              <a:t>Perusopetuslaki</a:t>
            </a:r>
            <a:endParaRPr lang="en-US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dirty="0" err="1"/>
              <a:t>Esiopetuksen</a:t>
            </a:r>
            <a:r>
              <a:rPr lang="en-US" dirty="0"/>
              <a:t> </a:t>
            </a:r>
            <a:r>
              <a:rPr lang="en-US" dirty="0" err="1"/>
              <a:t>opetussuunnitelman</a:t>
            </a:r>
            <a:r>
              <a:rPr lang="en-US" dirty="0"/>
              <a:t> </a:t>
            </a:r>
            <a:r>
              <a:rPr lang="en-US" dirty="0" err="1"/>
              <a:t>perusteet</a:t>
            </a:r>
            <a:endParaRPr lang="en-US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dirty="0" err="1"/>
              <a:t>Paikallinen</a:t>
            </a:r>
            <a:r>
              <a:rPr lang="en-US" dirty="0"/>
              <a:t> </a:t>
            </a:r>
            <a:r>
              <a:rPr lang="en-US" dirty="0" err="1"/>
              <a:t>esiopetussuunnitelma</a:t>
            </a:r>
            <a:endParaRPr lang="en-US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dirty="0" err="1"/>
              <a:t>Lapsen</a:t>
            </a:r>
            <a:r>
              <a:rPr lang="en-US" dirty="0"/>
              <a:t> </a:t>
            </a:r>
            <a:r>
              <a:rPr lang="en-US" dirty="0" err="1"/>
              <a:t>henkilökohtainen</a:t>
            </a:r>
            <a:r>
              <a:rPr lang="en-US" dirty="0"/>
              <a:t> </a:t>
            </a:r>
            <a:r>
              <a:rPr lang="en-US" dirty="0" err="1"/>
              <a:t>esiopetussuunnitelma</a:t>
            </a:r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0494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DB1B65-32F6-4E53-9729-957457E1C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Kouluikäisen</a:t>
            </a:r>
            <a:r>
              <a:rPr lang="en-US" b="1" dirty="0"/>
              <a:t> </a:t>
            </a:r>
            <a:r>
              <a:rPr lang="en-US" b="1" dirty="0" err="1"/>
              <a:t>lapsen</a:t>
            </a:r>
            <a:r>
              <a:rPr lang="en-US" b="1" dirty="0"/>
              <a:t> </a:t>
            </a:r>
            <a:r>
              <a:rPr lang="en-US" b="1" dirty="0" err="1"/>
              <a:t>perheelle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0B15EA-AA6C-43DB-B484-DCE94056F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3200" dirty="0" err="1"/>
              <a:t>Osittainen</a:t>
            </a:r>
            <a:r>
              <a:rPr lang="en-US" sz="3200" dirty="0"/>
              <a:t> </a:t>
            </a:r>
            <a:r>
              <a:rPr lang="en-US" sz="3200" dirty="0" err="1"/>
              <a:t>hoitoraha</a:t>
            </a:r>
            <a:endParaRPr lang="en-US" sz="32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3200" dirty="0" err="1"/>
              <a:t>Oppilashuolto</a:t>
            </a:r>
            <a:endParaRPr lang="en-US" sz="32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3200" dirty="0" err="1"/>
              <a:t>Kouluterveydenhuolto</a:t>
            </a:r>
            <a:endParaRPr lang="en-US" sz="32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4442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DDE2C8-6786-42FC-B5BA-88F896C1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98BFB7-CD07-4989-BB8F-44788849F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b="1" dirty="0" err="1"/>
              <a:t>Yleinen</a:t>
            </a:r>
            <a:r>
              <a:rPr lang="en-US" b="1" dirty="0"/>
              <a:t> </a:t>
            </a:r>
            <a:r>
              <a:rPr lang="en-US" b="1" dirty="0" err="1"/>
              <a:t>tuki</a:t>
            </a:r>
            <a:r>
              <a:rPr lang="en-US" b="1" dirty="0"/>
              <a:t>  </a:t>
            </a:r>
            <a:r>
              <a:rPr lang="en-US" dirty="0"/>
              <a:t>= </a:t>
            </a:r>
            <a:r>
              <a:rPr lang="en-US" dirty="0" err="1"/>
              <a:t>tukiopetusta</a:t>
            </a:r>
            <a:r>
              <a:rPr lang="en-US" dirty="0"/>
              <a:t>, </a:t>
            </a:r>
            <a:r>
              <a:rPr lang="en-US" dirty="0" err="1"/>
              <a:t>osa-aikaista</a:t>
            </a:r>
            <a:r>
              <a:rPr lang="en-US" dirty="0"/>
              <a:t> </a:t>
            </a:r>
            <a:r>
              <a:rPr lang="en-US" dirty="0" err="1"/>
              <a:t>erityisopetusta</a:t>
            </a:r>
            <a:endParaRPr lang="en-US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b="1" dirty="0" err="1"/>
              <a:t>Tehostettu</a:t>
            </a:r>
            <a:r>
              <a:rPr lang="en-US" b="1" dirty="0"/>
              <a:t> </a:t>
            </a:r>
            <a:r>
              <a:rPr lang="en-US" b="1" dirty="0" err="1"/>
              <a:t>tuki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n-US" dirty="0" err="1"/>
              <a:t>säänöllistä</a:t>
            </a:r>
            <a:r>
              <a:rPr lang="en-US" dirty="0"/>
              <a:t> </a:t>
            </a:r>
            <a:r>
              <a:rPr lang="en-US" dirty="0" err="1"/>
              <a:t>tukea</a:t>
            </a:r>
            <a:r>
              <a:rPr lang="en-US" dirty="0"/>
              <a:t> (</a:t>
            </a:r>
            <a:r>
              <a:rPr lang="en-US" dirty="0" err="1"/>
              <a:t>kirjallinen</a:t>
            </a:r>
            <a:r>
              <a:rPr lang="en-US" dirty="0"/>
              <a:t> </a:t>
            </a:r>
            <a:r>
              <a:rPr lang="en-US" dirty="0" err="1"/>
              <a:t>pedagoginen</a:t>
            </a:r>
            <a:r>
              <a:rPr lang="en-US" dirty="0"/>
              <a:t> </a:t>
            </a:r>
            <a:r>
              <a:rPr lang="en-US" dirty="0" err="1"/>
              <a:t>arvio</a:t>
            </a:r>
            <a:endParaRPr lang="en-US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b="1" dirty="0" err="1"/>
              <a:t>Erityinen</a:t>
            </a:r>
            <a:r>
              <a:rPr lang="en-US" b="1" dirty="0"/>
              <a:t> </a:t>
            </a:r>
            <a:r>
              <a:rPr lang="en-US" b="1" dirty="0" err="1"/>
              <a:t>tuki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n-US" dirty="0" smtClean="0"/>
              <a:t>HOJKS </a:t>
            </a:r>
          </a:p>
          <a:p>
            <a:pPr marL="0" lvl="0" indent="0">
              <a:spcBef>
                <a:spcPts val="1001"/>
              </a:spcBef>
              <a:buClr>
                <a:srgbClr val="A53010"/>
              </a:buClr>
              <a:buNone/>
            </a:pPr>
            <a:r>
              <a:rPr lang="fi-FI" dirty="0" smtClean="0"/>
              <a:t>henkilökohtainen </a:t>
            </a:r>
            <a:r>
              <a:rPr lang="fi-FI" dirty="0"/>
              <a:t>opetuksen järjestämistä koskeva suunnitelma (HOJKS).</a:t>
            </a:r>
            <a:endParaRPr lang="en-US" dirty="0" smtClean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endParaRPr lang="en-US" dirty="0"/>
          </a:p>
          <a:p>
            <a:r>
              <a:rPr lang="fi-FI" b="1" dirty="0"/>
              <a:t> </a:t>
            </a:r>
            <a:r>
              <a:rPr lang="fi-FI" b="1" dirty="0" err="1"/>
              <a:t>HOJKSin</a:t>
            </a:r>
            <a:r>
              <a:rPr lang="fi-FI" dirty="0"/>
              <a:t> avulla määritellään miten erityisen tuen päätöksessä ja opetussuunnitelmassa määriteltyihin tavoitteisiin päästään. Suunnitelma laaditaan yhteistyössä oppilaan ja huoltajan kanssa.</a:t>
            </a:r>
          </a:p>
        </p:txBody>
      </p:sp>
    </p:spTree>
    <p:extLst>
      <p:ext uri="{BB962C8B-B14F-4D97-AF65-F5344CB8AC3E}">
        <p14:creationId xmlns:p14="http://schemas.microsoft.com/office/powerpoint/2010/main" val="715129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6DF678-8DF2-4C28-AFB3-5A448836B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Nuorelle</a:t>
            </a:r>
            <a:r>
              <a:rPr lang="en-US" b="1" dirty="0"/>
              <a:t> ja </a:t>
            </a:r>
            <a:r>
              <a:rPr lang="en-US" b="1" dirty="0" err="1"/>
              <a:t>nuoren</a:t>
            </a:r>
            <a:r>
              <a:rPr lang="en-US" b="1" dirty="0"/>
              <a:t> </a:t>
            </a:r>
            <a:r>
              <a:rPr lang="en-US" b="1" dirty="0" err="1"/>
              <a:t>perheelle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3665D6-25A5-4CA4-B187-0D92590B5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3200" dirty="0" err="1"/>
              <a:t>Opiskeluhuolto</a:t>
            </a:r>
            <a:endParaRPr lang="en-US" sz="32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3200" dirty="0" err="1"/>
              <a:t>Opiskeluterveydenhuolto</a:t>
            </a:r>
            <a:endParaRPr lang="en-US" sz="32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3200" dirty="0" err="1"/>
              <a:t>Nuorten</a:t>
            </a:r>
            <a:r>
              <a:rPr lang="en-US" sz="3200" dirty="0"/>
              <a:t> </a:t>
            </a:r>
            <a:r>
              <a:rPr lang="en-US" sz="3200" dirty="0" err="1"/>
              <a:t>sosiaalinen</a:t>
            </a:r>
            <a:r>
              <a:rPr lang="en-US" sz="3200" dirty="0"/>
              <a:t> </a:t>
            </a:r>
            <a:r>
              <a:rPr lang="en-US" sz="3200" dirty="0" err="1"/>
              <a:t>kuntoutus</a:t>
            </a:r>
            <a:endParaRPr lang="en-US" sz="32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3200" dirty="0" err="1"/>
              <a:t>opintotuki</a:t>
            </a:r>
            <a:endParaRPr lang="en-US" sz="32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5670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C3D7E1-6E90-411E-8D1F-381245C44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Aamu</a:t>
            </a:r>
            <a:r>
              <a:rPr lang="en-US" b="1" dirty="0"/>
              <a:t>- ja </a:t>
            </a:r>
            <a:r>
              <a:rPr lang="en-US" b="1" dirty="0" err="1"/>
              <a:t>iltapäivätoiminta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0AFC83-484F-4476-8FCC-D676B7D9E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800" dirty="0" err="1"/>
              <a:t>Perusopetuslaki</a:t>
            </a:r>
            <a:endParaRPr lang="en-US" sz="28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800" dirty="0" err="1"/>
              <a:t>Perusopetuksen</a:t>
            </a:r>
            <a:r>
              <a:rPr lang="en-US" sz="2800" dirty="0"/>
              <a:t> </a:t>
            </a:r>
            <a:r>
              <a:rPr lang="en-US" sz="2800" dirty="0" err="1"/>
              <a:t>aamu</a:t>
            </a:r>
            <a:r>
              <a:rPr lang="en-US" sz="2800" dirty="0"/>
              <a:t>- ja </a:t>
            </a:r>
            <a:r>
              <a:rPr lang="en-US" sz="2800" dirty="0" err="1"/>
              <a:t>iltapäivätoiminnan</a:t>
            </a:r>
            <a:r>
              <a:rPr lang="en-US" sz="2800" dirty="0"/>
              <a:t> </a:t>
            </a:r>
            <a:r>
              <a:rPr lang="en-US" sz="2800" dirty="0" err="1"/>
              <a:t>perusteet</a:t>
            </a:r>
            <a:endParaRPr lang="en-US" sz="28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800" dirty="0" err="1"/>
              <a:t>Aamu</a:t>
            </a:r>
            <a:r>
              <a:rPr lang="en-US" sz="2800" dirty="0"/>
              <a:t>- ja </a:t>
            </a:r>
            <a:r>
              <a:rPr lang="en-US" sz="2800" dirty="0" err="1"/>
              <a:t>iltapäivätoimintaa</a:t>
            </a:r>
            <a:r>
              <a:rPr lang="en-US" sz="2800" dirty="0"/>
              <a:t> </a:t>
            </a:r>
            <a:r>
              <a:rPr lang="en-US" sz="2800" dirty="0" err="1"/>
              <a:t>koskeva</a:t>
            </a:r>
            <a:r>
              <a:rPr lang="en-US" sz="2800" dirty="0"/>
              <a:t> </a:t>
            </a:r>
            <a:r>
              <a:rPr lang="en-US" sz="2800" dirty="0" err="1"/>
              <a:t>kunnan</a:t>
            </a:r>
            <a:r>
              <a:rPr lang="en-US" sz="2800" dirty="0"/>
              <a:t> </a:t>
            </a:r>
            <a:r>
              <a:rPr lang="en-US" sz="2800" dirty="0" err="1"/>
              <a:t>toimintasuunnitelma</a:t>
            </a:r>
            <a:endParaRPr lang="en-US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186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0E5F19-79B5-4274-B60A-3713BF232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Lastensuojelu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7B0028-E379-4FB7-AF01-4E4FBEBCE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b="1" dirty="0" err="1"/>
              <a:t>Avohuolto</a:t>
            </a:r>
            <a:endParaRPr lang="en-US" b="1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dirty="0"/>
              <a:t>- </a:t>
            </a:r>
            <a:r>
              <a:rPr lang="en-US" dirty="0" err="1"/>
              <a:t>päivähoito</a:t>
            </a:r>
            <a:r>
              <a:rPr lang="en-US" dirty="0"/>
              <a:t>, </a:t>
            </a:r>
            <a:r>
              <a:rPr lang="en-US" dirty="0" err="1"/>
              <a:t>kotihoito,koulun</a:t>
            </a:r>
            <a:r>
              <a:rPr lang="en-US" dirty="0"/>
              <a:t> </a:t>
            </a:r>
            <a:r>
              <a:rPr lang="en-US" dirty="0" err="1"/>
              <a:t>oppilashuollon</a:t>
            </a:r>
            <a:r>
              <a:rPr lang="en-US" dirty="0"/>
              <a:t>  </a:t>
            </a:r>
            <a:r>
              <a:rPr lang="en-US" dirty="0" err="1"/>
              <a:t>palvelut</a:t>
            </a:r>
            <a:r>
              <a:rPr lang="en-US" dirty="0"/>
              <a:t>, </a:t>
            </a:r>
            <a:r>
              <a:rPr lang="en-US" dirty="0" err="1"/>
              <a:t>eristyisopetus</a:t>
            </a:r>
            <a:r>
              <a:rPr lang="en-US" dirty="0"/>
              <a:t>, </a:t>
            </a:r>
            <a:r>
              <a:rPr lang="en-US" dirty="0" err="1"/>
              <a:t>tehostettu</a:t>
            </a:r>
            <a:r>
              <a:rPr lang="en-US" dirty="0"/>
              <a:t> </a:t>
            </a:r>
            <a:r>
              <a:rPr lang="en-US" dirty="0" err="1"/>
              <a:t>perhetyö</a:t>
            </a:r>
            <a:r>
              <a:rPr lang="en-US" dirty="0"/>
              <a:t>  </a:t>
            </a:r>
            <a:r>
              <a:rPr lang="en-US" dirty="0" err="1"/>
              <a:t>jne</a:t>
            </a:r>
            <a:r>
              <a:rPr lang="en-US" dirty="0"/>
              <a:t>.</a:t>
            </a:r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dirty="0"/>
              <a:t>-</a:t>
            </a:r>
            <a:r>
              <a:rPr lang="en-US" dirty="0" err="1"/>
              <a:t>huostaanotto</a:t>
            </a:r>
            <a:endParaRPr lang="en-US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b="1" dirty="0" err="1"/>
              <a:t>Sijaishuolto</a:t>
            </a:r>
            <a:endParaRPr lang="en-US" b="1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dirty="0"/>
              <a:t>-</a:t>
            </a:r>
            <a:r>
              <a:rPr lang="en-US" dirty="0" err="1"/>
              <a:t>sijaisperhe</a:t>
            </a:r>
            <a:r>
              <a:rPr lang="en-US" dirty="0"/>
              <a:t>, </a:t>
            </a:r>
            <a:r>
              <a:rPr lang="en-US" dirty="0" err="1"/>
              <a:t>ammatillinen</a:t>
            </a:r>
            <a:r>
              <a:rPr lang="en-US" dirty="0"/>
              <a:t> </a:t>
            </a:r>
            <a:r>
              <a:rPr lang="en-US" dirty="0" err="1"/>
              <a:t>perhekoti</a:t>
            </a:r>
            <a:r>
              <a:rPr lang="en-US" dirty="0"/>
              <a:t>,  </a:t>
            </a:r>
            <a:r>
              <a:rPr lang="en-US" dirty="0" err="1"/>
              <a:t>laitoshoito</a:t>
            </a:r>
            <a:r>
              <a:rPr lang="en-US" dirty="0"/>
              <a:t> (</a:t>
            </a:r>
            <a:r>
              <a:rPr lang="en-US" dirty="0" err="1"/>
              <a:t>lastenkoti</a:t>
            </a:r>
            <a:r>
              <a:rPr lang="en-US" dirty="0"/>
              <a:t>, </a:t>
            </a:r>
            <a:r>
              <a:rPr lang="en-US" dirty="0" err="1"/>
              <a:t>nuorisokoti</a:t>
            </a:r>
            <a:r>
              <a:rPr lang="en-US" dirty="0"/>
              <a:t>,  </a:t>
            </a:r>
            <a:r>
              <a:rPr lang="en-US" dirty="0" err="1"/>
              <a:t>koulukoti</a:t>
            </a:r>
            <a:r>
              <a:rPr lang="en-US" dirty="0"/>
              <a:t>)</a:t>
            </a:r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b="1" dirty="0" err="1"/>
              <a:t>jälkihuolto</a:t>
            </a:r>
            <a:endParaRPr lang="en-US" b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5350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75E3AF-462A-4940-8AC9-357FC4896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98C491-47F6-4C2B-A3CD-285A802D3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/>
              <a:t>Julkisten</a:t>
            </a:r>
            <a:r>
              <a:rPr lang="en-US" sz="3200" dirty="0"/>
              <a:t> </a:t>
            </a:r>
            <a:r>
              <a:rPr lang="en-US" sz="3200" dirty="0" err="1"/>
              <a:t>hyvinvointipalvelujen</a:t>
            </a:r>
            <a:r>
              <a:rPr lang="en-US" sz="3200" dirty="0"/>
              <a:t> ja </a:t>
            </a:r>
            <a:r>
              <a:rPr lang="en-US" sz="3200" dirty="0" err="1"/>
              <a:t>etuuksien</a:t>
            </a:r>
            <a:r>
              <a:rPr lang="en-US" sz="3200" dirty="0"/>
              <a:t>,  </a:t>
            </a:r>
            <a:r>
              <a:rPr lang="en-US" sz="3200" dirty="0" err="1"/>
              <a:t>yksityisten</a:t>
            </a:r>
            <a:r>
              <a:rPr lang="en-US" sz="3200" dirty="0"/>
              <a:t> </a:t>
            </a:r>
            <a:r>
              <a:rPr lang="en-US" sz="3200" dirty="0" err="1"/>
              <a:t>yritysten</a:t>
            </a:r>
            <a:r>
              <a:rPr lang="en-US" sz="3200" dirty="0"/>
              <a:t>,  </a:t>
            </a:r>
            <a:r>
              <a:rPr lang="en-US" sz="3200" dirty="0" err="1"/>
              <a:t>järjestöjen,seurakuntien</a:t>
            </a:r>
            <a:r>
              <a:rPr lang="en-US" sz="3200" dirty="0"/>
              <a:t> </a:t>
            </a:r>
            <a:r>
              <a:rPr lang="en-US" sz="3200" dirty="0" err="1"/>
              <a:t>sekä</a:t>
            </a:r>
            <a:r>
              <a:rPr lang="en-US" sz="3200" dirty="0"/>
              <a:t>  </a:t>
            </a:r>
            <a:r>
              <a:rPr lang="en-US" sz="3200" dirty="0" err="1"/>
              <a:t>omaisten,ystävien</a:t>
            </a:r>
            <a:r>
              <a:rPr lang="en-US" sz="3200" dirty="0"/>
              <a:t>, </a:t>
            </a:r>
            <a:r>
              <a:rPr lang="en-US" sz="3200" dirty="0" err="1"/>
              <a:t>naapurien</a:t>
            </a:r>
            <a:r>
              <a:rPr lang="en-US" sz="3200" dirty="0"/>
              <a:t> ja </a:t>
            </a:r>
            <a:r>
              <a:rPr lang="en-US" sz="3200" dirty="0" err="1"/>
              <a:t>muiden</a:t>
            </a:r>
            <a:r>
              <a:rPr lang="en-US" sz="3200" dirty="0"/>
              <a:t>  </a:t>
            </a:r>
            <a:r>
              <a:rPr lang="en-US" sz="3200" dirty="0" err="1"/>
              <a:t>lähimmäisten</a:t>
            </a:r>
            <a:r>
              <a:rPr lang="en-US" sz="3200" dirty="0"/>
              <a:t> </a:t>
            </a:r>
            <a:r>
              <a:rPr lang="en-US" sz="3200" dirty="0" err="1"/>
              <a:t>antaman</a:t>
            </a:r>
            <a:r>
              <a:rPr lang="en-US" sz="3200" dirty="0"/>
              <a:t> </a:t>
            </a:r>
            <a:r>
              <a:rPr lang="en-US" sz="3200" dirty="0" err="1"/>
              <a:t>avun</a:t>
            </a:r>
            <a:r>
              <a:rPr lang="en-US" sz="3200" dirty="0"/>
              <a:t> </a:t>
            </a:r>
            <a:r>
              <a:rPr lang="en-US" sz="3200" dirty="0" err="1"/>
              <a:t>muodostama</a:t>
            </a:r>
            <a:r>
              <a:rPr lang="en-US" sz="3200" dirty="0"/>
              <a:t>  </a:t>
            </a:r>
            <a:r>
              <a:rPr lang="en-US" sz="3200" dirty="0" err="1"/>
              <a:t>kokonaisuus</a:t>
            </a:r>
            <a:r>
              <a:rPr lang="en-US" sz="3200" dirty="0"/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5162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E57F79-1F8B-4AC2-9AF7-830E1125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48342"/>
            <a:ext cx="10276114" cy="1160417"/>
          </a:xfrm>
        </p:spPr>
        <p:txBody>
          <a:bodyPr>
            <a:noAutofit/>
          </a:bodyPr>
          <a:lstStyle/>
          <a:p>
            <a:r>
              <a:rPr lang="en-US" sz="3200" b="1" dirty="0" err="1"/>
              <a:t>Vammaispalvelut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s.52 -53 </a:t>
            </a:r>
            <a:r>
              <a:rPr lang="en-US" sz="3200" b="1" dirty="0" err="1"/>
              <a:t>kirjasta</a:t>
            </a:r>
            <a:r>
              <a:rPr lang="en-US" sz="3200" b="1" dirty="0"/>
              <a:t> </a:t>
            </a:r>
            <a:r>
              <a:rPr lang="en-US" sz="3200" b="1" dirty="0" err="1"/>
              <a:t>kasvun</a:t>
            </a:r>
            <a:r>
              <a:rPr lang="en-US" sz="3200" b="1" dirty="0"/>
              <a:t> ja </a:t>
            </a:r>
            <a:r>
              <a:rPr lang="en-US" sz="3200" b="1" dirty="0" err="1"/>
              <a:t>osallisuuden</a:t>
            </a:r>
            <a:r>
              <a:rPr lang="en-US" sz="3200" b="1" dirty="0"/>
              <a:t> </a:t>
            </a:r>
            <a:r>
              <a:rPr lang="en-US" sz="3200" b="1" dirty="0" err="1"/>
              <a:t>edistäminen</a:t>
            </a:r>
            <a:endParaRPr lang="fi-FI" sz="3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031806-D3E1-4A2D-89F1-D1B0953E5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800" dirty="0" err="1"/>
              <a:t>Vammaispalveluun</a:t>
            </a:r>
            <a:r>
              <a:rPr lang="en-US" sz="2800" dirty="0"/>
              <a:t> </a:t>
            </a:r>
            <a:r>
              <a:rPr lang="en-US" sz="2800" dirty="0" err="1"/>
              <a:t>liittyvät</a:t>
            </a:r>
            <a:r>
              <a:rPr lang="en-US" sz="2800" dirty="0"/>
              <a:t> </a:t>
            </a:r>
            <a:r>
              <a:rPr lang="en-US" sz="2800" dirty="0" err="1"/>
              <a:t>palvelut</a:t>
            </a:r>
            <a:r>
              <a:rPr lang="en-US" sz="2800" dirty="0"/>
              <a:t> ja  </a:t>
            </a:r>
            <a:r>
              <a:rPr lang="en-US" sz="2800" dirty="0" err="1"/>
              <a:t>tukitoimet</a:t>
            </a:r>
            <a:r>
              <a:rPr lang="en-US" sz="2800" dirty="0"/>
              <a:t> </a:t>
            </a:r>
            <a:r>
              <a:rPr lang="en-US" sz="2800" dirty="0" err="1"/>
              <a:t>täydentävät</a:t>
            </a:r>
            <a:r>
              <a:rPr lang="en-US" sz="2800" dirty="0"/>
              <a:t> </a:t>
            </a:r>
            <a:r>
              <a:rPr lang="en-US" sz="2800" dirty="0" err="1"/>
              <a:t>yleisiä</a:t>
            </a:r>
            <a:r>
              <a:rPr lang="en-US" sz="2800" dirty="0"/>
              <a:t> </a:t>
            </a:r>
            <a:r>
              <a:rPr lang="en-US" sz="2800" dirty="0" err="1"/>
              <a:t>palveluja</a:t>
            </a:r>
            <a:r>
              <a:rPr lang="en-US" sz="2800" dirty="0"/>
              <a:t> ja  </a:t>
            </a:r>
            <a:r>
              <a:rPr lang="en-US" sz="2800" dirty="0" err="1"/>
              <a:t>etuuksia</a:t>
            </a:r>
            <a:endParaRPr lang="en-US" sz="2800" dirty="0"/>
          </a:p>
          <a:p>
            <a:pPr lvl="0">
              <a:spcBef>
                <a:spcPts val="1001"/>
              </a:spcBef>
              <a:buNone/>
            </a:pPr>
            <a:endParaRPr lang="en-US" sz="28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800" dirty="0"/>
              <a:t>-</a:t>
            </a:r>
            <a:r>
              <a:rPr lang="en-US" sz="2800" dirty="0" err="1"/>
              <a:t>vammaisille</a:t>
            </a:r>
            <a:r>
              <a:rPr lang="en-US" sz="2800" dirty="0"/>
              <a:t> </a:t>
            </a:r>
            <a:r>
              <a:rPr lang="en-US" sz="2800" dirty="0" err="1"/>
              <a:t>tarkoitetut</a:t>
            </a:r>
            <a:r>
              <a:rPr lang="en-US" sz="2800" dirty="0"/>
              <a:t> </a:t>
            </a:r>
            <a:r>
              <a:rPr lang="en-US" sz="2800" dirty="0" err="1"/>
              <a:t>palvelut</a:t>
            </a:r>
            <a:r>
              <a:rPr lang="en-US" sz="2800" dirty="0"/>
              <a:t> mm.  </a:t>
            </a:r>
            <a:r>
              <a:rPr lang="en-US" sz="2800" dirty="0" err="1"/>
              <a:t>kuntoutusohjaus</a:t>
            </a:r>
            <a:r>
              <a:rPr lang="en-US" sz="2800" dirty="0"/>
              <a:t>, </a:t>
            </a:r>
            <a:r>
              <a:rPr lang="en-US" sz="2800" dirty="0" err="1"/>
              <a:t>saattajapalvelu</a:t>
            </a:r>
            <a:r>
              <a:rPr lang="en-US" sz="2800" dirty="0"/>
              <a:t>,  </a:t>
            </a:r>
            <a:r>
              <a:rPr lang="en-US" sz="2800" dirty="0" err="1"/>
              <a:t>päivätoiminta</a:t>
            </a:r>
            <a:r>
              <a:rPr lang="en-US" sz="2800" dirty="0"/>
              <a:t>, </a:t>
            </a:r>
            <a:r>
              <a:rPr lang="en-US" sz="2800" dirty="0" err="1"/>
              <a:t>palveluasuminen</a:t>
            </a:r>
            <a:r>
              <a:rPr lang="en-US" sz="2800" dirty="0"/>
              <a:t>,  </a:t>
            </a:r>
            <a:r>
              <a:rPr lang="en-US" sz="2800" dirty="0" err="1"/>
              <a:t>tulkkipalvelu</a:t>
            </a:r>
            <a:r>
              <a:rPr lang="en-US" sz="2800" dirty="0"/>
              <a:t>, </a:t>
            </a:r>
            <a:r>
              <a:rPr lang="en-US" sz="2800" dirty="0" err="1"/>
              <a:t>asunnon</a:t>
            </a:r>
            <a:r>
              <a:rPr lang="en-US" sz="2800" dirty="0"/>
              <a:t> </a:t>
            </a:r>
            <a:r>
              <a:rPr lang="en-US" sz="2800" dirty="0" err="1"/>
              <a:t>muutostyöt</a:t>
            </a:r>
            <a:endParaRPr lang="en-US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6864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33E058-EFDD-4388-B8C7-CCF23F25B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Ikäihmisten</a:t>
            </a:r>
            <a:r>
              <a:rPr lang="en-US" sz="3200" b="1" dirty="0"/>
              <a:t> </a:t>
            </a:r>
            <a:r>
              <a:rPr lang="en-US" sz="3200" b="1" dirty="0" err="1"/>
              <a:t>palvelut</a:t>
            </a:r>
            <a:r>
              <a:rPr lang="en-US" sz="3200" b="1" dirty="0"/>
              <a:t> </a:t>
            </a:r>
            <a:r>
              <a:rPr lang="en-US" sz="3200" b="1" dirty="0" err="1"/>
              <a:t>käsitteenä</a:t>
            </a:r>
            <a:r>
              <a:rPr lang="en-US" sz="3200" b="1" dirty="0"/>
              <a:t>/</a:t>
            </a:r>
            <a:r>
              <a:rPr lang="en-US" sz="3200" b="1" dirty="0" err="1"/>
              <a:t>mitä</a:t>
            </a:r>
            <a:r>
              <a:rPr lang="en-US" sz="3200" b="1" dirty="0"/>
              <a:t> </a:t>
            </a:r>
            <a:r>
              <a:rPr lang="en-US" sz="3200" b="1" dirty="0" err="1"/>
              <a:t>tarkoittaa</a:t>
            </a:r>
            <a:endParaRPr lang="fi-FI" sz="3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8B8418-E2F4-4E68-B250-5D24201CF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dirty="0" smtClean="0"/>
              <a:t>-    </a:t>
            </a:r>
            <a:r>
              <a:rPr lang="en-US" sz="2800" dirty="0" err="1" smtClean="0"/>
              <a:t>kotihoito</a:t>
            </a:r>
            <a:endParaRPr lang="en-US" sz="28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800" dirty="0"/>
              <a:t>- </a:t>
            </a:r>
            <a:r>
              <a:rPr lang="en-US" sz="2800" dirty="0" err="1"/>
              <a:t>pitkäaikaishoito</a:t>
            </a:r>
            <a:endParaRPr lang="en-US" sz="28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800" dirty="0"/>
              <a:t>- </a:t>
            </a:r>
            <a:r>
              <a:rPr lang="en-US" sz="2800" dirty="0" err="1"/>
              <a:t>omaishoito</a:t>
            </a:r>
            <a:endParaRPr lang="en-US" sz="28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800" dirty="0"/>
              <a:t>- </a:t>
            </a:r>
            <a:r>
              <a:rPr lang="en-US" sz="2800" dirty="0" err="1"/>
              <a:t>päivätoiminta</a:t>
            </a:r>
            <a:endParaRPr lang="en-US" sz="28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800" dirty="0"/>
              <a:t>- </a:t>
            </a:r>
            <a:r>
              <a:rPr lang="en-US" sz="2800" dirty="0" err="1"/>
              <a:t>erikoissairaanhoidon</a:t>
            </a:r>
            <a:r>
              <a:rPr lang="en-US" sz="2800" dirty="0"/>
              <a:t> </a:t>
            </a:r>
            <a:r>
              <a:rPr lang="en-US" sz="2800" dirty="0" err="1"/>
              <a:t>palvelut</a:t>
            </a:r>
            <a:endParaRPr lang="en-US" sz="28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800" dirty="0"/>
              <a:t>- </a:t>
            </a:r>
            <a:r>
              <a:rPr lang="en-US" sz="2800" dirty="0" err="1"/>
              <a:t>kuntoutus</a:t>
            </a:r>
            <a:endParaRPr lang="en-US" sz="28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800" dirty="0"/>
              <a:t>- </a:t>
            </a:r>
            <a:r>
              <a:rPr lang="en-US" sz="2800" dirty="0" err="1"/>
              <a:t>asumispalvelut</a:t>
            </a:r>
            <a:endParaRPr lang="en-US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5227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Erikoissairaanhoito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Erikoissairaanhoito tarkoittaa sairaalassa annettavaa erikoislääkärien tekemää tutkimusta ja hoitoa, kuten kirurgisia leikkaustoimintoja.</a:t>
            </a:r>
          </a:p>
        </p:txBody>
      </p:sp>
    </p:spTree>
    <p:extLst>
      <p:ext uri="{BB962C8B-B14F-4D97-AF65-F5344CB8AC3E}">
        <p14:creationId xmlns:p14="http://schemas.microsoft.com/office/powerpoint/2010/main" val="2905767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Asuminen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u="sng" dirty="0"/>
              <a:t>Palveluasuminen</a:t>
            </a:r>
            <a:r>
              <a:rPr lang="fi-FI" dirty="0"/>
              <a:t> on tarkoitettu henkilöille, jotka eivät tarvitse runsasta hoivaa ympärivuorokautisesti. Palveluasumisessa asiakasta tuetaan selviytymään mahdollisimman omatoimisesti ja itsenäisesti asumiseen ja jokapäiväiseen elämään liittyvissä toiminnoissa. </a:t>
            </a:r>
          </a:p>
          <a:p>
            <a:r>
              <a:rPr lang="fi-FI" b="1" u="sng" dirty="0"/>
              <a:t>Tehostettua palveluasumista</a:t>
            </a:r>
            <a:r>
              <a:rPr lang="fi-FI" u="sng" dirty="0"/>
              <a:t> </a:t>
            </a:r>
            <a:r>
              <a:rPr lang="fi-FI" dirty="0"/>
              <a:t>järjestetään ikääntyneille, joilla hoidon ja huolenpidon tarve on ympärivuorokautista.  </a:t>
            </a:r>
          </a:p>
          <a:p>
            <a:r>
              <a:rPr lang="fi-FI" b="1" u="sng" dirty="0"/>
              <a:t>Laitoshoito</a:t>
            </a:r>
            <a:r>
              <a:rPr lang="fi-FI" u="sng" dirty="0"/>
              <a:t> </a:t>
            </a:r>
            <a:r>
              <a:rPr lang="fi-FI" dirty="0"/>
              <a:t>on ympärivuorokautisen hoidon ja kuntouttavan toiminnan järjestämistä sosiaalihuollon toimintayksiköissä.  Laitoshoito voi olla pitkäaikaista tai lyhytaikaista.</a:t>
            </a:r>
          </a:p>
          <a:p>
            <a:r>
              <a:rPr lang="fi-FI" b="1" u="sng" dirty="0"/>
              <a:t>Lyhytaikaisen asumisen</a:t>
            </a:r>
            <a:r>
              <a:rPr lang="fi-FI" dirty="0"/>
              <a:t> tarkoituksena on tukea kotona selviytymistä. Lyhytaikaista asumista voidaan järjestää mm. intervallihoitona tai yhtenä vaihtoehtona omaishoidon tuen vapaan aikaisen hoidon toteuttamiseksi. 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674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618C64-CFB2-46C4-A012-FFCB55093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</a:t>
            </a:r>
          </a:p>
        </p:txBody>
      </p:sp>
      <p:pic>
        <p:nvPicPr>
          <p:cNvPr id="4" name="Kuvan paikkamerkki 2">
            <a:extLst>
              <a:ext uri="{FF2B5EF4-FFF2-40B4-BE49-F238E27FC236}">
                <a16:creationId xmlns:a16="http://schemas.microsoft.com/office/drawing/2014/main" id="{C630AA08-A41F-450B-BE05-4F6CAF92C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474509" y="2103438"/>
            <a:ext cx="5242982" cy="3932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006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019985-4DA5-48D2-87AC-74DDB861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991BB7-3F63-4540-B221-9BA8EEC97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400" b="1" dirty="0" err="1"/>
              <a:t>Sosiaalivakuutukseen</a:t>
            </a:r>
            <a:endParaRPr lang="en-US" sz="2400" b="1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400" dirty="0" err="1"/>
              <a:t>kuuluu</a:t>
            </a:r>
            <a:r>
              <a:rPr lang="en-US" sz="2400" dirty="0"/>
              <a:t> </a:t>
            </a:r>
            <a:r>
              <a:rPr lang="en-US" sz="2400" dirty="0" err="1"/>
              <a:t>lakisääteinen</a:t>
            </a:r>
            <a:r>
              <a:rPr lang="en-US" sz="2400" dirty="0"/>
              <a:t> </a:t>
            </a:r>
            <a:r>
              <a:rPr lang="en-US" sz="2400" dirty="0" err="1"/>
              <a:t>kansan</a:t>
            </a:r>
            <a:r>
              <a:rPr lang="en-US" sz="2400" dirty="0"/>
              <a:t>- ja </a:t>
            </a:r>
            <a:r>
              <a:rPr lang="en-US" sz="2400" dirty="0" err="1"/>
              <a:t>eläkevakuutus</a:t>
            </a:r>
            <a:r>
              <a:rPr lang="en-US" sz="2400" dirty="0"/>
              <a:t>, </a:t>
            </a:r>
            <a:r>
              <a:rPr lang="en-US" sz="2400" dirty="0" err="1"/>
              <a:t>lakisääteinen</a:t>
            </a:r>
            <a:r>
              <a:rPr lang="en-US" sz="2400" dirty="0"/>
              <a:t> </a:t>
            </a:r>
            <a:r>
              <a:rPr lang="en-US" sz="2400" dirty="0" err="1"/>
              <a:t>sairausvakuutus</a:t>
            </a:r>
            <a:r>
              <a:rPr lang="en-US" sz="2400" dirty="0"/>
              <a:t>, </a:t>
            </a:r>
            <a:r>
              <a:rPr lang="en-US" sz="2400" dirty="0" err="1"/>
              <a:t>tapaturmavakuutus</a:t>
            </a:r>
            <a:r>
              <a:rPr lang="en-US" sz="2400" dirty="0"/>
              <a:t> ja </a:t>
            </a:r>
            <a:r>
              <a:rPr lang="en-US" sz="2400" dirty="0" err="1"/>
              <a:t>työttömyysturva</a:t>
            </a:r>
            <a:endParaRPr lang="en-US" sz="2400" dirty="0"/>
          </a:p>
          <a:p>
            <a:pPr lvl="0">
              <a:spcBef>
                <a:spcPts val="1001"/>
              </a:spcBef>
              <a:buNone/>
            </a:pPr>
            <a:endParaRPr lang="en-US" sz="24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400" b="1" dirty="0" err="1"/>
              <a:t>Sosiaalihuollolla</a:t>
            </a:r>
            <a:r>
              <a:rPr lang="en-US" sz="2400" b="1" dirty="0"/>
              <a:t> </a:t>
            </a:r>
            <a:r>
              <a:rPr lang="en-US" sz="2400" dirty="0" err="1"/>
              <a:t>tarkoitetaan</a:t>
            </a:r>
            <a:r>
              <a:rPr lang="en-US" sz="2400" dirty="0"/>
              <a:t> </a:t>
            </a:r>
            <a:r>
              <a:rPr lang="en-US" sz="2400" dirty="0" err="1"/>
              <a:t>sosiaalipalveluja</a:t>
            </a:r>
            <a:r>
              <a:rPr lang="en-US" sz="2400" dirty="0"/>
              <a:t>, </a:t>
            </a:r>
            <a:r>
              <a:rPr lang="en-US" sz="2400" dirty="0" err="1"/>
              <a:t>sosiaaliavustuksia</a:t>
            </a:r>
            <a:r>
              <a:rPr lang="en-US" sz="2400" dirty="0"/>
              <a:t>, </a:t>
            </a:r>
            <a:r>
              <a:rPr lang="en-US" sz="2400" dirty="0" err="1"/>
              <a:t>toimeentulotukea</a:t>
            </a:r>
            <a:r>
              <a:rPr lang="en-US" sz="2400" dirty="0"/>
              <a:t>, </a:t>
            </a:r>
            <a:r>
              <a:rPr lang="en-US" sz="2400" dirty="0" err="1"/>
              <a:t>sosiaalista</a:t>
            </a:r>
            <a:r>
              <a:rPr lang="en-US" sz="2400" dirty="0"/>
              <a:t> </a:t>
            </a:r>
            <a:r>
              <a:rPr lang="en-US" sz="2400" dirty="0" err="1"/>
              <a:t>luottoa</a:t>
            </a:r>
            <a:endParaRPr lang="en-US" sz="2400" dirty="0"/>
          </a:p>
          <a:p>
            <a:pPr lvl="0">
              <a:spcBef>
                <a:spcPts val="1001"/>
              </a:spcBef>
              <a:buNone/>
            </a:pPr>
            <a:endParaRPr lang="en-US" sz="24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400" b="1" dirty="0" err="1"/>
              <a:t>Sosiaaliavustuksiin</a:t>
            </a:r>
            <a:r>
              <a:rPr lang="en-US" sz="2400" b="1" dirty="0"/>
              <a:t> </a:t>
            </a:r>
            <a:r>
              <a:rPr lang="en-US" sz="2400" dirty="0" err="1"/>
              <a:t>kuuluu</a:t>
            </a:r>
            <a:r>
              <a:rPr lang="en-US" sz="2400" dirty="0"/>
              <a:t> </a:t>
            </a:r>
            <a:r>
              <a:rPr lang="en-US" sz="2400" dirty="0" err="1"/>
              <a:t>lapsilisä</a:t>
            </a:r>
            <a:r>
              <a:rPr lang="en-US" sz="2400" dirty="0"/>
              <a:t>, </a:t>
            </a:r>
            <a:r>
              <a:rPr lang="en-US" sz="2400" dirty="0" err="1"/>
              <a:t>äitiysavustus</a:t>
            </a:r>
            <a:r>
              <a:rPr lang="en-US" sz="2400" dirty="0"/>
              <a:t>, </a:t>
            </a:r>
            <a:r>
              <a:rPr lang="en-US" sz="2400" dirty="0" err="1"/>
              <a:t>opintotuki</a:t>
            </a:r>
            <a:r>
              <a:rPr lang="en-US" sz="2400" dirty="0"/>
              <a:t>, </a:t>
            </a:r>
            <a:r>
              <a:rPr lang="en-US" sz="2400" dirty="0" err="1"/>
              <a:t>lasten</a:t>
            </a:r>
            <a:r>
              <a:rPr lang="en-US" sz="2400" dirty="0"/>
              <a:t> </a:t>
            </a:r>
            <a:r>
              <a:rPr lang="en-US" sz="2400" dirty="0" err="1"/>
              <a:t>kotihoidon</a:t>
            </a:r>
            <a:r>
              <a:rPr lang="en-US" sz="2400" dirty="0"/>
              <a:t> </a:t>
            </a:r>
            <a:r>
              <a:rPr lang="en-US" sz="2400" dirty="0" err="1"/>
              <a:t>tuki</a:t>
            </a:r>
            <a:r>
              <a:rPr lang="en-US" sz="2400" dirty="0"/>
              <a:t>, </a:t>
            </a:r>
            <a:r>
              <a:rPr lang="en-US" sz="2400" dirty="0" err="1"/>
              <a:t>elatustuki,asumistuki</a:t>
            </a:r>
            <a:r>
              <a:rPr lang="en-US" sz="2400" dirty="0"/>
              <a:t>, </a:t>
            </a:r>
            <a:r>
              <a:rPr lang="en-US" sz="2400" dirty="0" err="1"/>
              <a:t>sotilasavustus</a:t>
            </a:r>
            <a:endParaRPr lang="en-US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090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6FC94-AB5E-429B-85A7-3DDB6AEB7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Lapset</a:t>
            </a:r>
            <a:r>
              <a:rPr lang="en-US" sz="3200" b="1" dirty="0"/>
              <a:t>, </a:t>
            </a:r>
            <a:r>
              <a:rPr lang="en-US" sz="3200" b="1" dirty="0" err="1"/>
              <a:t>nuoret</a:t>
            </a:r>
            <a:r>
              <a:rPr lang="en-US" sz="3200" b="1" dirty="0"/>
              <a:t>, </a:t>
            </a:r>
            <a:r>
              <a:rPr lang="en-US" sz="3200" b="1" dirty="0" err="1"/>
              <a:t>heidän</a:t>
            </a:r>
            <a:r>
              <a:rPr lang="en-US" sz="3200" b="1" dirty="0"/>
              <a:t> </a:t>
            </a:r>
            <a:r>
              <a:rPr lang="en-US" sz="3200" b="1" dirty="0" err="1"/>
              <a:t>perheet</a:t>
            </a:r>
            <a:endParaRPr lang="fi-FI" sz="3200" b="1" dirty="0"/>
          </a:p>
        </p:txBody>
      </p:sp>
      <p:pic>
        <p:nvPicPr>
          <p:cNvPr id="4" name="Sisällön paikkamerkki 8">
            <a:extLst>
              <a:ext uri="{FF2B5EF4-FFF2-40B4-BE49-F238E27FC236}">
                <a16:creationId xmlns:a16="http://schemas.microsoft.com/office/drawing/2014/main" id="{8F7AFC54-0B02-4B9F-A8E4-797A56E7A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785254" y="2103438"/>
            <a:ext cx="2621491" cy="3932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0851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815473-8232-45C6-83DF-F9489A8E1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Tuet ennen syntymää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2C6AD3-4568-424A-B665-F556CCED1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800" dirty="0" err="1"/>
              <a:t>Äitiysavustus</a:t>
            </a:r>
            <a:endParaRPr lang="en-US" sz="28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800" dirty="0" err="1"/>
              <a:t>Äitiysneuvola</a:t>
            </a:r>
            <a:endParaRPr lang="en-US" sz="28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800" dirty="0" err="1" smtClean="0"/>
              <a:t>ottolapsineuvonta</a:t>
            </a:r>
            <a:endParaRPr lang="en-US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5267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433D3A-20ED-4D1E-AB24-9C8CDAA99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/>
              <a:t>Adoptio</a:t>
            </a:r>
            <a:br>
              <a:rPr lang="fi-FI" sz="3200" b="1" dirty="0"/>
            </a:br>
            <a:r>
              <a:rPr lang="fi-FI" sz="3200" b="1" dirty="0"/>
              <a:t>Ottolapsineuvonta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8E133D-8D9E-43A3-B4E8-26014321C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b="1" dirty="0" err="1"/>
              <a:t>Adoptiota</a:t>
            </a:r>
            <a:r>
              <a:rPr lang="en-US" b="1" dirty="0"/>
              <a:t> </a:t>
            </a:r>
            <a:r>
              <a:rPr lang="en-US" b="1" dirty="0" err="1"/>
              <a:t>säätelee</a:t>
            </a:r>
            <a:endParaRPr lang="en-US" b="1" dirty="0"/>
          </a:p>
          <a:p>
            <a:pPr lvl="0">
              <a:spcBef>
                <a:spcPts val="1001"/>
              </a:spcBef>
              <a:buNone/>
            </a:pPr>
            <a:endParaRPr lang="en-US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dirty="0"/>
              <a:t>-</a:t>
            </a:r>
            <a:r>
              <a:rPr lang="en-US" dirty="0" err="1"/>
              <a:t>Laki</a:t>
            </a:r>
            <a:r>
              <a:rPr lang="en-US" dirty="0"/>
              <a:t> </a:t>
            </a:r>
            <a:r>
              <a:rPr lang="en-US" dirty="0" err="1"/>
              <a:t>lapseksiottamisesta</a:t>
            </a:r>
            <a:r>
              <a:rPr lang="en-US" dirty="0"/>
              <a:t> ja </a:t>
            </a:r>
            <a:r>
              <a:rPr lang="en-US" dirty="0" err="1"/>
              <a:t>asetus</a:t>
            </a:r>
            <a:endParaRPr lang="en-US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dirty="0"/>
              <a:t>-</a:t>
            </a:r>
            <a:r>
              <a:rPr lang="en-US" dirty="0" err="1"/>
              <a:t>YK:n</a:t>
            </a:r>
            <a:r>
              <a:rPr lang="en-US" dirty="0"/>
              <a:t> </a:t>
            </a:r>
            <a:r>
              <a:rPr lang="en-US" dirty="0" err="1"/>
              <a:t>lapsen</a:t>
            </a:r>
            <a:r>
              <a:rPr lang="en-US" dirty="0"/>
              <a:t> </a:t>
            </a:r>
            <a:r>
              <a:rPr lang="en-US" dirty="0" err="1"/>
              <a:t>oikeuksien</a:t>
            </a:r>
            <a:r>
              <a:rPr lang="en-US" dirty="0"/>
              <a:t> </a:t>
            </a:r>
            <a:r>
              <a:rPr lang="en-US" dirty="0" err="1"/>
              <a:t>yleissopimus</a:t>
            </a:r>
            <a:endParaRPr lang="en-US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dirty="0"/>
              <a:t>-</a:t>
            </a:r>
            <a:r>
              <a:rPr lang="en-US" dirty="0" err="1"/>
              <a:t>Haagin</a:t>
            </a:r>
            <a:r>
              <a:rPr lang="en-US" dirty="0"/>
              <a:t> </a:t>
            </a:r>
            <a:r>
              <a:rPr lang="en-US" dirty="0" err="1"/>
              <a:t>yleissopimus</a:t>
            </a:r>
            <a:r>
              <a:rPr lang="en-US" dirty="0"/>
              <a:t> </a:t>
            </a:r>
            <a:r>
              <a:rPr lang="en-US" dirty="0" err="1"/>
              <a:t>kansainvälisestä</a:t>
            </a:r>
            <a:r>
              <a:rPr lang="en-US" dirty="0"/>
              <a:t> </a:t>
            </a:r>
            <a:r>
              <a:rPr lang="en-US" dirty="0" err="1"/>
              <a:t>adoptiosta</a:t>
            </a:r>
            <a:endParaRPr lang="en-US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dirty="0"/>
              <a:t>-</a:t>
            </a:r>
            <a:r>
              <a:rPr lang="en-US" dirty="0" err="1"/>
              <a:t>luovuttavan</a:t>
            </a:r>
            <a:r>
              <a:rPr lang="en-US" dirty="0"/>
              <a:t> </a:t>
            </a:r>
            <a:r>
              <a:rPr lang="en-US" dirty="0" err="1"/>
              <a:t>maan</a:t>
            </a:r>
            <a:r>
              <a:rPr lang="en-US" dirty="0"/>
              <a:t> </a:t>
            </a:r>
            <a:r>
              <a:rPr lang="en-US" dirty="0" err="1"/>
              <a:t>lainsäädäntö</a:t>
            </a:r>
            <a:endParaRPr lang="en-US" dirty="0"/>
          </a:p>
          <a:p>
            <a:pPr lvl="0">
              <a:spcBef>
                <a:spcPts val="1001"/>
              </a:spcBef>
              <a:buNone/>
            </a:pPr>
            <a:endParaRPr lang="en-US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b="1" dirty="0" err="1"/>
              <a:t>Adoptioneuvontaa</a:t>
            </a:r>
            <a:r>
              <a:rPr lang="en-US" b="1" dirty="0"/>
              <a:t> </a:t>
            </a:r>
            <a:r>
              <a:rPr lang="en-US" b="1" dirty="0" err="1"/>
              <a:t>antavat</a:t>
            </a:r>
            <a:endParaRPr lang="en-US" b="1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dirty="0"/>
              <a:t>- </a:t>
            </a:r>
            <a:r>
              <a:rPr lang="en-US" dirty="0" err="1"/>
              <a:t>Helsingin</a:t>
            </a:r>
            <a:r>
              <a:rPr lang="en-US" dirty="0"/>
              <a:t> </a:t>
            </a:r>
            <a:r>
              <a:rPr lang="en-US" dirty="0" err="1"/>
              <a:t>kaupungin</a:t>
            </a:r>
            <a:r>
              <a:rPr lang="en-US" dirty="0"/>
              <a:t> </a:t>
            </a:r>
            <a:r>
              <a:rPr lang="en-US" dirty="0" err="1"/>
              <a:t>sosiaalivirasto</a:t>
            </a:r>
            <a:r>
              <a:rPr lang="en-US" dirty="0"/>
              <a:t>, </a:t>
            </a:r>
            <a:r>
              <a:rPr lang="en-US" dirty="0" err="1"/>
              <a:t>Pelastakaa</a:t>
            </a:r>
            <a:r>
              <a:rPr lang="en-US" dirty="0"/>
              <a:t> </a:t>
            </a:r>
            <a:r>
              <a:rPr lang="en-US" dirty="0" err="1"/>
              <a:t>lapset</a:t>
            </a:r>
            <a:r>
              <a:rPr lang="en-US" dirty="0"/>
              <a:t>, </a:t>
            </a:r>
            <a:r>
              <a:rPr lang="en-US" dirty="0" err="1"/>
              <a:t>Interpedia</a:t>
            </a:r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8447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01849F-E284-4AA1-84A5-0234DEFEC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Vauvaperheelle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3121D6-AEB3-42D9-A886-4F401E455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3200" dirty="0" err="1"/>
              <a:t>Äitiys</a:t>
            </a:r>
            <a:r>
              <a:rPr lang="en-US" sz="3200" dirty="0"/>
              <a:t>,- </a:t>
            </a:r>
            <a:r>
              <a:rPr lang="en-US" sz="3200" dirty="0" err="1"/>
              <a:t>isyys</a:t>
            </a:r>
            <a:r>
              <a:rPr lang="en-US" sz="3200" dirty="0"/>
              <a:t>- ja </a:t>
            </a:r>
            <a:r>
              <a:rPr lang="en-US" sz="3200" dirty="0" err="1"/>
              <a:t>vanhempainvapaa</a:t>
            </a:r>
            <a:endParaRPr lang="en-US" sz="32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3200" dirty="0" err="1"/>
              <a:t>Isyyden</a:t>
            </a:r>
            <a:r>
              <a:rPr lang="en-US" sz="3200" dirty="0"/>
              <a:t> </a:t>
            </a:r>
            <a:r>
              <a:rPr lang="en-US" sz="3200" dirty="0" err="1"/>
              <a:t>selvittäminen</a:t>
            </a:r>
            <a:r>
              <a:rPr lang="en-US" sz="3200" dirty="0"/>
              <a:t> ja </a:t>
            </a:r>
            <a:r>
              <a:rPr lang="en-US" sz="3200" dirty="0" err="1"/>
              <a:t>vahvistaminen</a:t>
            </a:r>
            <a:endParaRPr lang="en-US" sz="32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3200" dirty="0" err="1"/>
              <a:t>Neuvolat</a:t>
            </a:r>
            <a:endParaRPr lang="en-US" sz="32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3200" dirty="0" err="1"/>
              <a:t>ensikodit</a:t>
            </a:r>
            <a:endParaRPr lang="en-US" sz="32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4033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0270A4-2F82-4C6A-A093-B7F89E3B6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Lastenvalvojan</a:t>
            </a:r>
            <a:r>
              <a:rPr lang="en-US" b="1" dirty="0"/>
              <a:t> </a:t>
            </a:r>
            <a:r>
              <a:rPr lang="en-US" b="1" dirty="0" err="1"/>
              <a:t>palvelut</a:t>
            </a:r>
            <a:r>
              <a:rPr lang="en-US" b="1" dirty="0"/>
              <a:t>/</a:t>
            </a:r>
            <a:r>
              <a:rPr lang="en-US" b="1" dirty="0" err="1"/>
              <a:t>Isyysselvitys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96304F-928B-4349-88D0-CD5FA567D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400" dirty="0" err="1"/>
              <a:t>lapsella</a:t>
            </a:r>
            <a:r>
              <a:rPr lang="en-US" sz="2400" dirty="0"/>
              <a:t> on </a:t>
            </a:r>
            <a:r>
              <a:rPr lang="en-US" sz="2400" dirty="0" err="1"/>
              <a:t>oikeus</a:t>
            </a:r>
            <a:r>
              <a:rPr lang="en-US" sz="2400" dirty="0"/>
              <a:t> </a:t>
            </a:r>
            <a:r>
              <a:rPr lang="en-US" sz="2400" dirty="0" err="1"/>
              <a:t>isään</a:t>
            </a:r>
            <a:endParaRPr lang="en-US" sz="2400" dirty="0"/>
          </a:p>
          <a:p>
            <a:pPr lvl="0">
              <a:spcBef>
                <a:spcPts val="1001"/>
              </a:spcBef>
              <a:buNone/>
            </a:pPr>
            <a:endParaRPr lang="en-US" sz="24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400" dirty="0"/>
              <a:t>-</a:t>
            </a:r>
            <a:r>
              <a:rPr lang="en-US" sz="2400" dirty="0" err="1"/>
              <a:t>avioliiton</a:t>
            </a:r>
            <a:r>
              <a:rPr lang="en-US" sz="2400" dirty="0"/>
              <a:t> </a:t>
            </a:r>
            <a:r>
              <a:rPr lang="en-US" sz="2400" dirty="0" err="1"/>
              <a:t>ulkopuolella</a:t>
            </a:r>
            <a:r>
              <a:rPr lang="en-US" sz="2400" dirty="0"/>
              <a:t> </a:t>
            </a:r>
            <a:r>
              <a:rPr lang="en-US" sz="2400" dirty="0" err="1"/>
              <a:t>syntyneen</a:t>
            </a:r>
            <a:r>
              <a:rPr lang="en-US" sz="2400" dirty="0"/>
              <a:t> </a:t>
            </a:r>
            <a:r>
              <a:rPr lang="en-US" sz="2400" dirty="0" err="1"/>
              <a:t>lapsen</a:t>
            </a:r>
            <a:r>
              <a:rPr lang="en-US" sz="2400" dirty="0"/>
              <a:t> </a:t>
            </a:r>
            <a:r>
              <a:rPr lang="en-US" sz="2400" dirty="0" err="1"/>
              <a:t>isä</a:t>
            </a:r>
            <a:r>
              <a:rPr lang="en-US" sz="2400" dirty="0"/>
              <a:t> </a:t>
            </a:r>
            <a:r>
              <a:rPr lang="en-US" sz="2400" dirty="0" err="1"/>
              <a:t>tulee</a:t>
            </a:r>
            <a:r>
              <a:rPr lang="en-US" sz="2400" dirty="0"/>
              <a:t> </a:t>
            </a:r>
            <a:r>
              <a:rPr lang="en-US" sz="2400" dirty="0" err="1"/>
              <a:t>vahvistaa</a:t>
            </a:r>
            <a:r>
              <a:rPr lang="en-US" sz="2400" dirty="0"/>
              <a:t> </a:t>
            </a:r>
            <a:r>
              <a:rPr lang="en-US" sz="2400" dirty="0" err="1"/>
              <a:t>erikseen</a:t>
            </a:r>
            <a:r>
              <a:rPr lang="en-US" sz="2400" dirty="0"/>
              <a:t>, </a:t>
            </a:r>
            <a:r>
              <a:rPr lang="en-US" sz="2400" dirty="0" err="1"/>
              <a:t>jotta</a:t>
            </a:r>
            <a:r>
              <a:rPr lang="en-US" sz="2400" dirty="0"/>
              <a:t> </a:t>
            </a:r>
            <a:r>
              <a:rPr lang="en-US" sz="2400" dirty="0" err="1"/>
              <a:t>lapsi</a:t>
            </a:r>
            <a:r>
              <a:rPr lang="en-US" sz="2400" dirty="0"/>
              <a:t> </a:t>
            </a:r>
            <a:r>
              <a:rPr lang="en-US" sz="2400" dirty="0" err="1"/>
              <a:t>saisi</a:t>
            </a:r>
            <a:r>
              <a:rPr lang="en-US" sz="2400" dirty="0"/>
              <a:t> </a:t>
            </a:r>
            <a:r>
              <a:rPr lang="en-US" sz="2400" dirty="0" err="1"/>
              <a:t>samanlaisen</a:t>
            </a:r>
            <a:r>
              <a:rPr lang="en-US" sz="2400" dirty="0"/>
              <a:t> </a:t>
            </a:r>
            <a:r>
              <a:rPr lang="en-US" sz="2400" dirty="0" err="1"/>
              <a:t>oikeudellisen</a:t>
            </a:r>
            <a:r>
              <a:rPr lang="en-US" sz="2400" dirty="0"/>
              <a:t> </a:t>
            </a:r>
            <a:r>
              <a:rPr lang="en-US" sz="2400" dirty="0" err="1"/>
              <a:t>aseman</a:t>
            </a:r>
            <a:r>
              <a:rPr lang="en-US" sz="2400" dirty="0"/>
              <a:t> </a:t>
            </a:r>
            <a:r>
              <a:rPr lang="en-US" sz="2400" dirty="0" err="1"/>
              <a:t>kuin</a:t>
            </a:r>
            <a:r>
              <a:rPr lang="en-US" sz="2400" dirty="0"/>
              <a:t> </a:t>
            </a:r>
            <a:r>
              <a:rPr lang="en-US" sz="2400" dirty="0" err="1"/>
              <a:t>avioliitossa</a:t>
            </a:r>
            <a:r>
              <a:rPr lang="en-US" sz="2400" dirty="0"/>
              <a:t> </a:t>
            </a:r>
            <a:r>
              <a:rPr lang="en-US" sz="2400" dirty="0" err="1"/>
              <a:t>syntyneellä</a:t>
            </a:r>
            <a:r>
              <a:rPr lang="en-US" sz="2400" dirty="0"/>
              <a:t> </a:t>
            </a:r>
            <a:r>
              <a:rPr lang="en-US" sz="2400" dirty="0" err="1"/>
              <a:t>lapsella</a:t>
            </a:r>
            <a:r>
              <a:rPr lang="en-US" sz="2400" dirty="0"/>
              <a:t> on</a:t>
            </a:r>
          </a:p>
          <a:p>
            <a:pPr lvl="0">
              <a:spcBef>
                <a:spcPts val="1001"/>
              </a:spcBef>
              <a:buNone/>
            </a:pPr>
            <a:endParaRPr lang="en-US" sz="24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400" dirty="0"/>
              <a:t>-</a:t>
            </a:r>
            <a:r>
              <a:rPr lang="en-US" sz="2400" dirty="0" err="1"/>
              <a:t>isyyden</a:t>
            </a:r>
            <a:r>
              <a:rPr lang="en-US" sz="2400" dirty="0"/>
              <a:t> </a:t>
            </a:r>
            <a:r>
              <a:rPr lang="en-US" sz="2400" dirty="0" err="1"/>
              <a:t>selvittäminen</a:t>
            </a:r>
            <a:r>
              <a:rPr lang="en-US" sz="2400" dirty="0"/>
              <a:t> </a:t>
            </a:r>
            <a:r>
              <a:rPr lang="en-US" sz="2400" dirty="0" err="1"/>
              <a:t>tapahtuu</a:t>
            </a:r>
            <a:r>
              <a:rPr lang="en-US" sz="2400" dirty="0"/>
              <a:t> </a:t>
            </a:r>
            <a:r>
              <a:rPr lang="en-US" sz="2400" dirty="0" err="1"/>
              <a:t>lastenvalvojan</a:t>
            </a:r>
            <a:r>
              <a:rPr lang="en-US" sz="2400" dirty="0"/>
              <a:t> </a:t>
            </a:r>
            <a:r>
              <a:rPr lang="en-US" sz="2400" dirty="0" err="1"/>
              <a:t>luona</a:t>
            </a:r>
            <a:endParaRPr lang="en-US" sz="2400" dirty="0"/>
          </a:p>
          <a:p>
            <a:pPr lvl="0">
              <a:spcBef>
                <a:spcPts val="1001"/>
              </a:spcBef>
              <a:buNone/>
            </a:pPr>
            <a:endParaRPr lang="en-US" sz="24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400" dirty="0"/>
              <a:t>-</a:t>
            </a:r>
            <a:r>
              <a:rPr lang="en-US" sz="2400" dirty="0" err="1"/>
              <a:t>lapsi</a:t>
            </a:r>
            <a:r>
              <a:rPr lang="en-US" sz="2400" dirty="0"/>
              <a:t> </a:t>
            </a:r>
            <a:r>
              <a:rPr lang="en-US" sz="2400" dirty="0" err="1"/>
              <a:t>saa</a:t>
            </a:r>
            <a:r>
              <a:rPr lang="en-US" sz="2400" dirty="0"/>
              <a:t> </a:t>
            </a:r>
            <a:r>
              <a:rPr lang="en-US" sz="2400" dirty="0" err="1"/>
              <a:t>perintäoikeuden</a:t>
            </a:r>
            <a:r>
              <a:rPr lang="en-US" sz="2400" dirty="0"/>
              <a:t> </a:t>
            </a:r>
            <a:r>
              <a:rPr lang="en-US" sz="2400" dirty="0" err="1"/>
              <a:t>isäänsä</a:t>
            </a:r>
            <a:endParaRPr lang="en-US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2630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6CB977-3295-4F1A-9F09-D2D50A52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Lapsiperheiden</a:t>
            </a:r>
            <a:r>
              <a:rPr lang="en-US" sz="3200" b="1" dirty="0"/>
              <a:t> </a:t>
            </a:r>
            <a:r>
              <a:rPr lang="en-US" sz="3200" b="1" dirty="0" err="1"/>
              <a:t>yleiset</a:t>
            </a:r>
            <a:r>
              <a:rPr lang="en-US" sz="3200" b="1" dirty="0"/>
              <a:t> </a:t>
            </a:r>
            <a:r>
              <a:rPr lang="en-US" sz="3200" b="1" dirty="0" err="1"/>
              <a:t>sosiaalipalvelut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 err="1"/>
              <a:t>Perheneuvola</a:t>
            </a:r>
            <a:endParaRPr lang="fi-FI" sz="3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F1F21D-605D-40B9-82A1-971FBC4C1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400" b="1" dirty="0" err="1"/>
              <a:t>Perhekasvatus</a:t>
            </a:r>
            <a:r>
              <a:rPr lang="en-US" sz="2400" dirty="0"/>
              <a:t> = </a:t>
            </a:r>
            <a:r>
              <a:rPr lang="en-US" sz="2400" dirty="0" err="1"/>
              <a:t>neuvotaan</a:t>
            </a:r>
            <a:r>
              <a:rPr lang="en-US" sz="2400" dirty="0"/>
              <a:t> </a:t>
            </a:r>
            <a:r>
              <a:rPr lang="en-US" sz="2400" dirty="0" err="1"/>
              <a:t>vanhempia</a:t>
            </a:r>
            <a:r>
              <a:rPr lang="en-US" sz="2400" dirty="0"/>
              <a:t>, </a:t>
            </a:r>
            <a:r>
              <a:rPr lang="en-US" sz="2400" dirty="0" err="1"/>
              <a:t>tuetaan</a:t>
            </a:r>
            <a:r>
              <a:rPr lang="en-US" sz="2400" dirty="0"/>
              <a:t> </a:t>
            </a:r>
            <a:r>
              <a:rPr lang="en-US" sz="2400" dirty="0" err="1"/>
              <a:t>aviopuolisoiden</a:t>
            </a:r>
            <a:r>
              <a:rPr lang="en-US" sz="2400" dirty="0"/>
              <a:t> </a:t>
            </a:r>
            <a:r>
              <a:rPr lang="en-US" sz="2400" dirty="0" err="1"/>
              <a:t>välistä</a:t>
            </a:r>
            <a:r>
              <a:rPr lang="en-US" sz="2400" dirty="0"/>
              <a:t> </a:t>
            </a:r>
            <a:r>
              <a:rPr lang="en-US" sz="2400" dirty="0" err="1"/>
              <a:t>suhdetta</a:t>
            </a:r>
            <a:r>
              <a:rPr lang="en-US" sz="2400" dirty="0"/>
              <a:t> ja </a:t>
            </a:r>
            <a:r>
              <a:rPr lang="en-US" sz="2400" dirty="0" err="1"/>
              <a:t>annetaan</a:t>
            </a:r>
            <a:r>
              <a:rPr lang="en-US" sz="2400" dirty="0"/>
              <a:t> </a:t>
            </a:r>
            <a:r>
              <a:rPr lang="en-US" sz="2400" dirty="0" err="1"/>
              <a:t>lapsille</a:t>
            </a:r>
            <a:r>
              <a:rPr lang="en-US" sz="2400" dirty="0"/>
              <a:t> </a:t>
            </a:r>
            <a:r>
              <a:rPr lang="en-US" sz="2400" dirty="0" err="1"/>
              <a:t>ihmissuhdekasvatusta</a:t>
            </a:r>
            <a:endParaRPr lang="en-US" sz="2400" dirty="0"/>
          </a:p>
          <a:p>
            <a:pPr lvl="0">
              <a:spcBef>
                <a:spcPts val="1001"/>
              </a:spcBef>
              <a:buNone/>
            </a:pPr>
            <a:endParaRPr lang="en-US" sz="24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400" b="1" dirty="0" err="1"/>
              <a:t>Perhevalmennus</a:t>
            </a:r>
            <a:r>
              <a:rPr lang="en-US" sz="2400" dirty="0"/>
              <a:t>=  </a:t>
            </a:r>
            <a:r>
              <a:rPr lang="en-US" sz="2400" dirty="0" err="1"/>
              <a:t>perhettä</a:t>
            </a:r>
            <a:r>
              <a:rPr lang="en-US" sz="2400" dirty="0"/>
              <a:t> </a:t>
            </a:r>
            <a:r>
              <a:rPr lang="en-US" sz="2400" dirty="0" err="1"/>
              <a:t>valmennetaan</a:t>
            </a:r>
            <a:r>
              <a:rPr lang="en-US" sz="2400" dirty="0"/>
              <a:t> </a:t>
            </a:r>
            <a:r>
              <a:rPr lang="en-US" sz="2400" dirty="0" err="1"/>
              <a:t>lapsen</a:t>
            </a:r>
            <a:r>
              <a:rPr lang="en-US" sz="2400" dirty="0"/>
              <a:t> </a:t>
            </a:r>
            <a:r>
              <a:rPr lang="en-US" sz="2400" dirty="0" err="1"/>
              <a:t>kasvuun</a:t>
            </a:r>
            <a:r>
              <a:rPr lang="en-US" sz="2400" dirty="0"/>
              <a:t> ja </a:t>
            </a:r>
            <a:r>
              <a:rPr lang="en-US" sz="2400" dirty="0" err="1"/>
              <a:t>kehitykseen</a:t>
            </a:r>
            <a:r>
              <a:rPr lang="en-US" sz="2400" dirty="0"/>
              <a:t> </a:t>
            </a:r>
            <a:r>
              <a:rPr lang="en-US" sz="2400" dirty="0" err="1"/>
              <a:t>liittyvissä</a:t>
            </a:r>
            <a:r>
              <a:rPr lang="en-US" sz="2400" dirty="0"/>
              <a:t> </a:t>
            </a:r>
            <a:r>
              <a:rPr lang="en-US" sz="2400" dirty="0" err="1"/>
              <a:t>muutoksissa</a:t>
            </a:r>
            <a:r>
              <a:rPr lang="en-US" sz="2400" dirty="0"/>
              <a:t> ja </a:t>
            </a:r>
            <a:r>
              <a:rPr lang="en-US" sz="2400" dirty="0" err="1"/>
              <a:t>perheen</a:t>
            </a:r>
            <a:r>
              <a:rPr lang="en-US" sz="2400" dirty="0"/>
              <a:t> </a:t>
            </a:r>
            <a:r>
              <a:rPr lang="en-US" sz="2400" dirty="0" err="1"/>
              <a:t>muutos</a:t>
            </a:r>
            <a:r>
              <a:rPr lang="en-US" sz="2400" dirty="0"/>
              <a:t>- ja </a:t>
            </a:r>
            <a:r>
              <a:rPr lang="en-US" sz="2400" dirty="0" err="1"/>
              <a:t>kriisitilanteissa</a:t>
            </a:r>
            <a:r>
              <a:rPr lang="en-US" sz="2400" dirty="0"/>
              <a:t> </a:t>
            </a:r>
            <a:r>
              <a:rPr lang="en-US" sz="2400" dirty="0" err="1"/>
              <a:t>yleensäkin</a:t>
            </a:r>
            <a:endParaRPr lang="en-US" sz="2400" dirty="0"/>
          </a:p>
          <a:p>
            <a:pPr lvl="0">
              <a:spcBef>
                <a:spcPts val="1001"/>
              </a:spcBef>
              <a:buNone/>
            </a:pPr>
            <a:endParaRPr lang="en-US" sz="24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400" b="1" dirty="0" err="1"/>
              <a:t>Perheterapia</a:t>
            </a:r>
            <a:r>
              <a:rPr lang="en-US" sz="2400" dirty="0" err="1"/>
              <a:t>t</a:t>
            </a:r>
            <a:r>
              <a:rPr lang="en-US" sz="2400" dirty="0"/>
              <a:t>= </a:t>
            </a:r>
            <a:r>
              <a:rPr lang="en-US" sz="2400" dirty="0" err="1"/>
              <a:t>sisältävät</a:t>
            </a:r>
            <a:r>
              <a:rPr lang="en-US" sz="2400" dirty="0"/>
              <a:t> </a:t>
            </a:r>
            <a:r>
              <a:rPr lang="en-US" sz="2400" dirty="0" err="1"/>
              <a:t>lapsen</a:t>
            </a:r>
            <a:r>
              <a:rPr lang="en-US" sz="2400" dirty="0"/>
              <a:t> ja/tai </a:t>
            </a:r>
            <a:r>
              <a:rPr lang="en-US" sz="2400" dirty="0" err="1"/>
              <a:t>perheen</a:t>
            </a:r>
            <a:r>
              <a:rPr lang="en-US" sz="2400" dirty="0"/>
              <a:t> </a:t>
            </a:r>
            <a:r>
              <a:rPr lang="en-US" sz="2400" dirty="0" err="1"/>
              <a:t>erilaiset</a:t>
            </a:r>
            <a:r>
              <a:rPr lang="en-US" sz="2400" dirty="0"/>
              <a:t> </a:t>
            </a:r>
            <a:r>
              <a:rPr lang="en-US" sz="2400" dirty="0" err="1"/>
              <a:t>terapiat</a:t>
            </a:r>
            <a:endParaRPr lang="en-US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55402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61</TotalTime>
  <Words>565</Words>
  <Application>Microsoft Office PowerPoint</Application>
  <PresentationFormat>Laajakuva</PresentationFormat>
  <Paragraphs>116</Paragraphs>
  <Slides>24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28" baseType="lpstr">
      <vt:lpstr>Century Gothic</vt:lpstr>
      <vt:lpstr>Garamond</vt:lpstr>
      <vt:lpstr>Wingdings 3</vt:lpstr>
      <vt:lpstr>Savon</vt:lpstr>
      <vt:lpstr>Palvelujen järjestäminen</vt:lpstr>
      <vt:lpstr>PowerPoint-esitys</vt:lpstr>
      <vt:lpstr>PowerPoint-esitys</vt:lpstr>
      <vt:lpstr>Lapset, nuoret, heidän perheet</vt:lpstr>
      <vt:lpstr>Tuet ennen syntymää</vt:lpstr>
      <vt:lpstr>Adoptio Ottolapsineuvonta</vt:lpstr>
      <vt:lpstr>Vauvaperheelle</vt:lpstr>
      <vt:lpstr>Lastenvalvojan palvelut/Isyysselvitys</vt:lpstr>
      <vt:lpstr>Lapsiperheiden yleiset sosiaalipalvelut Perheneuvola</vt:lpstr>
      <vt:lpstr>Lasten päivähoito</vt:lpstr>
      <vt:lpstr>Alle kouluikäisen lapsen perheelle</vt:lpstr>
      <vt:lpstr>Päivähoitomuodot</vt:lpstr>
      <vt:lpstr>Varhaiskasvatus</vt:lpstr>
      <vt:lpstr>Esiopetus</vt:lpstr>
      <vt:lpstr>Kouluikäisen lapsen perheelle</vt:lpstr>
      <vt:lpstr>PowerPoint-esitys</vt:lpstr>
      <vt:lpstr>Nuorelle ja nuoren perheelle</vt:lpstr>
      <vt:lpstr>Aamu- ja iltapäivätoiminta</vt:lpstr>
      <vt:lpstr>Lastensuojelu</vt:lpstr>
      <vt:lpstr>Vammaispalvelut s.52 -53 kirjasta kasvun ja osallisuuden edistäminen</vt:lpstr>
      <vt:lpstr>Ikäihmisten palvelut käsitteenä/mitä tarkoittaa</vt:lpstr>
      <vt:lpstr>Erikoissairaanhoito</vt:lpstr>
      <vt:lpstr>Asuminen</vt:lpstr>
      <vt:lpstr>Kiitos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Palvelujen järjestämnen</dc:title>
  <dc:creator>Anne Huttunen</dc:creator>
  <cp:lastModifiedBy>Huttunen Anne</cp:lastModifiedBy>
  <cp:revision>9</cp:revision>
  <dcterms:created xsi:type="dcterms:W3CDTF">2019-09-07T11:29:33Z</dcterms:created>
  <dcterms:modified xsi:type="dcterms:W3CDTF">2021-02-12T14:14:44Z</dcterms:modified>
</cp:coreProperties>
</file>