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200" dirty="0" err="1" smtClean="0"/>
              <a:t>Sosiaali</a:t>
            </a:r>
            <a:r>
              <a:rPr lang="fi-FI" sz="3200" dirty="0" smtClean="0"/>
              <a:t>- ja terveydenhuollon järjestelmät ja vastuu</a:t>
            </a:r>
            <a:endParaRPr lang="fi-FI" sz="32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Anne Huttunen 2021 </a:t>
            </a:r>
          </a:p>
          <a:p>
            <a:r>
              <a:rPr lang="fi-FI" dirty="0" smtClean="0"/>
              <a:t>Lähde: </a:t>
            </a:r>
            <a:r>
              <a:rPr lang="fi-FI" dirty="0" err="1" smtClean="0"/>
              <a:t>stm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90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hammashuolto</a:t>
            </a:r>
          </a:p>
          <a:p>
            <a:r>
              <a:rPr lang="fi-FI" dirty="0"/>
              <a:t>kouluterveydenhuolto</a:t>
            </a:r>
          </a:p>
          <a:p>
            <a:r>
              <a:rPr lang="fi-FI" dirty="0"/>
              <a:t>opiskeluterveydenhuolto</a:t>
            </a:r>
          </a:p>
          <a:p>
            <a:r>
              <a:rPr lang="fi-FI" dirty="0"/>
              <a:t>seulonnat</a:t>
            </a:r>
          </a:p>
          <a:p>
            <a:r>
              <a:rPr lang="fi-FI" dirty="0"/>
              <a:t>työterveyshuolto</a:t>
            </a:r>
          </a:p>
          <a:p>
            <a:r>
              <a:rPr lang="fi-FI" dirty="0"/>
              <a:t>ympäristöterveydenhuolto</a:t>
            </a:r>
          </a:p>
          <a:p>
            <a:r>
              <a:rPr lang="fi-FI" dirty="0"/>
              <a:t>mielenterveyspalvelut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5253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sosiaali</a:t>
            </a:r>
            <a:r>
              <a:rPr lang="fi-FI" dirty="0"/>
              <a:t>- ja terveydenhuollon ympärivuorokautinen päivystys</a:t>
            </a:r>
          </a:p>
          <a:p>
            <a:r>
              <a:rPr lang="fi-FI" dirty="0"/>
              <a:t>erikoissairaanhoito, mukaan lukien hyvin pitkälle erikoistuneet </a:t>
            </a:r>
            <a:r>
              <a:rPr lang="fi-FI" dirty="0" smtClean="0"/>
              <a:t>hoidot (esim. aivoverisuonten ohitusleikkaukset, elinsiirrot)</a:t>
            </a:r>
            <a:endParaRPr lang="fi-FI" dirty="0"/>
          </a:p>
          <a:p>
            <a:r>
              <a:rPr lang="fi-FI" dirty="0" smtClean="0"/>
              <a:t>erityisen </a:t>
            </a:r>
            <a:r>
              <a:rPr lang="fi-FI" dirty="0"/>
              <a:t>vaativat sosiaalihuollon </a:t>
            </a:r>
            <a:r>
              <a:rPr lang="fi-FI" dirty="0" smtClean="0"/>
              <a:t>palvelut (esim. seksuaalisen </a:t>
            </a:r>
            <a:r>
              <a:rPr lang="fi-FI" dirty="0"/>
              <a:t>hyväksikäytön tutkimus ja </a:t>
            </a:r>
            <a:r>
              <a:rPr lang="fi-FI" dirty="0" smtClean="0"/>
              <a:t>hoito, raskaana </a:t>
            </a:r>
            <a:r>
              <a:rPr lang="fi-FI" dirty="0"/>
              <a:t>olevien päihdeäitien hoito ja </a:t>
            </a:r>
            <a:r>
              <a:rPr lang="fi-FI" dirty="0" smtClean="0"/>
              <a:t>kuntoutus)</a:t>
            </a:r>
            <a:endParaRPr lang="fi-FI" dirty="0"/>
          </a:p>
          <a:p>
            <a:r>
              <a:rPr lang="fi-FI" dirty="0"/>
              <a:t>alueellaan tutkimukseen, kehittämiseen ja koulutukseen liittyviä tehtäviä.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560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4280263" y="2454850"/>
            <a:ext cx="1959428" cy="635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STM</a:t>
            </a:r>
            <a:endParaRPr lang="fi-FI" dirty="0"/>
          </a:p>
        </p:txBody>
      </p:sp>
      <p:sp>
        <p:nvSpPr>
          <p:cNvPr id="6" name="Suorakulmio 5"/>
          <p:cNvSpPr/>
          <p:nvPr/>
        </p:nvSpPr>
        <p:spPr>
          <a:xfrm>
            <a:off x="1764575" y="3129765"/>
            <a:ext cx="2272937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Aluehallintovirastot</a:t>
            </a:r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6890657" y="3221205"/>
            <a:ext cx="2238102" cy="670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/>
              <a:t>valvira</a:t>
            </a:r>
            <a:endParaRPr lang="fi-FI" dirty="0"/>
          </a:p>
        </p:txBody>
      </p:sp>
      <p:sp>
        <p:nvSpPr>
          <p:cNvPr id="8" name="Suorakulmio 7"/>
          <p:cNvSpPr/>
          <p:nvPr/>
        </p:nvSpPr>
        <p:spPr>
          <a:xfrm>
            <a:off x="4331425" y="4086499"/>
            <a:ext cx="2281646" cy="679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Kunnat/kuntayhtymät</a:t>
            </a:r>
            <a:endParaRPr lang="fi-FI" dirty="0"/>
          </a:p>
        </p:txBody>
      </p:sp>
      <p:sp>
        <p:nvSpPr>
          <p:cNvPr id="9" name="Suorakulmio 8"/>
          <p:cNvSpPr/>
          <p:nvPr/>
        </p:nvSpPr>
        <p:spPr>
          <a:xfrm>
            <a:off x="4726577" y="5090041"/>
            <a:ext cx="1676400" cy="461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palvelut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006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Kiitos</a:t>
            </a:r>
            <a:endParaRPr lang="fi-FI" dirty="0"/>
          </a:p>
        </p:txBody>
      </p:sp>
      <p:pic>
        <p:nvPicPr>
          <p:cNvPr id="1026" name="Picture 2" descr="https://stm.fi/documents/1271139/1312210/kadesta-kiinni-kuvituskuva.jpg/179fc28e-dc8c-47a8-b6c1-296da8312c3a?t=14284061750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3216275"/>
            <a:ext cx="35242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94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err="1"/>
              <a:t>Sosiaali</a:t>
            </a:r>
            <a:r>
              <a:rPr lang="fi-FI" dirty="0"/>
              <a:t>- ja terveysministeriö</a:t>
            </a:r>
          </a:p>
          <a:p>
            <a:r>
              <a:rPr lang="fi-FI" dirty="0"/>
              <a:t>valmistelee lainsäädännön ja ohjaa sen toteutumista</a:t>
            </a:r>
          </a:p>
          <a:p>
            <a:r>
              <a:rPr lang="fi-FI" dirty="0"/>
              <a:t>johtaa ja ohjaa sosiaaliturvan sekä </a:t>
            </a:r>
            <a:r>
              <a:rPr lang="fi-FI" dirty="0" err="1"/>
              <a:t>sosiaali</a:t>
            </a:r>
            <a:r>
              <a:rPr lang="fi-FI" dirty="0"/>
              <a:t>- ja terveydenhuollon palvelujen kehittämistä ja toimintapolitiikkaa</a:t>
            </a:r>
          </a:p>
          <a:p>
            <a:r>
              <a:rPr lang="fi-FI" dirty="0"/>
              <a:t>määrittelee </a:t>
            </a:r>
            <a:r>
              <a:rPr lang="fi-FI" dirty="0" err="1"/>
              <a:t>sosiaali</a:t>
            </a:r>
            <a:r>
              <a:rPr lang="fi-FI" dirty="0"/>
              <a:t>- ja terveyspolitiikan suuntaviivat, valmistelee keskeiset uudistukset ja ohjaa niiden toteuttamista ja yhteensovittamista</a:t>
            </a:r>
          </a:p>
          <a:p>
            <a:r>
              <a:rPr lang="fi-FI" dirty="0"/>
              <a:t>vastaa yhteyksistä poliittiseen päätöksentekoon.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74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Tutkimus ja kehittäminen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err="1" smtClean="0"/>
              <a:t>Sosiaali</a:t>
            </a:r>
            <a:r>
              <a:rPr lang="fi-FI" dirty="0" smtClean="0"/>
              <a:t>- </a:t>
            </a:r>
            <a:r>
              <a:rPr lang="fi-FI" dirty="0"/>
              <a:t>ja terveysministeriön hallinnonalan virastot ja laitokset vastaavat tutkimus- ja kehittämistehtävistä hallinnonalalla. </a:t>
            </a:r>
            <a:endParaRPr lang="fi-FI" dirty="0" smtClean="0"/>
          </a:p>
          <a:p>
            <a:pPr marL="0" indent="0">
              <a:buNone/>
            </a:pPr>
            <a:r>
              <a:rPr lang="fi-FI" dirty="0" err="1" smtClean="0"/>
              <a:t>Hallinnoalaan</a:t>
            </a:r>
            <a:r>
              <a:rPr lang="fi-FI" dirty="0" smtClean="0"/>
              <a:t> </a:t>
            </a:r>
            <a:r>
              <a:rPr lang="fi-FI" dirty="0"/>
              <a:t>kuuluvat:</a:t>
            </a:r>
          </a:p>
          <a:p>
            <a:r>
              <a:rPr lang="fi-FI" dirty="0"/>
              <a:t>Terveyden ja hyvinvoinnin laitos</a:t>
            </a:r>
          </a:p>
          <a:p>
            <a:r>
              <a:rPr lang="fi-FI" dirty="0"/>
              <a:t>Lääkealan turvallisuus- ja kehittämiskeskus </a:t>
            </a:r>
            <a:r>
              <a:rPr lang="fi-FI" dirty="0" err="1"/>
              <a:t>Fimea</a:t>
            </a:r>
            <a:endParaRPr lang="fi-FI" dirty="0"/>
          </a:p>
          <a:p>
            <a:r>
              <a:rPr lang="fi-FI" dirty="0"/>
              <a:t>Säteilyturvakeskus</a:t>
            </a:r>
          </a:p>
          <a:p>
            <a:r>
              <a:rPr lang="fi-FI" dirty="0"/>
              <a:t>Työterveyslaitos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67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Luvat ja valvonta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/>
              <a:t>               </a:t>
            </a:r>
          </a:p>
          <a:p>
            <a:r>
              <a:rPr lang="fi-FI" dirty="0"/>
              <a:t>Aluehallintovirastot ohjaavat ja valvovat kunnallista ja yksityistä </a:t>
            </a:r>
            <a:r>
              <a:rPr lang="fi-FI" dirty="0" err="1"/>
              <a:t>sosiaali</a:t>
            </a:r>
            <a:r>
              <a:rPr lang="fi-FI" dirty="0"/>
              <a:t>- ja terveydenhuoltoa </a:t>
            </a:r>
            <a:endParaRPr lang="fi-FI" dirty="0" smtClean="0"/>
          </a:p>
          <a:p>
            <a:r>
              <a:rPr lang="fi-FI" dirty="0" smtClean="0"/>
              <a:t>arvioivat </a:t>
            </a:r>
            <a:r>
              <a:rPr lang="fi-FI" dirty="0"/>
              <a:t>kuntien peruspalveluiden saatavuutta ja laatua</a:t>
            </a:r>
            <a:r>
              <a:rPr lang="fi-FI" dirty="0" smtClean="0"/>
              <a:t>. </a:t>
            </a:r>
          </a:p>
          <a:p>
            <a:r>
              <a:rPr lang="fi-FI" dirty="0"/>
              <a:t>m</a:t>
            </a:r>
            <a:r>
              <a:rPr lang="fi-FI" dirty="0" smtClean="0"/>
              <a:t>yöntävät </a:t>
            </a:r>
            <a:r>
              <a:rPr lang="fi-FI" dirty="0"/>
              <a:t>toimiluvat alueen yksityisille palveluntuottajille.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857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Aluehallintovirastot /AVI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vastaavat </a:t>
            </a:r>
            <a:r>
              <a:rPr lang="fi-FI" dirty="0" err="1"/>
              <a:t>sosiaali</a:t>
            </a:r>
            <a:r>
              <a:rPr lang="fi-FI" dirty="0"/>
              <a:t>- ja terveydenhuollon alueellisesta ohjauksesta ja valvonnasta.</a:t>
            </a:r>
          </a:p>
          <a:p>
            <a:r>
              <a:rPr lang="fi-FI" dirty="0"/>
              <a:t>arvioivat kuntien peruspalveluiden saatavuutta ja laatua.</a:t>
            </a:r>
          </a:p>
          <a:p>
            <a:r>
              <a:rPr lang="fi-FI" dirty="0"/>
              <a:t>myöntävät toimiluvat alueen yksityisille </a:t>
            </a:r>
            <a:r>
              <a:rPr lang="fi-FI" dirty="0" err="1"/>
              <a:t>sosiaali</a:t>
            </a:r>
            <a:r>
              <a:rPr lang="fi-FI" dirty="0"/>
              <a:t>- ja terveysalan palveluntuottajille.</a:t>
            </a:r>
          </a:p>
          <a:p>
            <a:r>
              <a:rPr lang="fi-FI" dirty="0"/>
              <a:t>myöntävät alkoholijuomien anniskelu- ja myyntiluvat ja valvovat myyntiä.</a:t>
            </a:r>
          </a:p>
          <a:p>
            <a:r>
              <a:rPr lang="fi-FI" dirty="0"/>
              <a:t>käsittelevät kanteluja ja yksilön oikeusturva-asioita.</a:t>
            </a:r>
          </a:p>
          <a:p>
            <a:r>
              <a:rPr lang="fi-FI" dirty="0"/>
              <a:t>vastaavat työsuojelun valvonnasta.</a:t>
            </a:r>
          </a:p>
          <a:p>
            <a:r>
              <a:rPr lang="fi-FI" dirty="0"/>
              <a:t>huolehtivat pelastustoimen kehittämisestä ja poikkeusoloihin varautumisesta. </a:t>
            </a:r>
            <a:br>
              <a:rPr lang="fi-FI" dirty="0"/>
            </a:br>
            <a:r>
              <a:rPr lang="fi-FI" dirty="0"/>
              <a:t> 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7857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Valvira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Sosiaali</a:t>
            </a:r>
            <a:r>
              <a:rPr lang="fi-FI" dirty="0"/>
              <a:t>- ja terveysalan lupa- ja valvontavirasto Valvira ohjaa, valvoo ja hoitaa lupahallintoa </a:t>
            </a:r>
            <a:r>
              <a:rPr lang="fi-FI" dirty="0" err="1"/>
              <a:t>sosiaali</a:t>
            </a:r>
            <a:r>
              <a:rPr lang="fi-FI" dirty="0"/>
              <a:t>- ja terveydenhuollossa, alkoholihallinnossa ja ympäristöterveydenhuollossa.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4326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Kunnat, yksityiset palveluntuottajat ja järjestöt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 </a:t>
            </a:r>
            <a:r>
              <a:rPr lang="fi-FI" dirty="0"/>
              <a:t>Kunnat vastaavat </a:t>
            </a:r>
            <a:r>
              <a:rPr lang="fi-FI" dirty="0" err="1"/>
              <a:t>sosiaali</a:t>
            </a:r>
            <a:r>
              <a:rPr lang="fi-FI" dirty="0"/>
              <a:t>- ja terveydenhuollon järjestämisestä. Ne voivat tuottaa </a:t>
            </a:r>
            <a:r>
              <a:rPr lang="fi-FI" dirty="0" err="1"/>
              <a:t>sosiaali</a:t>
            </a:r>
            <a:r>
              <a:rPr lang="fi-FI" dirty="0"/>
              <a:t>- ja perusterveydenhuollon palvelut yksin tai muodostaa keskenään kuntayhtymiä. Kunta voi myös ostaa </a:t>
            </a:r>
            <a:r>
              <a:rPr lang="fi-FI" dirty="0" err="1"/>
              <a:t>sosiaali</a:t>
            </a:r>
            <a:r>
              <a:rPr lang="fi-FI" dirty="0"/>
              <a:t>- ja terveyspalveluja muilta kunnilta, järjestöiltä tai yksityisiltä palveluntuottajilta.</a:t>
            </a:r>
          </a:p>
          <a:p>
            <a:r>
              <a:rPr lang="fi-FI" dirty="0"/>
              <a:t>Sairaanhoitopiirit  järjestävät erikoissairaanhoidon. Jotkut erikoissairaanhoidon palvelut järjestetään  yliopistosairaaloiden erityisvastuualueiden eli ns. miljoonapiirin pohjalta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7922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Kuntien vastuulla olevat </a:t>
            </a:r>
            <a:r>
              <a:rPr lang="fi-FI" sz="3200" dirty="0" err="1" smtClean="0"/>
              <a:t>sosiaali</a:t>
            </a:r>
            <a:r>
              <a:rPr lang="fi-FI" sz="3200" dirty="0" smtClean="0"/>
              <a:t>- ja terveydenhuollon palvelut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kasvatus- ja perheneuvonta</a:t>
            </a:r>
          </a:p>
          <a:p>
            <a:r>
              <a:rPr lang="fi-FI" dirty="0"/>
              <a:t>kotipalvelut</a:t>
            </a:r>
          </a:p>
          <a:p>
            <a:r>
              <a:rPr lang="fi-FI" dirty="0"/>
              <a:t>asumispalvelut</a:t>
            </a:r>
          </a:p>
          <a:p>
            <a:r>
              <a:rPr lang="fi-FI" dirty="0"/>
              <a:t>laitoshuolto</a:t>
            </a:r>
          </a:p>
          <a:p>
            <a:r>
              <a:rPr lang="fi-FI" dirty="0"/>
              <a:t>perhehoito</a:t>
            </a:r>
          </a:p>
          <a:p>
            <a:r>
              <a:rPr lang="fi-FI" dirty="0"/>
              <a:t>omaishoidon tuki</a:t>
            </a:r>
          </a:p>
          <a:p>
            <a:r>
              <a:rPr lang="fi-FI" dirty="0"/>
              <a:t>lasten- ja nuorten huolto</a:t>
            </a:r>
          </a:p>
          <a:p>
            <a:r>
              <a:rPr lang="fi-FI" dirty="0"/>
              <a:t>päivähoito (voidaan järjestää myös koulutoimen yhteydessä)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3415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päihdehuolto</a:t>
            </a:r>
          </a:p>
          <a:p>
            <a:r>
              <a:rPr lang="fi-FI" dirty="0"/>
              <a:t>kehitysvammaisten erityishuolto</a:t>
            </a:r>
          </a:p>
          <a:p>
            <a:r>
              <a:rPr lang="fi-FI" dirty="0"/>
              <a:t>vammaisuuden perusteella järjestettävät tukitoimet</a:t>
            </a:r>
          </a:p>
          <a:p>
            <a:r>
              <a:rPr lang="fi-FI" dirty="0"/>
              <a:t>kuntouttava työtoiminta</a:t>
            </a:r>
          </a:p>
          <a:p>
            <a:r>
              <a:rPr lang="fi-FI" dirty="0"/>
              <a:t>terveysneuvonta</a:t>
            </a:r>
          </a:p>
          <a:p>
            <a:r>
              <a:rPr lang="fi-FI" dirty="0"/>
              <a:t>sairaanhoito ja kuntoutus</a:t>
            </a:r>
          </a:p>
          <a:p>
            <a:r>
              <a:rPr lang="fi-FI" dirty="0"/>
              <a:t>ensihoito ja sairaankuljetus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81283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371</Words>
  <Application>Microsoft Office PowerPoint</Application>
  <PresentationFormat>Laajakuva</PresentationFormat>
  <Paragraphs>67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Orgaaninen</vt:lpstr>
      <vt:lpstr>Sosiaali- ja terveydenhuollon järjestelmät ja vastuu</vt:lpstr>
      <vt:lpstr>PowerPoint-esitys</vt:lpstr>
      <vt:lpstr>Tutkimus ja kehittäminen</vt:lpstr>
      <vt:lpstr>Luvat ja valvonta</vt:lpstr>
      <vt:lpstr>Aluehallintovirastot /AVI</vt:lpstr>
      <vt:lpstr>Valvira</vt:lpstr>
      <vt:lpstr>Kunnat, yksityiset palveluntuottajat ja järjestöt</vt:lpstr>
      <vt:lpstr>Kuntien vastuulla olevat sosiaali- ja terveydenhuollon palvelut</vt:lpstr>
      <vt:lpstr>PowerPoint-esitys</vt:lpstr>
      <vt:lpstr>PowerPoint-esitys</vt:lpstr>
      <vt:lpstr>PowerPoint-esitys</vt:lpstr>
      <vt:lpstr>PowerPoint-esitys</vt:lpstr>
      <vt:lpstr>Kiitos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Sosiaali- ja terveydenhuollon järjestelmät ja vastuu</dc:title>
  <dc:creator>Huttunen Anne</dc:creator>
  <cp:lastModifiedBy>Huttunen Anne</cp:lastModifiedBy>
  <cp:revision>4</cp:revision>
  <dcterms:created xsi:type="dcterms:W3CDTF">2021-02-11T08:04:57Z</dcterms:created>
  <dcterms:modified xsi:type="dcterms:W3CDTF">2021-02-11T08:31:29Z</dcterms:modified>
</cp:coreProperties>
</file>