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1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F3768-098B-4DA9-A7C7-9185D978C0AE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4A8E8-A1E7-4748-A8CC-7C9629E884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62377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F3768-098B-4DA9-A7C7-9185D978C0AE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4A8E8-A1E7-4748-A8CC-7C9629E884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9226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F3768-098B-4DA9-A7C7-9185D978C0AE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4A8E8-A1E7-4748-A8CC-7C9629E884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7827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F3768-098B-4DA9-A7C7-9185D978C0AE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4A8E8-A1E7-4748-A8CC-7C9629E884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3063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F3768-098B-4DA9-A7C7-9185D978C0AE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4A8E8-A1E7-4748-A8CC-7C9629E884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12634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F3768-098B-4DA9-A7C7-9185D978C0AE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4A8E8-A1E7-4748-A8CC-7C9629E884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92494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F3768-098B-4DA9-A7C7-9185D978C0AE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4A8E8-A1E7-4748-A8CC-7C9629E884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28787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F3768-098B-4DA9-A7C7-9185D978C0AE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4A8E8-A1E7-4748-A8CC-7C9629E884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0425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F3768-098B-4DA9-A7C7-9185D978C0AE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4A8E8-A1E7-4748-A8CC-7C9629E884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31101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F3768-098B-4DA9-A7C7-9185D978C0AE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4A8E8-A1E7-4748-A8CC-7C9629E884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5867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F3768-098B-4DA9-A7C7-9185D978C0AE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4A8E8-A1E7-4748-A8CC-7C9629E884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8747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F3768-098B-4DA9-A7C7-9185D978C0AE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B4A8E8-A1E7-4748-A8CC-7C9629E884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1352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A69C18-232B-EB45-92CC-792051254D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087562"/>
            <a:ext cx="9144000" cy="2682876"/>
          </a:xfrm>
        </p:spPr>
        <p:txBody>
          <a:bodyPr>
            <a:noAutofit/>
          </a:bodyPr>
          <a:lstStyle/>
          <a:p>
            <a:r>
              <a:rPr lang="fi-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Skeema 1 </a:t>
            </a:r>
            <a:br>
              <a:rPr lang="fi-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fi-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/>
            </a:r>
            <a:br>
              <a:rPr lang="fi-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fi-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4.13 </a:t>
            </a:r>
            <a:r>
              <a:rPr lang="fi-FI" sz="3200" b="1" dirty="0" err="1">
                <a:solidFill>
                  <a:schemeClr val="accent5">
                    <a:lumMod val="75000"/>
                  </a:schemeClr>
                </a:solidFill>
                <a:latin typeface="+mn-lt"/>
              </a:rPr>
              <a:t>Psyykkista</a:t>
            </a:r>
            <a:r>
              <a:rPr lang="fi-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̈ hyvinvointia on suojeltava </a:t>
            </a:r>
            <a:r>
              <a:rPr lang="fi-FI" sz="3200" b="1" dirty="0" err="1">
                <a:solidFill>
                  <a:schemeClr val="accent5">
                    <a:lumMod val="75000"/>
                  </a:schemeClr>
                </a:solidFill>
                <a:latin typeface="+mn-lt"/>
              </a:rPr>
              <a:t>ympäristökriisien</a:t>
            </a:r>
            <a:r>
              <a:rPr lang="fi-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 aikakaudella</a:t>
            </a:r>
            <a:br>
              <a:rPr lang="fi-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fi-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/>
            </a:r>
            <a:br>
              <a:rPr lang="fi-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fi-FI" sz="3200" b="1" dirty="0">
                <a:latin typeface="+mn-lt"/>
              </a:rPr>
              <a:t>Ydinsisältö</a:t>
            </a:r>
          </a:p>
        </p:txBody>
      </p:sp>
    </p:spTree>
    <p:extLst>
      <p:ext uri="{BB962C8B-B14F-4D97-AF65-F5344CB8AC3E}">
        <p14:creationId xmlns:p14="http://schemas.microsoft.com/office/powerpoint/2010/main" val="2407940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2FCB21FC-8382-4902-98BD-85B056C215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3230" y="1313665"/>
            <a:ext cx="6225540" cy="4962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7537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35657E7-9296-254F-A049-9B0F6F1AA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41374"/>
            <a:ext cx="10515600" cy="1325563"/>
          </a:xfrm>
        </p:spPr>
        <p:txBody>
          <a:bodyPr/>
          <a:lstStyle/>
          <a:p>
            <a:r>
              <a:rPr lang="fi-FI" dirty="0"/>
              <a:t>Ympäristöahdistus aiheuttaa monenlaisia tunteita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31F25AF-7342-744B-A5A4-27B720B62A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76487"/>
            <a:ext cx="10515600" cy="3529013"/>
          </a:xfrm>
        </p:spPr>
        <p:txBody>
          <a:bodyPr/>
          <a:lstStyle/>
          <a:p>
            <a:r>
              <a:rPr lang="fi-FI" dirty="0"/>
              <a:t>Ympäristöahdistus voidaan määritellä vaikeiksi tunteiksi, joita ympäristötuhot aiheuttavat.</a:t>
            </a:r>
          </a:p>
          <a:p>
            <a:pPr lvl="1"/>
            <a:r>
              <a:rPr lang="fi-FI" dirty="0"/>
              <a:t>Ilmastoahdistus on osa ympäristöahdistusta.</a:t>
            </a:r>
          </a:p>
          <a:p>
            <a:r>
              <a:rPr lang="fi-FI" dirty="0"/>
              <a:t>Ahdistus on seurausta kokemuksesta, ettei pysty itse vaikuttamaan ympärillä tapahtuviin muutoksiin tai etteivät muut toimi riittävällä tavalla.</a:t>
            </a:r>
          </a:p>
          <a:p>
            <a:r>
              <a:rPr lang="fi-FI" dirty="0"/>
              <a:t>Ympäristöahdistusta ei itsessään määritellä mielenterveyden häiriöksi, sillä se on ymmärrettävä reaktio ympäristöongelmiin.</a:t>
            </a:r>
          </a:p>
        </p:txBody>
      </p:sp>
    </p:spTree>
    <p:extLst>
      <p:ext uri="{BB962C8B-B14F-4D97-AF65-F5344CB8AC3E}">
        <p14:creationId xmlns:p14="http://schemas.microsoft.com/office/powerpoint/2010/main" val="8069362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37D833E6-B19F-4607-B548-DED34D7A69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8477" y="924561"/>
            <a:ext cx="7035046" cy="5293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33311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3211B4A-30E2-4E46-A7B3-9FF44B18D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57224"/>
            <a:ext cx="10515600" cy="1325563"/>
          </a:xfrm>
        </p:spPr>
        <p:txBody>
          <a:bodyPr/>
          <a:lstStyle/>
          <a:p>
            <a:r>
              <a:rPr lang="fi-FI" dirty="0"/>
              <a:t>Ympäristöahdistus voi muuttua vakavaksi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A2A308B-744D-D54B-B992-FAFF7E7F17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55801"/>
            <a:ext cx="10515600" cy="4351338"/>
          </a:xfrm>
        </p:spPr>
        <p:txBody>
          <a:bodyPr/>
          <a:lstStyle/>
          <a:p>
            <a:r>
              <a:rPr lang="fi-FI" dirty="0"/>
              <a:t>Jos oireet muuttuvat vaikeiksi ja ne lamauttavat toimintakykyä, voi kyseessä olla mielenterveyden häiriö.</a:t>
            </a:r>
          </a:p>
          <a:p>
            <a:pPr lvl="1"/>
            <a:r>
              <a:rPr lang="fi-FI" dirty="0"/>
              <a:t>Kyseessä voi olla mieliala- tai ahdistuneisuushäiriö.</a:t>
            </a:r>
          </a:p>
          <a:p>
            <a:r>
              <a:rPr lang="fi-FI" dirty="0"/>
              <a:t>Ilmastoanoreksia tai ilmasto-ortoreksia tarkoittaa pakonomaista oman hiilijalanjäljen pienentämistä.</a:t>
            </a:r>
          </a:p>
          <a:p>
            <a:r>
              <a:rPr lang="fi-FI" dirty="0"/>
              <a:t>Vaikeat ympäristötunteet voivat myös pahentaa aikaisempia häiriöitä (esim. masennusta).</a:t>
            </a:r>
          </a:p>
        </p:txBody>
      </p:sp>
    </p:spTree>
    <p:extLst>
      <p:ext uri="{BB962C8B-B14F-4D97-AF65-F5344CB8AC3E}">
        <p14:creationId xmlns:p14="http://schemas.microsoft.com/office/powerpoint/2010/main" val="26554534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B649350-B7E0-FB44-9497-8EE7F66FC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7700"/>
            <a:ext cx="10515600" cy="1325563"/>
          </a:xfrm>
        </p:spPr>
        <p:txBody>
          <a:bodyPr/>
          <a:lstStyle/>
          <a:p>
            <a:r>
              <a:rPr lang="fi-FI" dirty="0"/>
              <a:t>Keinoja ympäristöahdistuksen käsittelyyn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E2D4F16-F664-3B43-9E88-119B4CC0D3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73263"/>
            <a:ext cx="10515600" cy="4351338"/>
          </a:xfrm>
        </p:spPr>
        <p:txBody>
          <a:bodyPr/>
          <a:lstStyle/>
          <a:p>
            <a:r>
              <a:rPr lang="fi-FI" dirty="0"/>
              <a:t>Tunteista ja ahdistuksesta on puhuttava.</a:t>
            </a:r>
          </a:p>
          <a:p>
            <a:r>
              <a:rPr lang="fi-FI" dirty="0"/>
              <a:t>Aktiivinen toiminta ja hyvän tekeminen vähentävät ahdistuksen kokemusta.</a:t>
            </a:r>
          </a:p>
          <a:p>
            <a:r>
              <a:rPr lang="fi-FI" dirty="0"/>
              <a:t>Hallintakeinojen ja tunnetaitojen kehittäminen</a:t>
            </a:r>
          </a:p>
          <a:p>
            <a:r>
              <a:rPr lang="fi-FI" dirty="0" err="1"/>
              <a:t>Resilienssin</a:t>
            </a:r>
            <a:r>
              <a:rPr lang="fi-FI" dirty="0"/>
              <a:t> vahvistaminen</a:t>
            </a:r>
          </a:p>
          <a:p>
            <a:r>
              <a:rPr lang="fi-FI" dirty="0"/>
              <a:t>Merkityksellisyyden kokemuksen vahvistaminen</a:t>
            </a:r>
          </a:p>
        </p:txBody>
      </p:sp>
    </p:spTree>
    <p:extLst>
      <p:ext uri="{BB962C8B-B14F-4D97-AF65-F5344CB8AC3E}">
        <p14:creationId xmlns:p14="http://schemas.microsoft.com/office/powerpoint/2010/main" val="22164835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835FFB81-8156-4329-BEDA-9A75A8460E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3390" y="995426"/>
            <a:ext cx="3665220" cy="5131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866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145</Words>
  <Application>Microsoft Office PowerPoint</Application>
  <PresentationFormat>Laajakuva</PresentationFormat>
  <Paragraphs>17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Office-teema</vt:lpstr>
      <vt:lpstr>Skeema 1   4.13 Psyykkistä hyvinvointia on suojeltava ympäristökriisien aikakaudella  Ydinsisältö</vt:lpstr>
      <vt:lpstr>PowerPoint-esitys</vt:lpstr>
      <vt:lpstr>Ympäristöahdistus aiheuttaa monenlaisia tunteita</vt:lpstr>
      <vt:lpstr>PowerPoint-esitys</vt:lpstr>
      <vt:lpstr>Ympäristöahdistus voi muuttua vakavaksi</vt:lpstr>
      <vt:lpstr>Keinoja ympäristöahdistuksen käsittelyyn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Sandelin Raili</dc:creator>
  <cp:lastModifiedBy>Sandelin Raili</cp:lastModifiedBy>
  <cp:revision>2</cp:revision>
  <dcterms:created xsi:type="dcterms:W3CDTF">2021-12-17T12:31:16Z</dcterms:created>
  <dcterms:modified xsi:type="dcterms:W3CDTF">2021-12-17T12:31:50Z</dcterms:modified>
</cp:coreProperties>
</file>