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95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E39E0-3432-4078-8840-5A82D841F767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24BD6-0D1E-483C-9A27-D440C7A23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2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4BD6-0D1E-483C-9A27-D440C7A23073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300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3228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72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26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04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3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33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75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69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4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96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975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D54FB-67C4-418E-8A16-2CEA93175F75}" type="datetimeFigureOut">
              <a:rPr lang="fi-FI" smtClean="0"/>
              <a:t>26.2.2020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80747-D255-44EA-8696-4C5F928F5B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41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8282"/>
          </a:xfrm>
        </p:spPr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Ikääntyminen ja liikunta</a:t>
            </a:r>
            <a:endParaRPr lang="fi-FI" b="1" dirty="0">
              <a:solidFill>
                <a:srgbClr val="FF0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FF0000"/>
                </a:solidFill>
              </a:rPr>
              <a:t>Liikkumattomuus on nopein tapa päästä huonoon kuntoon!</a:t>
            </a:r>
            <a:endParaRPr lang="fi-FI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94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Huono kunto tappaa varmimmin!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”Ei ole olemassa ennenaikaista sydänkohtausta, vaan sen saaminen edellyttää vuosia kestävän huolellisen valmistelun”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”Turhaa sanoa, että kyllä minä tiedän, mitä pitää tehdä, jos ei kuitenkaan tee mitään” </a:t>
            </a:r>
            <a:r>
              <a:rPr lang="fi-FI" sz="1200" dirty="0" smtClean="0"/>
              <a:t>(</a:t>
            </a:r>
            <a:r>
              <a:rPr lang="fi-FI" sz="1200" dirty="0" err="1" smtClean="0"/>
              <a:t>M.Heikkilä</a:t>
            </a:r>
            <a:r>
              <a:rPr lang="fi-FI" sz="1200" dirty="0" smtClean="0"/>
              <a:t>)</a:t>
            </a:r>
          </a:p>
          <a:p>
            <a:r>
              <a:rPr lang="fi-FI" dirty="0" smtClean="0"/>
              <a:t>Huono kunto on kuoleman riskitekijänä jopa suurempi  kuin kohonnut verenpaine, kolesteroli, tupakointi tai ylipaino</a:t>
            </a:r>
          </a:p>
          <a:p>
            <a:r>
              <a:rPr lang="fi-FI" dirty="0" smtClean="0"/>
              <a:t>Fyysisesti passiivisilla on reilusti suurempi riski sairastua mm. sepelvaltimotautiin, aivohalvaukseen, diabetekseen, verenpaintautiin, paksun suolen syöpään, rintasyöpään, saada lonkkamurtuma, menettää </a:t>
            </a:r>
            <a:r>
              <a:rPr lang="fi-FI" smtClean="0"/>
              <a:t>itsenäinen selviytymiskyky</a:t>
            </a:r>
            <a:endParaRPr lang="fi-FI" dirty="0" smtClean="0"/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74992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Liikunnan hyötyjä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Hyvä mieli</a:t>
            </a:r>
          </a:p>
          <a:p>
            <a:r>
              <a:rPr lang="fi-FI" dirty="0" smtClean="0"/>
              <a:t>Ystävät</a:t>
            </a:r>
          </a:p>
          <a:p>
            <a:r>
              <a:rPr lang="fi-FI" dirty="0" smtClean="0"/>
              <a:t>Energiaa päivään</a:t>
            </a:r>
          </a:p>
          <a:p>
            <a:r>
              <a:rPr lang="fi-FI" dirty="0" smtClean="0"/>
              <a:t>Masennuksen ehkäisy</a:t>
            </a:r>
          </a:p>
          <a:p>
            <a:r>
              <a:rPr lang="fi-FI" dirty="0" smtClean="0"/>
              <a:t>Lihasvoima</a:t>
            </a:r>
          </a:p>
          <a:p>
            <a:r>
              <a:rPr lang="fi-FI" dirty="0" smtClean="0"/>
              <a:t>Tasapaino</a:t>
            </a:r>
          </a:p>
          <a:p>
            <a:r>
              <a:rPr lang="fi-FI" dirty="0" smtClean="0"/>
              <a:t>Notkeus</a:t>
            </a:r>
          </a:p>
          <a:p>
            <a:r>
              <a:rPr lang="fi-FI" dirty="0" smtClean="0"/>
              <a:t>kestävyys</a:t>
            </a:r>
          </a:p>
          <a:p>
            <a:endParaRPr lang="fi-FI" dirty="0"/>
          </a:p>
        </p:txBody>
      </p:sp>
      <p:pic>
        <p:nvPicPr>
          <p:cNvPr id="4" name="Kuva 3" descr="Senior Glæde Alder Gammel · Gratis billeder på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235" y="1030777"/>
            <a:ext cx="5058406" cy="449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20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sujuu 75- vuotiaana? Takuuaika voimassa vain 30 v.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719227"/>
              </p:ext>
            </p:extLst>
          </p:nvPr>
        </p:nvGraphicFramePr>
        <p:xfrm>
          <a:off x="838200" y="1825626"/>
          <a:ext cx="10515600" cy="482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13717200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14342589"/>
                    </a:ext>
                  </a:extLst>
                </a:gridCol>
              </a:tblGrid>
              <a:tr h="592834">
                <a:tc>
                  <a:txBody>
                    <a:bodyPr/>
                    <a:lstStyle/>
                    <a:p>
                      <a:r>
                        <a:rPr lang="fi-FI" dirty="0" smtClean="0"/>
                        <a:t>Ominaisuus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Muutos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801294"/>
                  </a:ext>
                </a:extLst>
              </a:tr>
              <a:tr h="380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Lihasmassa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Vähenee 25-30%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469555"/>
                  </a:ext>
                </a:extLst>
              </a:tr>
              <a:tr h="350371">
                <a:tc>
                  <a:txBody>
                    <a:bodyPr/>
                    <a:lstStyle/>
                    <a:p>
                      <a:r>
                        <a:rPr lang="fi-FI" dirty="0" smtClean="0"/>
                        <a:t>Lihasvoima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Heikkenee 25-30%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223892"/>
                  </a:ext>
                </a:extLst>
              </a:tr>
              <a:tr h="350371">
                <a:tc>
                  <a:txBody>
                    <a:bodyPr/>
                    <a:lstStyle/>
                    <a:p>
                      <a:r>
                        <a:rPr lang="fi-FI" dirty="0" smtClean="0"/>
                        <a:t>Hermojen</a:t>
                      </a:r>
                      <a:r>
                        <a:rPr lang="fi-FI" baseline="0" dirty="0" smtClean="0"/>
                        <a:t> johtumisnopeus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Hidastuu 10-15 %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02367"/>
                  </a:ext>
                </a:extLst>
              </a:tr>
              <a:tr h="352593">
                <a:tc>
                  <a:txBody>
                    <a:bodyPr/>
                    <a:lstStyle/>
                    <a:p>
                      <a:r>
                        <a:rPr lang="fi-FI" dirty="0" smtClean="0"/>
                        <a:t>Notkeus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Heikkenee 20-30%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923399"/>
                  </a:ext>
                </a:extLst>
              </a:tr>
              <a:tr h="350371">
                <a:tc>
                  <a:txBody>
                    <a:bodyPr/>
                    <a:lstStyle/>
                    <a:p>
                      <a:r>
                        <a:rPr lang="fi-FI" dirty="0" smtClean="0"/>
                        <a:t>Luuston lujuus</a:t>
                      </a:r>
                      <a:r>
                        <a:rPr lang="fi-FI" baseline="0" dirty="0" smtClean="0"/>
                        <a:t>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Heikkenee 15-30%</a:t>
                      </a:r>
                      <a:r>
                        <a:rPr lang="fi-FI" baseline="0" dirty="0" smtClean="0"/>
                        <a:t> (naisilla enemmän)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5372"/>
                  </a:ext>
                </a:extLst>
              </a:tr>
              <a:tr h="350371">
                <a:tc>
                  <a:txBody>
                    <a:bodyPr/>
                    <a:lstStyle/>
                    <a:p>
                      <a:r>
                        <a:rPr lang="fi-FI" dirty="0" smtClean="0"/>
                        <a:t>Kestävyys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Laskee 25-30%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108292"/>
                  </a:ext>
                </a:extLst>
              </a:tr>
              <a:tr h="355283">
                <a:tc>
                  <a:txBody>
                    <a:bodyPr/>
                    <a:lstStyle/>
                    <a:p>
                      <a:r>
                        <a:rPr lang="fi-FI" dirty="0" smtClean="0"/>
                        <a:t>Sydämen minuuttitilavuus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Pienenee 30%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50849"/>
                  </a:ext>
                </a:extLst>
              </a:tr>
              <a:tr h="352008">
                <a:tc>
                  <a:txBody>
                    <a:bodyPr/>
                    <a:lstStyle/>
                    <a:p>
                      <a:r>
                        <a:rPr lang="fi-FI" dirty="0" smtClean="0"/>
                        <a:t>Maksimisyke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Laskee 20-40 lyöntiä/min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65212"/>
                  </a:ext>
                </a:extLst>
              </a:tr>
              <a:tr h="417498">
                <a:tc>
                  <a:txBody>
                    <a:bodyPr/>
                    <a:lstStyle/>
                    <a:p>
                      <a:r>
                        <a:rPr lang="fi-FI" dirty="0" smtClean="0"/>
                        <a:t>Verenpaine</a:t>
                      </a:r>
                      <a:r>
                        <a:rPr lang="fi-FI" baseline="0" dirty="0" smtClean="0"/>
                        <a:t>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Yläpaine nousee 10-40 ja alapaine 5-10 yksikköä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800290"/>
                  </a:ext>
                </a:extLst>
              </a:tr>
              <a:tr h="613149">
                <a:tc>
                  <a:txBody>
                    <a:bodyPr/>
                    <a:lstStyle/>
                    <a:p>
                      <a:r>
                        <a:rPr lang="fi-FI" dirty="0" smtClean="0"/>
                        <a:t>Perusaineenvaihdunta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Hidastuu 8-12 %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153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22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879353"/>
              </p:ext>
            </p:extLst>
          </p:nvPr>
        </p:nvGraphicFramePr>
        <p:xfrm>
          <a:off x="838200" y="1296783"/>
          <a:ext cx="10515600" cy="5380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9821421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42433481"/>
                    </a:ext>
                  </a:extLst>
                </a:gridCol>
              </a:tblGrid>
              <a:tr h="411264">
                <a:tc>
                  <a:txBody>
                    <a:bodyPr/>
                    <a:lstStyle/>
                    <a:p>
                      <a:r>
                        <a:rPr lang="fi-FI" dirty="0" smtClean="0"/>
                        <a:t>Ongelma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Parannusehdotus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517415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Heilurit (huono tasapaino)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tasapainoharjoittelu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018627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Keitetyt makaronit (heikko lihasvoima)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voimaharjoittelu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712168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Arkajalat (kaatumispelko)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Kaveri/ apuväline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75044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Kotikissat (tekosyyt)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Potkua takamuksiin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158014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Pullukat </a:t>
                      </a:r>
                      <a:r>
                        <a:rPr lang="fi-FI" smtClean="0"/>
                        <a:t>(sapuskaa</a:t>
                      </a:r>
                      <a:r>
                        <a:rPr lang="fi-FI" baseline="0" smtClean="0"/>
                        <a:t> </a:t>
                      </a:r>
                      <a:r>
                        <a:rPr lang="fi-FI" baseline="0" dirty="0" smtClean="0"/>
                        <a:t>liikaa)</a:t>
                      </a:r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Hyötyliikunta kunniaan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2576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Nuukailijat (liikunta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dirty="0" smtClean="0"/>
                        <a:t>on kallista)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Mikä on tärkeää?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526057"/>
                  </a:ext>
                </a:extLst>
              </a:tr>
              <a:tr h="709854">
                <a:tc>
                  <a:txBody>
                    <a:bodyPr/>
                    <a:lstStyle/>
                    <a:p>
                      <a:r>
                        <a:rPr lang="fi-FI" dirty="0" smtClean="0"/>
                        <a:t>Puuhevoset (huono liikkuvuus)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Joustoja , venytyksiä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706655"/>
                  </a:ext>
                </a:extLst>
              </a:tr>
            </a:tbl>
          </a:graphicData>
        </a:graphic>
      </p:graphicFrame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avuksi?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9583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233</Words>
  <Application>Microsoft Office PowerPoint</Application>
  <PresentationFormat>Laajakuva</PresentationFormat>
  <Paragraphs>58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Ikääntyminen ja liikunta</vt:lpstr>
      <vt:lpstr>Huono kunto tappaa varmimmin!</vt:lpstr>
      <vt:lpstr>Liikunnan hyötyjä</vt:lpstr>
      <vt:lpstr>Miten sujuu 75- vuotiaana? Takuuaika voimassa vain 30 v.</vt:lpstr>
      <vt:lpstr>Mikä avuksi?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Ikääntyminen ja liikunta</dc:title>
  <dc:creator>Puuperä Sari</dc:creator>
  <cp:lastModifiedBy>Puuperä Sari</cp:lastModifiedBy>
  <cp:revision>5</cp:revision>
  <dcterms:created xsi:type="dcterms:W3CDTF">2020-02-26T09:49:52Z</dcterms:created>
  <dcterms:modified xsi:type="dcterms:W3CDTF">2020-02-26T10:17:23Z</dcterms:modified>
</cp:coreProperties>
</file>