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57" r:id="rId4"/>
    <p:sldId id="260" r:id="rId5"/>
    <p:sldId id="258" r:id="rId6"/>
    <p:sldId id="259" r:id="rId7"/>
    <p:sldId id="261" r:id="rId8"/>
    <p:sldId id="262"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fi-FI" smtClean="0"/>
              <a:t>Muokkaa perustyyl. napsautt.</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1/9/2021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fi-FI" smtClean="0"/>
              <a:t>Muokkaa perustyyl. napsautt.</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1/9/2021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fi-FI" smtClean="0"/>
              <a:t>Muokkaa perustyyl. napsautt.</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Content Placeholder 3"/>
          <p:cNvSpPr>
            <a:spLocks noGrp="1"/>
          </p:cNvSpPr>
          <p:nvPr>
            <p:ph sz="half" idx="2"/>
          </p:nvPr>
        </p:nvSpPr>
        <p:spPr>
          <a:xfrm>
            <a:off x="1257300" y="2909102"/>
            <a:ext cx="4800600" cy="299639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Content Placeholder 5"/>
          <p:cNvSpPr>
            <a:spLocks noGrp="1"/>
          </p:cNvSpPr>
          <p:nvPr>
            <p:ph sz="quarter" idx="4"/>
          </p:nvPr>
        </p:nvSpPr>
        <p:spPr>
          <a:xfrm>
            <a:off x="6633864" y="2909102"/>
            <a:ext cx="4800600" cy="299639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fi-FI" smtClean="0"/>
              <a:t>Muokkaa perustyyl. napsautt.</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1/9/2021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fi-FI" smtClean="0"/>
              <a:t>Muokkaa perustyyl. napsautt.</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1/9/2021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fi-FI" smtClean="0"/>
              <a:t>Muokkaa perustyyl. napsautt.</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1/9/2021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hyperlink" Target="https://www.theseus.fi/bitstream/handle/10024/114764/Laurea%20julkaisut%2022.pdf?sequence=1&amp;isAllowed=y"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vahvike.fi/fi/sanataide" TargetMode="External"/><Relationship Id="rId2" Type="http://schemas.openxmlformats.org/officeDocument/2006/relationships/hyperlink" Target="https://www.vahvike.fi/fi/kuvataide" TargetMode="External"/><Relationship Id="rId1" Type="http://schemas.openxmlformats.org/officeDocument/2006/relationships/slideLayout" Target="../slideLayouts/slideLayout7.xml"/><Relationship Id="rId4" Type="http://schemas.openxmlformats.org/officeDocument/2006/relationships/hyperlink" Target="https://www.vahvike.fi/fi/musiikki"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078522" y="1080971"/>
            <a:ext cx="10318418" cy="4394988"/>
          </a:xfrm>
        </p:spPr>
        <p:txBody>
          <a:bodyPr/>
          <a:lstStyle/>
          <a:p>
            <a:r>
              <a:rPr lang="fi-FI" dirty="0" smtClean="0"/>
              <a:t>Taide ja kulttuuri</a:t>
            </a:r>
            <a:endParaRPr lang="fi-FI" dirty="0"/>
          </a:p>
        </p:txBody>
      </p:sp>
      <p:sp>
        <p:nvSpPr>
          <p:cNvPr id="3" name="Alaotsikko 2"/>
          <p:cNvSpPr>
            <a:spLocks noGrp="1"/>
          </p:cNvSpPr>
          <p:nvPr>
            <p:ph type="subTitle" idx="1"/>
          </p:nvPr>
        </p:nvSpPr>
        <p:spPr/>
        <p:txBody>
          <a:bodyPr>
            <a:normAutofit fontScale="25000" lnSpcReduction="20000"/>
          </a:bodyPr>
          <a:lstStyle/>
          <a:p>
            <a:r>
              <a:rPr lang="fi-FI" dirty="0" smtClean="0"/>
              <a:t>					</a:t>
            </a:r>
            <a:r>
              <a:rPr lang="fi-FI" sz="4300" dirty="0" smtClean="0"/>
              <a:t>Johanna </a:t>
            </a:r>
            <a:r>
              <a:rPr lang="fi-FI" sz="4300" dirty="0" err="1" smtClean="0"/>
              <a:t>paronen</a:t>
            </a:r>
            <a:endParaRPr lang="fi-FI" sz="4300" dirty="0" smtClean="0"/>
          </a:p>
          <a:p>
            <a:r>
              <a:rPr lang="fi-FI" sz="4300" dirty="0" smtClean="0"/>
              <a:t>																					</a:t>
            </a:r>
            <a:r>
              <a:rPr lang="fi-FI" sz="4300" dirty="0" err="1" smtClean="0"/>
              <a:t>kaso</a:t>
            </a:r>
            <a:endParaRPr lang="fi-FI" sz="4300" dirty="0"/>
          </a:p>
        </p:txBody>
      </p:sp>
    </p:spTree>
    <p:extLst>
      <p:ext uri="{BB962C8B-B14F-4D97-AF65-F5344CB8AC3E}">
        <p14:creationId xmlns:p14="http://schemas.microsoft.com/office/powerpoint/2010/main" val="39133396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p:cNvSpPr/>
          <p:nvPr/>
        </p:nvSpPr>
        <p:spPr>
          <a:xfrm>
            <a:off x="975360" y="358140"/>
            <a:ext cx="9997440" cy="5909310"/>
          </a:xfrm>
          <a:prstGeom prst="rect">
            <a:avLst/>
          </a:prstGeom>
        </p:spPr>
        <p:txBody>
          <a:bodyPr wrap="square">
            <a:spAutoFit/>
          </a:bodyPr>
          <a:lstStyle/>
          <a:p>
            <a:r>
              <a:rPr lang="fi-FI" b="1" u="sng" dirty="0" smtClean="0"/>
              <a:t>POHDITTAVAA: </a:t>
            </a:r>
          </a:p>
          <a:p>
            <a:endParaRPr lang="fi-FI" dirty="0"/>
          </a:p>
          <a:p>
            <a:r>
              <a:rPr lang="fi-FI" dirty="0" smtClean="0"/>
              <a:t>Miten </a:t>
            </a:r>
            <a:r>
              <a:rPr lang="fi-FI" dirty="0"/>
              <a:t>sinä ymmärrät käsitteen kulttuuri</a:t>
            </a:r>
            <a:r>
              <a:rPr lang="fi-FI" dirty="0" smtClean="0"/>
              <a:t>?</a:t>
            </a:r>
          </a:p>
          <a:p>
            <a:endParaRPr lang="fi-FI" dirty="0"/>
          </a:p>
          <a:p>
            <a:r>
              <a:rPr lang="fi-FI" dirty="0"/>
              <a:t>Tunnistatko toisen suomalaisen, kun olet ulkomailla? Miten suomalaiset sinusta käyttäytyvät ulkomailla</a:t>
            </a:r>
            <a:r>
              <a:rPr lang="fi-FI" dirty="0" smtClean="0"/>
              <a:t>?</a:t>
            </a:r>
          </a:p>
          <a:p>
            <a:r>
              <a:rPr lang="fi-FI" dirty="0" smtClean="0"/>
              <a:t>Millaisia </a:t>
            </a:r>
            <a:r>
              <a:rPr lang="fi-FI" dirty="0"/>
              <a:t>ennakkoluuloja ja vakiintuneita käsityksiä suomalaisista on maailmalla</a:t>
            </a:r>
            <a:r>
              <a:rPr lang="fi-FI" dirty="0" smtClean="0"/>
              <a:t>?</a:t>
            </a:r>
          </a:p>
          <a:p>
            <a:endParaRPr lang="fi-FI" dirty="0"/>
          </a:p>
          <a:p>
            <a:r>
              <a:rPr lang="fi-FI" dirty="0" smtClean="0"/>
              <a:t>Mikä </a:t>
            </a:r>
            <a:r>
              <a:rPr lang="fi-FI" dirty="0"/>
              <a:t>suomalaisessa kulttuurissa on sinulle tärkeää? Mikä taas on sellaista, josta olet eri mieltä ja/tai jota et itse noudata (tavat, toimintamallit, juhlat</a:t>
            </a:r>
            <a:r>
              <a:rPr lang="fi-FI" dirty="0" smtClean="0"/>
              <a:t>...)?</a:t>
            </a:r>
          </a:p>
          <a:p>
            <a:endParaRPr lang="fi-FI" dirty="0"/>
          </a:p>
          <a:p>
            <a:r>
              <a:rPr lang="fi-FI" dirty="0" smtClean="0"/>
              <a:t>Minkä </a:t>
            </a:r>
            <a:r>
              <a:rPr lang="fi-FI" dirty="0"/>
              <a:t>kulttuurisen toiminta- tai ajatustavan haluaisit, että suomalaiset omaksuisivat jostakin toisesta kulttuurista? Perustele. Mitä toisesta kulttuurista peräisin olevia toimintatapoja, arvoja tai ajatusmalleja olet itse ottanut käyttöön omassa elämässäsi</a:t>
            </a:r>
            <a:r>
              <a:rPr lang="fi-FI" dirty="0" smtClean="0"/>
              <a:t>?</a:t>
            </a:r>
          </a:p>
          <a:p>
            <a:endParaRPr lang="fi-FI" dirty="0"/>
          </a:p>
          <a:p>
            <a:r>
              <a:rPr lang="fi-FI" dirty="0"/>
              <a:t>Entä jokin hyvä suomalainen tapa, joka voisi levitä maailmalle?</a:t>
            </a:r>
          </a:p>
          <a:p>
            <a:r>
              <a:rPr lang="fi-FI" dirty="0"/>
              <a:t>Miten suomalainen kulttuuri on muuttunut viimeisten 10, 20, 30 tai 50 vuoden aikana? Millaiset asiat ovat muuttuneet ja millaiset eivät</a:t>
            </a:r>
            <a:r>
              <a:rPr lang="fi-FI" dirty="0" smtClean="0"/>
              <a:t>?</a:t>
            </a:r>
            <a:endParaRPr lang="fi-FI" dirty="0"/>
          </a:p>
          <a:p>
            <a:endParaRPr lang="fi-FI" dirty="0" smtClean="0"/>
          </a:p>
          <a:p>
            <a:endParaRPr lang="fi-FI" dirty="0"/>
          </a:p>
          <a:p>
            <a:endParaRPr lang="fi-FI" dirty="0" smtClean="0"/>
          </a:p>
          <a:p>
            <a:endParaRPr lang="fi-FI" dirty="0"/>
          </a:p>
        </p:txBody>
      </p:sp>
    </p:spTree>
    <p:extLst>
      <p:ext uri="{BB962C8B-B14F-4D97-AF65-F5344CB8AC3E}">
        <p14:creationId xmlns:p14="http://schemas.microsoft.com/office/powerpoint/2010/main" val="102727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140823" y="966651"/>
            <a:ext cx="10289177" cy="4859382"/>
          </a:xfrm>
        </p:spPr>
        <p:txBody>
          <a:bodyPr>
            <a:normAutofit fontScale="90000"/>
          </a:bodyPr>
          <a:lstStyle/>
          <a:p>
            <a:r>
              <a:rPr lang="fi-FI" sz="3600" i="1" dirty="0" smtClean="0">
                <a:solidFill>
                  <a:srgbClr val="000000"/>
                </a:solidFill>
                <a:latin typeface="Bodoni MT Black" panose="02070A03080606020203" pitchFamily="18" charset="0"/>
              </a:rPr>
              <a:t/>
            </a:r>
            <a:br>
              <a:rPr lang="fi-FI" sz="3600" i="1" dirty="0" smtClean="0">
                <a:solidFill>
                  <a:srgbClr val="000000"/>
                </a:solidFill>
                <a:latin typeface="Bodoni MT Black" panose="02070A03080606020203" pitchFamily="18" charset="0"/>
              </a:rPr>
            </a:br>
            <a:r>
              <a:rPr lang="fi-FI" sz="3600" i="1" dirty="0" smtClean="0">
                <a:solidFill>
                  <a:srgbClr val="000000"/>
                </a:solidFill>
                <a:latin typeface="Bodoni MT Black" panose="02070A03080606020203" pitchFamily="18" charset="0"/>
              </a:rPr>
              <a:t>”käyttää </a:t>
            </a:r>
            <a:r>
              <a:rPr lang="fi-FI" sz="3600" i="1" dirty="0">
                <a:solidFill>
                  <a:srgbClr val="000000"/>
                </a:solidFill>
                <a:latin typeface="Bodoni MT Black" panose="02070A03080606020203" pitchFamily="18" charset="0"/>
              </a:rPr>
              <a:t>toiminnallisia menetelmiä ja ottaa huomioon taiteen tai kulttuurin mahdollisuuksia osallisuuden </a:t>
            </a:r>
            <a:r>
              <a:rPr lang="fi-FI" sz="3600" i="1" dirty="0" smtClean="0">
                <a:solidFill>
                  <a:srgbClr val="000000"/>
                </a:solidFill>
                <a:latin typeface="Bodoni MT Black" panose="02070A03080606020203" pitchFamily="18" charset="0"/>
              </a:rPr>
              <a:t>edistämisessä” </a:t>
            </a:r>
            <a:br>
              <a:rPr lang="fi-FI" sz="3600" i="1" dirty="0" smtClean="0">
                <a:solidFill>
                  <a:srgbClr val="000000"/>
                </a:solidFill>
                <a:latin typeface="Bodoni MT Black" panose="02070A03080606020203" pitchFamily="18" charset="0"/>
              </a:rPr>
            </a:br>
            <a:r>
              <a:rPr lang="fi-FI" sz="3600" i="1" dirty="0">
                <a:solidFill>
                  <a:srgbClr val="000000"/>
                </a:solidFill>
                <a:latin typeface="Bodoni MT Black" panose="02070A03080606020203" pitchFamily="18" charset="0"/>
              </a:rPr>
              <a:t/>
            </a:r>
            <a:br>
              <a:rPr lang="fi-FI" sz="3600" i="1" dirty="0">
                <a:solidFill>
                  <a:srgbClr val="000000"/>
                </a:solidFill>
                <a:latin typeface="Bodoni MT Black" panose="02070A03080606020203" pitchFamily="18" charset="0"/>
              </a:rPr>
            </a:br>
            <a:r>
              <a:rPr lang="fi-FI" sz="3600" i="1" dirty="0" smtClean="0">
                <a:solidFill>
                  <a:srgbClr val="000000"/>
                </a:solidFill>
                <a:latin typeface="Bodoni MT Black" panose="02070A03080606020203" pitchFamily="18" charset="0"/>
              </a:rPr>
              <a:t>-</a:t>
            </a:r>
            <a:r>
              <a:rPr lang="fi-FI" sz="3600" i="1" dirty="0" err="1" smtClean="0">
                <a:solidFill>
                  <a:srgbClr val="000000"/>
                </a:solidFill>
                <a:latin typeface="Bodoni MT Black" panose="02070A03080606020203" pitchFamily="18" charset="0"/>
              </a:rPr>
              <a:t>kason</a:t>
            </a:r>
            <a:r>
              <a:rPr lang="fi-FI" sz="3600" i="1" dirty="0" smtClean="0">
                <a:solidFill>
                  <a:srgbClr val="000000"/>
                </a:solidFill>
                <a:latin typeface="Bodoni MT Black" panose="02070A03080606020203" pitchFamily="18" charset="0"/>
              </a:rPr>
              <a:t> arvioinnin kohteena-</a:t>
            </a:r>
            <a:r>
              <a:rPr lang="fi-FI" sz="5400" dirty="0">
                <a:solidFill>
                  <a:srgbClr val="000000"/>
                </a:solidFill>
                <a:latin typeface="Calibri" panose="020F0502020204030204" pitchFamily="34" charset="0"/>
              </a:rPr>
              <a:t>	</a:t>
            </a:r>
            <a:br>
              <a:rPr lang="fi-FI" sz="5400" dirty="0">
                <a:solidFill>
                  <a:srgbClr val="000000"/>
                </a:solidFill>
                <a:latin typeface="Calibri" panose="020F0502020204030204" pitchFamily="34" charset="0"/>
              </a:rPr>
            </a:br>
            <a:endParaRPr lang="fi-FI" dirty="0"/>
          </a:p>
        </p:txBody>
      </p:sp>
    </p:spTree>
    <p:extLst>
      <p:ext uri="{BB962C8B-B14F-4D97-AF65-F5344CB8AC3E}">
        <p14:creationId xmlns:p14="http://schemas.microsoft.com/office/powerpoint/2010/main" val="1843493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297577" y="566057"/>
            <a:ext cx="9919063" cy="6647974"/>
          </a:xfrm>
          <a:prstGeom prst="rect">
            <a:avLst/>
          </a:prstGeom>
        </p:spPr>
        <p:txBody>
          <a:bodyPr wrap="square">
            <a:spAutoFit/>
          </a:bodyPr>
          <a:lstStyle/>
          <a:p>
            <a:pPr algn="ctr"/>
            <a:r>
              <a:rPr lang="fi-FI" sz="2400" dirty="0"/>
              <a:t>Taide ja kulttuuritoiminta vaikuttavat hyvinvointiin ja terveyteen. </a:t>
            </a:r>
            <a:endParaRPr lang="fi-FI" sz="2400" dirty="0" smtClean="0"/>
          </a:p>
          <a:p>
            <a:pPr algn="ctr"/>
            <a:endParaRPr lang="fi-FI" sz="2400" dirty="0"/>
          </a:p>
          <a:p>
            <a:pPr algn="ctr"/>
            <a:r>
              <a:rPr lang="fi-FI" sz="2400" dirty="0" smtClean="0"/>
              <a:t>On </a:t>
            </a:r>
            <a:r>
              <a:rPr lang="fi-FI" sz="2400" dirty="0"/>
              <a:t>todettu, että aktiivinen kulttuuriharrastus on yhteydessä koettuun terveyteen, hyvän elämän kokemuksiin sekä pitkään ikään. </a:t>
            </a:r>
            <a:endParaRPr lang="fi-FI" sz="2400" dirty="0" smtClean="0"/>
          </a:p>
          <a:p>
            <a:pPr algn="ctr"/>
            <a:endParaRPr lang="fi-FI" sz="2400" dirty="0"/>
          </a:p>
          <a:p>
            <a:pPr algn="ctr"/>
            <a:r>
              <a:rPr lang="fi-FI" sz="2400" dirty="0" smtClean="0"/>
              <a:t>Sosiaalinen </a:t>
            </a:r>
            <a:r>
              <a:rPr lang="fi-FI" sz="2400" dirty="0"/>
              <a:t>osallistuminen ja kulttuurin harrastaminen liitetään myös hyvään mielenterveyteen. Aktiivinen ja vapaaehtoinen osallistuminen kulttuuritoimintaan lisää muun muassa yhteisöllisyyttä, osallisuutta, sallivuutta ja vahvistaa luottamusta itseen ja elämään. Nämä puolestaan vahvistavat hyvinvointiamme ja vähentävät muun muassa yksinäisyyttä. </a:t>
            </a:r>
            <a:endParaRPr lang="fi-FI" sz="2400" dirty="0" smtClean="0"/>
          </a:p>
          <a:p>
            <a:pPr algn="ctr"/>
            <a:endParaRPr lang="fi-FI" sz="2400" dirty="0"/>
          </a:p>
          <a:p>
            <a:pPr algn="ctr"/>
            <a:r>
              <a:rPr lang="fi-FI" sz="2400" dirty="0" smtClean="0"/>
              <a:t>Lisäksi </a:t>
            </a:r>
            <a:r>
              <a:rPr lang="fi-FI" sz="2400" dirty="0"/>
              <a:t>taiteen on todettu tekevän ihmiset </a:t>
            </a:r>
            <a:r>
              <a:rPr lang="fi-FI" sz="2400" dirty="0" err="1"/>
              <a:t>luovemmiksi</a:t>
            </a:r>
            <a:r>
              <a:rPr lang="fi-FI" sz="2400" dirty="0"/>
              <a:t>, iloisemmiksi ja aktiivisemmiksi. Yksilötasolla taidekokemukset liittyvät myös parempaan elämänhallintaan</a:t>
            </a:r>
            <a:r>
              <a:rPr lang="fi-FI" sz="2400" dirty="0" smtClean="0"/>
              <a:t>.</a:t>
            </a:r>
            <a:endParaRPr lang="fi-FI" sz="2400" dirty="0"/>
          </a:p>
          <a:p>
            <a:pPr algn="ctr"/>
            <a:endParaRPr lang="fi-FI" dirty="0" smtClean="0"/>
          </a:p>
          <a:p>
            <a:pPr algn="ctr"/>
            <a:endParaRPr lang="fi-FI" dirty="0"/>
          </a:p>
          <a:p>
            <a:pPr algn="ctr"/>
            <a:endParaRPr lang="fi-FI" dirty="0" smtClean="0"/>
          </a:p>
          <a:p>
            <a:pPr algn="ctr"/>
            <a:endParaRPr lang="fi-FI" dirty="0"/>
          </a:p>
          <a:p>
            <a:pPr algn="ctr"/>
            <a:endParaRPr lang="fi-FI" dirty="0"/>
          </a:p>
        </p:txBody>
      </p:sp>
    </p:spTree>
    <p:extLst>
      <p:ext uri="{BB962C8B-B14F-4D97-AF65-F5344CB8AC3E}">
        <p14:creationId xmlns:p14="http://schemas.microsoft.com/office/powerpoint/2010/main" val="649493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TAIDE, KULTTUURI JA OSALLISUUS</a:t>
            </a:r>
            <a:endParaRPr lang="fi-FI" dirty="0"/>
          </a:p>
        </p:txBody>
      </p:sp>
      <p:sp>
        <p:nvSpPr>
          <p:cNvPr id="3" name="Sisällön paikkamerkki 2"/>
          <p:cNvSpPr>
            <a:spLocks noGrp="1"/>
          </p:cNvSpPr>
          <p:nvPr>
            <p:ph sz="half" idx="1"/>
          </p:nvPr>
        </p:nvSpPr>
        <p:spPr>
          <a:xfrm>
            <a:off x="1318260" y="1227909"/>
            <a:ext cx="4800600" cy="4677591"/>
          </a:xfrm>
        </p:spPr>
        <p:txBody>
          <a:bodyPr/>
          <a:lstStyle/>
          <a:p>
            <a:r>
              <a:rPr lang="fi-FI" dirty="0" smtClean="0"/>
              <a:t>ITSE TEKEMINEN</a:t>
            </a:r>
            <a:endParaRPr lang="fi-FI" dirty="0"/>
          </a:p>
          <a:p>
            <a:endParaRPr lang="fi-FI" dirty="0" smtClean="0"/>
          </a:p>
          <a:p>
            <a:endParaRPr lang="fi-FI" dirty="0"/>
          </a:p>
        </p:txBody>
      </p:sp>
      <p:sp>
        <p:nvSpPr>
          <p:cNvPr id="4" name="Sisällön paikkamerkki 3"/>
          <p:cNvSpPr>
            <a:spLocks noGrp="1"/>
          </p:cNvSpPr>
          <p:nvPr>
            <p:ph sz="half" idx="2"/>
          </p:nvPr>
        </p:nvSpPr>
        <p:spPr>
          <a:xfrm>
            <a:off x="6196098" y="1269981"/>
            <a:ext cx="5494999" cy="4635519"/>
          </a:xfrm>
        </p:spPr>
        <p:txBody>
          <a:bodyPr/>
          <a:lstStyle/>
          <a:p>
            <a:r>
              <a:rPr lang="fi-FI" dirty="0" smtClean="0"/>
              <a:t>VALMIIN TUOTOKSEN NAUTTIMINEN</a:t>
            </a:r>
            <a:endParaRPr lang="fi-FI" dirty="0"/>
          </a:p>
        </p:txBody>
      </p:sp>
      <p:pic>
        <p:nvPicPr>
          <p:cNvPr id="5" name="Kuva 4"/>
          <p:cNvPicPr>
            <a:picLocks noChangeAspect="1"/>
          </p:cNvPicPr>
          <p:nvPr/>
        </p:nvPicPr>
        <p:blipFill>
          <a:blip r:embed="rId2"/>
          <a:stretch>
            <a:fillRect/>
          </a:stretch>
        </p:blipFill>
        <p:spPr>
          <a:xfrm>
            <a:off x="1327023" y="1874517"/>
            <a:ext cx="1793966" cy="2116047"/>
          </a:xfrm>
          <a:prstGeom prst="rect">
            <a:avLst/>
          </a:prstGeom>
        </p:spPr>
      </p:pic>
      <p:pic>
        <p:nvPicPr>
          <p:cNvPr id="6" name="Kuva 5"/>
          <p:cNvPicPr>
            <a:picLocks noChangeAspect="1"/>
          </p:cNvPicPr>
          <p:nvPr/>
        </p:nvPicPr>
        <p:blipFill>
          <a:blip r:embed="rId3"/>
          <a:stretch>
            <a:fillRect/>
          </a:stretch>
        </p:blipFill>
        <p:spPr>
          <a:xfrm>
            <a:off x="8595855" y="1818771"/>
            <a:ext cx="2203269" cy="1976710"/>
          </a:xfrm>
          <a:prstGeom prst="rect">
            <a:avLst/>
          </a:prstGeom>
        </p:spPr>
      </p:pic>
      <p:pic>
        <p:nvPicPr>
          <p:cNvPr id="7" name="Kuva 6"/>
          <p:cNvPicPr>
            <a:picLocks noChangeAspect="1"/>
          </p:cNvPicPr>
          <p:nvPr/>
        </p:nvPicPr>
        <p:blipFill>
          <a:blip r:embed="rId4"/>
          <a:stretch>
            <a:fillRect/>
          </a:stretch>
        </p:blipFill>
        <p:spPr>
          <a:xfrm>
            <a:off x="7278188" y="2103732"/>
            <a:ext cx="1143000" cy="1457325"/>
          </a:xfrm>
          <a:prstGeom prst="rect">
            <a:avLst/>
          </a:prstGeom>
        </p:spPr>
      </p:pic>
      <p:pic>
        <p:nvPicPr>
          <p:cNvPr id="8" name="Kuva 7"/>
          <p:cNvPicPr>
            <a:picLocks noChangeAspect="1"/>
          </p:cNvPicPr>
          <p:nvPr/>
        </p:nvPicPr>
        <p:blipFill>
          <a:blip r:embed="rId5"/>
          <a:stretch>
            <a:fillRect/>
          </a:stretch>
        </p:blipFill>
        <p:spPr>
          <a:xfrm>
            <a:off x="1111487" y="4140763"/>
            <a:ext cx="2095500" cy="1390650"/>
          </a:xfrm>
          <a:prstGeom prst="rect">
            <a:avLst/>
          </a:prstGeom>
        </p:spPr>
      </p:pic>
      <p:pic>
        <p:nvPicPr>
          <p:cNvPr id="9" name="Kuva 8"/>
          <p:cNvPicPr>
            <a:picLocks noChangeAspect="1"/>
          </p:cNvPicPr>
          <p:nvPr/>
        </p:nvPicPr>
        <p:blipFill>
          <a:blip r:embed="rId6"/>
          <a:stretch>
            <a:fillRect/>
          </a:stretch>
        </p:blipFill>
        <p:spPr>
          <a:xfrm>
            <a:off x="3281869" y="2646387"/>
            <a:ext cx="1895475" cy="2095500"/>
          </a:xfrm>
          <a:prstGeom prst="rect">
            <a:avLst/>
          </a:prstGeom>
        </p:spPr>
      </p:pic>
      <p:pic>
        <p:nvPicPr>
          <p:cNvPr id="10" name="Kuva 9"/>
          <p:cNvPicPr>
            <a:picLocks noChangeAspect="1"/>
          </p:cNvPicPr>
          <p:nvPr/>
        </p:nvPicPr>
        <p:blipFill>
          <a:blip r:embed="rId7"/>
          <a:stretch>
            <a:fillRect/>
          </a:stretch>
        </p:blipFill>
        <p:spPr>
          <a:xfrm>
            <a:off x="7310944" y="3898535"/>
            <a:ext cx="2667000" cy="1714500"/>
          </a:xfrm>
          <a:prstGeom prst="rect">
            <a:avLst/>
          </a:prstGeom>
        </p:spPr>
      </p:pic>
    </p:spTree>
    <p:extLst>
      <p:ext uri="{BB962C8B-B14F-4D97-AF65-F5344CB8AC3E}">
        <p14:creationId xmlns:p14="http://schemas.microsoft.com/office/powerpoint/2010/main" val="2617229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p:cNvSpPr/>
          <p:nvPr/>
        </p:nvSpPr>
        <p:spPr>
          <a:xfrm>
            <a:off x="923109" y="335846"/>
            <a:ext cx="10485120" cy="5355312"/>
          </a:xfrm>
          <a:prstGeom prst="rect">
            <a:avLst/>
          </a:prstGeom>
        </p:spPr>
        <p:txBody>
          <a:bodyPr wrap="square">
            <a:spAutoFit/>
          </a:bodyPr>
          <a:lstStyle/>
          <a:p>
            <a:r>
              <a:rPr lang="fi-FI" dirty="0"/>
              <a:t>Kohtaamistaide ®</a:t>
            </a:r>
          </a:p>
          <a:p>
            <a:r>
              <a:rPr lang="fi-FI" dirty="0"/>
              <a:t>Laurea-ammattikorkeakoulussa on kehitetty japanilaisen kuntouttavan </a:t>
            </a:r>
            <a:r>
              <a:rPr lang="fi-FI" dirty="0" err="1"/>
              <a:t>Clinical</a:t>
            </a:r>
            <a:r>
              <a:rPr lang="fi-FI" dirty="0"/>
              <a:t> </a:t>
            </a:r>
            <a:r>
              <a:rPr lang="fi-FI" dirty="0" err="1"/>
              <a:t>art</a:t>
            </a:r>
            <a:r>
              <a:rPr lang="fi-FI" dirty="0"/>
              <a:t> -menetelmän pohjalta suomalaista versiota nimeltä Kohtaamistaide. Kun taideterapiassa ja taidepsykoterapiassa keskitytään lähinnä yksilön voimavaroihin, Kohtaamistaiteessa kiinnitetään huomiota vuorovaikutukseen ja ihmiseen yhteisönsä jäsenenä. Japanilainen </a:t>
            </a:r>
            <a:r>
              <a:rPr lang="fi-FI" dirty="0" err="1"/>
              <a:t>Clinical</a:t>
            </a:r>
            <a:r>
              <a:rPr lang="fi-FI" dirty="0"/>
              <a:t> </a:t>
            </a:r>
            <a:r>
              <a:rPr lang="fi-FI" dirty="0" err="1"/>
              <a:t>art</a:t>
            </a:r>
            <a:r>
              <a:rPr lang="fi-FI" dirty="0"/>
              <a:t> -menetelmä kehitettiin tukemaan muistisairaiden hyvinvointia. Kohtaamistaidetta® käytetään laajemmin eri ikäisten ja -kuntoisten ihmisten parissa. Menetelmät ovat yksinkertaisia eikä osallistuminen edellytä erityistaitoja. Tärkeää on toisen ihmisen ja hänen aikaansaannoksensa kunnioittaminen. Toisten töistä annetaan vain myönteistä palautetta ja 8-10 kokoontumiskerran jälkeen ryhmässä syntyneet työt kootaan näyttelyksi. Samoin kuin joskus muunkin onnistuneen viriketoiminnan seurauksena, kohtaamistaideryhmään osallistunut pitkään puhumatta ollut muistisairas voi alkaa kommunikoida sanallisesti, koska hänellä syntyy siihen riittävän suuri motiivi. Laurea-ammattikorkeakoulu kouluttaa Kohtaamistaiteen ohjaajia (huom. rekisteröity tavaramerkki). Lisätietoja Suomen Kohtaamistaide </a:t>
            </a:r>
            <a:r>
              <a:rPr lang="fi-FI" dirty="0" smtClean="0"/>
              <a:t>ry</a:t>
            </a:r>
          </a:p>
          <a:p>
            <a:endParaRPr lang="fi-FI" dirty="0"/>
          </a:p>
          <a:p>
            <a:endParaRPr lang="fi-FI" dirty="0" smtClean="0"/>
          </a:p>
          <a:p>
            <a:endParaRPr lang="fi-FI" dirty="0"/>
          </a:p>
          <a:p>
            <a:r>
              <a:rPr lang="fi-FI" dirty="0" smtClean="0"/>
              <a:t>Pusa</a:t>
            </a:r>
            <a:r>
              <a:rPr lang="fi-FI" dirty="0"/>
              <a:t>, Tiina (toim. 2014): Kohtaamistaide - Käsikirja ohjaajalle. Laurea ammattikorkeakoulu. </a:t>
            </a:r>
            <a:endParaRPr lang="fi-FI" dirty="0" smtClean="0"/>
          </a:p>
          <a:p>
            <a:endParaRPr lang="fi-FI" dirty="0">
              <a:hlinkClick r:id="rId2"/>
            </a:endParaRPr>
          </a:p>
          <a:p>
            <a:r>
              <a:rPr lang="fi-FI" dirty="0" smtClean="0">
                <a:hlinkClick r:id="rId2"/>
              </a:rPr>
              <a:t>https</a:t>
            </a:r>
            <a:r>
              <a:rPr lang="fi-FI" dirty="0">
                <a:hlinkClick r:id="rId2"/>
              </a:rPr>
              <a:t>://</a:t>
            </a:r>
            <a:r>
              <a:rPr lang="fi-FI" dirty="0" smtClean="0">
                <a:hlinkClick r:id="rId2"/>
              </a:rPr>
              <a:t>www.theseus.fi/bitstream/handle/10024/114764/Laurea%20julkaisut%2022.pdf?sequence=1&amp;isAllowed=y</a:t>
            </a:r>
            <a:endParaRPr lang="fi-FI" dirty="0"/>
          </a:p>
          <a:p>
            <a:endParaRPr lang="fi-FI" dirty="0"/>
          </a:p>
        </p:txBody>
      </p:sp>
    </p:spTree>
    <p:extLst>
      <p:ext uri="{BB962C8B-B14F-4D97-AF65-F5344CB8AC3E}">
        <p14:creationId xmlns:p14="http://schemas.microsoft.com/office/powerpoint/2010/main" val="3299876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314994" y="505097"/>
            <a:ext cx="9170126" cy="5078313"/>
          </a:xfrm>
          <a:prstGeom prst="rect">
            <a:avLst/>
          </a:prstGeom>
        </p:spPr>
        <p:txBody>
          <a:bodyPr wrap="square">
            <a:spAutoFit/>
          </a:bodyPr>
          <a:lstStyle/>
          <a:p>
            <a:endParaRPr lang="fi-FI" dirty="0" smtClean="0">
              <a:hlinkClick r:id="rId2"/>
            </a:endParaRPr>
          </a:p>
          <a:p>
            <a:endParaRPr lang="fi-FI" dirty="0">
              <a:hlinkClick r:id="rId2"/>
            </a:endParaRPr>
          </a:p>
          <a:p>
            <a:r>
              <a:rPr lang="fi-FI" b="1" dirty="0" smtClean="0">
                <a:hlinkClick r:id="rId2"/>
              </a:rPr>
              <a:t>IDEOITA TOIMINTAAN:</a:t>
            </a:r>
          </a:p>
          <a:p>
            <a:endParaRPr lang="fi-FI" dirty="0">
              <a:hlinkClick r:id="rId2"/>
            </a:endParaRPr>
          </a:p>
          <a:p>
            <a:endParaRPr lang="fi-FI" dirty="0" smtClean="0">
              <a:hlinkClick r:id="rId2"/>
            </a:endParaRPr>
          </a:p>
          <a:p>
            <a:r>
              <a:rPr lang="fi-FI" dirty="0" smtClean="0">
                <a:hlinkClick r:id="rId2"/>
              </a:rPr>
              <a:t>https</a:t>
            </a:r>
            <a:r>
              <a:rPr lang="fi-FI" dirty="0">
                <a:hlinkClick r:id="rId2"/>
              </a:rPr>
              <a:t>://</a:t>
            </a:r>
            <a:r>
              <a:rPr lang="fi-FI" dirty="0" smtClean="0">
                <a:hlinkClick r:id="rId2"/>
              </a:rPr>
              <a:t>www.vahvike.fi/fi/kuvataide</a:t>
            </a:r>
            <a:endParaRPr lang="fi-FI" dirty="0"/>
          </a:p>
          <a:p>
            <a:endParaRPr lang="fi-FI" dirty="0" smtClean="0"/>
          </a:p>
          <a:p>
            <a:endParaRPr lang="fi-FI" dirty="0"/>
          </a:p>
          <a:p>
            <a:r>
              <a:rPr lang="fi-FI" dirty="0">
                <a:hlinkClick r:id="rId3"/>
              </a:rPr>
              <a:t>https://</a:t>
            </a:r>
            <a:r>
              <a:rPr lang="fi-FI" dirty="0" smtClean="0">
                <a:hlinkClick r:id="rId3"/>
              </a:rPr>
              <a:t>www.vahvike.fi/fi/sanataide</a:t>
            </a:r>
            <a:endParaRPr lang="fi-FI" dirty="0" smtClean="0"/>
          </a:p>
          <a:p>
            <a:endParaRPr lang="fi-FI" dirty="0"/>
          </a:p>
          <a:p>
            <a:endParaRPr lang="fi-FI" dirty="0" smtClean="0"/>
          </a:p>
          <a:p>
            <a:endParaRPr lang="fi-FI" dirty="0" smtClean="0"/>
          </a:p>
          <a:p>
            <a:r>
              <a:rPr lang="fi-FI" dirty="0">
                <a:hlinkClick r:id="rId4"/>
              </a:rPr>
              <a:t>https://</a:t>
            </a:r>
            <a:r>
              <a:rPr lang="fi-FI" dirty="0" smtClean="0">
                <a:hlinkClick r:id="rId4"/>
              </a:rPr>
              <a:t>www.vahvike.fi/fi/musiikki</a:t>
            </a:r>
            <a:endParaRPr lang="fi-FI" dirty="0" smtClean="0"/>
          </a:p>
          <a:p>
            <a:endParaRPr lang="fi-FI" dirty="0"/>
          </a:p>
          <a:p>
            <a:endParaRPr lang="fi-FI" dirty="0"/>
          </a:p>
          <a:p>
            <a:endParaRPr lang="fi-FI" dirty="0" smtClean="0"/>
          </a:p>
          <a:p>
            <a:endParaRPr lang="fi-FI" dirty="0"/>
          </a:p>
          <a:p>
            <a:endParaRPr lang="fi-FI" dirty="0"/>
          </a:p>
        </p:txBody>
      </p:sp>
    </p:spTree>
    <p:extLst>
      <p:ext uri="{BB962C8B-B14F-4D97-AF65-F5344CB8AC3E}">
        <p14:creationId xmlns:p14="http://schemas.microsoft.com/office/powerpoint/2010/main" val="138180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001485" y="885371"/>
            <a:ext cx="10328365" cy="5355312"/>
          </a:xfrm>
          <a:prstGeom prst="rect">
            <a:avLst/>
          </a:prstGeom>
        </p:spPr>
        <p:txBody>
          <a:bodyPr wrap="square">
            <a:spAutoFit/>
          </a:bodyPr>
          <a:lstStyle/>
          <a:p>
            <a:pPr lvl="1"/>
            <a:r>
              <a:rPr lang="fi-FI" b="1" dirty="0" smtClean="0"/>
              <a:t>KULTTUURI….</a:t>
            </a:r>
          </a:p>
          <a:p>
            <a:pPr>
              <a:buFont typeface="Arial" panose="020B0604020202020204" pitchFamily="34" charset="0"/>
              <a:buChar char="•"/>
            </a:pPr>
            <a:endParaRPr lang="fi-FI" dirty="0"/>
          </a:p>
          <a:p>
            <a:pPr>
              <a:buFont typeface="Arial" panose="020B0604020202020204" pitchFamily="34" charset="0"/>
              <a:buChar char="•"/>
            </a:pPr>
            <a:r>
              <a:rPr lang="fi-FI" dirty="0" smtClean="0"/>
              <a:t>Se</a:t>
            </a:r>
            <a:r>
              <a:rPr lang="fi-FI" dirty="0"/>
              <a:t>, mitä kaikkea kulttuuri on, voidaan jakaa näkyvään ja näkymättömään osaan. </a:t>
            </a:r>
          </a:p>
          <a:p>
            <a:pPr>
              <a:buFont typeface="Arial" panose="020B0604020202020204" pitchFamily="34" charset="0"/>
              <a:buChar char="•"/>
            </a:pPr>
            <a:r>
              <a:rPr lang="fi-FI" dirty="0"/>
              <a:t>Kulttuurin näkyviä osia on helpompi luokitella ja vertailla ja niistä on helpompi keskustella. </a:t>
            </a:r>
          </a:p>
          <a:p>
            <a:pPr>
              <a:buFont typeface="Arial" panose="020B0604020202020204" pitchFamily="34" charset="0"/>
              <a:buChar char="•"/>
            </a:pPr>
            <a:r>
              <a:rPr lang="fi-FI" dirty="0"/>
              <a:t>Kulttuurin näkyvät osat myös muuttuvat näkymättömiä osia nopeammin. </a:t>
            </a:r>
          </a:p>
          <a:p>
            <a:pPr>
              <a:buFont typeface="Arial" panose="020B0604020202020204" pitchFamily="34" charset="0"/>
              <a:buChar char="•"/>
            </a:pPr>
            <a:r>
              <a:rPr lang="fi-FI" dirty="0"/>
              <a:t>Näkymättömiä osia on vaikeampaa tunnistaa ja niiden merkitystä ymmärtää. </a:t>
            </a:r>
          </a:p>
          <a:p>
            <a:pPr>
              <a:buFont typeface="Arial" panose="020B0604020202020204" pitchFamily="34" charset="0"/>
              <a:buChar char="•"/>
            </a:pPr>
            <a:r>
              <a:rPr lang="fi-FI" dirty="0"/>
              <a:t>Näkyvän ja näkymättömän osan jakoa kuvaamaan käytetään usein jäävuorivertausta. Siinä vuoresta näkyy merenpinnan yläpuolelle vain murto-osa. Se tarkoittaa, että suurin ja merkityksellisin osa siitä, mitä jokin kulttuuri on, on silmälle näkymättömissä.</a:t>
            </a:r>
          </a:p>
          <a:p>
            <a:pPr>
              <a:buFont typeface="Arial" panose="020B0604020202020204" pitchFamily="34" charset="0"/>
              <a:buChar char="•"/>
            </a:pPr>
            <a:r>
              <a:rPr lang="fi-FI" dirty="0"/>
              <a:t>Näkyvää osaa kulttuurista on esimerkiksi </a:t>
            </a:r>
          </a:p>
          <a:p>
            <a:pPr marL="742950" lvl="1" indent="-285750">
              <a:buFont typeface="Arial" panose="020B0604020202020204" pitchFamily="34" charset="0"/>
              <a:buChar char="•"/>
            </a:pPr>
            <a:r>
              <a:rPr lang="fi-FI" dirty="0"/>
              <a:t>ruoka jota syömme</a:t>
            </a:r>
          </a:p>
          <a:p>
            <a:pPr marL="742950" lvl="1" indent="-285750">
              <a:buFont typeface="Arial" panose="020B0604020202020204" pitchFamily="34" charset="0"/>
              <a:buChar char="•"/>
            </a:pPr>
            <a:r>
              <a:rPr lang="fi-FI" dirty="0"/>
              <a:t>ruuanvalmistustavat</a:t>
            </a:r>
          </a:p>
          <a:p>
            <a:pPr marL="742950" lvl="1" indent="-285750">
              <a:buFont typeface="Arial" panose="020B0604020202020204" pitchFamily="34" charset="0"/>
              <a:buChar char="•"/>
            </a:pPr>
            <a:r>
              <a:rPr lang="fi-FI" dirty="0"/>
              <a:t>vaatteet</a:t>
            </a:r>
          </a:p>
          <a:p>
            <a:pPr marL="742950" lvl="1" indent="-285750">
              <a:buFont typeface="Arial" panose="020B0604020202020204" pitchFamily="34" charset="0"/>
              <a:buChar char="•"/>
            </a:pPr>
            <a:r>
              <a:rPr lang="fi-FI" dirty="0"/>
              <a:t>rakennukset</a:t>
            </a:r>
          </a:p>
          <a:p>
            <a:pPr marL="742950" lvl="1" indent="-285750">
              <a:buFont typeface="Arial" panose="020B0604020202020204" pitchFamily="34" charset="0"/>
              <a:buChar char="•"/>
            </a:pPr>
            <a:r>
              <a:rPr lang="fi-FI" dirty="0"/>
              <a:t>ihmisten välinen vuorovaikutus</a:t>
            </a:r>
          </a:p>
          <a:p>
            <a:pPr>
              <a:buFont typeface="Arial" panose="020B0604020202020204" pitchFamily="34" charset="0"/>
              <a:buChar char="•"/>
            </a:pPr>
            <a:r>
              <a:rPr lang="fi-FI" dirty="0"/>
              <a:t>Näkymätöntä osaa taas ovat </a:t>
            </a:r>
          </a:p>
          <a:p>
            <a:pPr marL="742950" lvl="1" indent="-285750">
              <a:buFont typeface="Arial" panose="020B0604020202020204" pitchFamily="34" charset="0"/>
              <a:buChar char="•"/>
            </a:pPr>
            <a:r>
              <a:rPr lang="fi-FI" dirty="0"/>
              <a:t>arvot</a:t>
            </a:r>
          </a:p>
          <a:p>
            <a:pPr marL="742950" lvl="1" indent="-285750">
              <a:buFont typeface="Arial" panose="020B0604020202020204" pitchFamily="34" charset="0"/>
              <a:buChar char="•"/>
            </a:pPr>
            <a:r>
              <a:rPr lang="fi-FI" dirty="0"/>
              <a:t>normit </a:t>
            </a:r>
          </a:p>
          <a:p>
            <a:pPr marL="742950" lvl="1" indent="-285750">
              <a:buFont typeface="Arial" panose="020B0604020202020204" pitchFamily="34" charset="0"/>
              <a:buChar char="•"/>
            </a:pPr>
            <a:r>
              <a:rPr lang="fi-FI" dirty="0"/>
              <a:t>käsitteet, joiden avulla ajattelemme ja joilla ilmaisemme itseämme</a:t>
            </a:r>
          </a:p>
        </p:txBody>
      </p:sp>
    </p:spTree>
    <p:extLst>
      <p:ext uri="{BB962C8B-B14F-4D97-AF65-F5344CB8AC3E}">
        <p14:creationId xmlns:p14="http://schemas.microsoft.com/office/powerpoint/2010/main" val="3915276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stretch>
            <a:fillRect/>
          </a:stretch>
        </p:blipFill>
        <p:spPr>
          <a:xfrm>
            <a:off x="2284912" y="0"/>
            <a:ext cx="7239000" cy="6858000"/>
          </a:xfrm>
          <a:prstGeom prst="rect">
            <a:avLst/>
          </a:prstGeom>
        </p:spPr>
      </p:pic>
    </p:spTree>
    <p:extLst>
      <p:ext uri="{BB962C8B-B14F-4D97-AF65-F5344CB8AC3E}">
        <p14:creationId xmlns:p14="http://schemas.microsoft.com/office/powerpoint/2010/main" val="551879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203960" y="381000"/>
            <a:ext cx="9845040" cy="5078313"/>
          </a:xfrm>
          <a:prstGeom prst="rect">
            <a:avLst/>
          </a:prstGeom>
        </p:spPr>
        <p:txBody>
          <a:bodyPr wrap="square">
            <a:spAutoFit/>
          </a:bodyPr>
          <a:lstStyle/>
          <a:p>
            <a:pPr>
              <a:buFont typeface="Arial" panose="020B0604020202020204" pitchFamily="34" charset="0"/>
              <a:buChar char="•"/>
            </a:pPr>
            <a:r>
              <a:rPr lang="fi-FI" b="1" dirty="0"/>
              <a:t>Kulttuurin käytännöt</a:t>
            </a:r>
            <a:r>
              <a:rPr lang="fi-FI" dirty="0"/>
              <a:t/>
            </a:r>
            <a:br>
              <a:rPr lang="fi-FI" dirty="0"/>
            </a:br>
            <a:r>
              <a:rPr lang="fi-FI" dirty="0"/>
              <a:t>Kulttuurin käytäntöjä ovat symbolit, sankarit ja rituaalit ja ne ovat näkyviä. Niiden kulttuurinen merkitys on kuitenkin näkymätön ja niiden merkityksen osaa tulkita vain kulttuuriin kuuluva henkilö.</a:t>
            </a:r>
          </a:p>
          <a:p>
            <a:pPr>
              <a:buFont typeface="Arial" panose="020B0604020202020204" pitchFamily="34" charset="0"/>
              <a:buChar char="•"/>
            </a:pPr>
            <a:r>
              <a:rPr lang="fi-FI" b="1" dirty="0"/>
              <a:t>rituaalit</a:t>
            </a:r>
            <a:r>
              <a:rPr lang="fi-FI" dirty="0"/>
              <a:t> </a:t>
            </a:r>
          </a:p>
          <a:p>
            <a:pPr marL="742950" lvl="1" indent="-285750">
              <a:buFont typeface="Arial" panose="020B0604020202020204" pitchFamily="34" charset="0"/>
              <a:buChar char="•"/>
            </a:pPr>
            <a:r>
              <a:rPr lang="fi-FI" dirty="0"/>
              <a:t>Yhteiset aktiviteetit, jotka ovat teknisesti tarpeettomia halutun asian saavuttamiseksi, mutta joita pidetään tietyn kulttuurin sisällä sosiaalisesti välttämättöminä/erittäin tärkeinä.</a:t>
            </a:r>
          </a:p>
          <a:p>
            <a:pPr marL="742950" lvl="1" indent="-285750">
              <a:buFont typeface="Arial" panose="020B0604020202020204" pitchFamily="34" charset="0"/>
              <a:buChar char="•"/>
            </a:pPr>
            <a:r>
              <a:rPr lang="fi-FI" dirty="0"/>
              <a:t>Niitä siis suoritetaan niiden itsensä takia.</a:t>
            </a:r>
          </a:p>
          <a:p>
            <a:pPr marL="742950" lvl="1" indent="-285750">
              <a:buFont typeface="Arial" panose="020B0604020202020204" pitchFamily="34" charset="0"/>
              <a:buChar char="•"/>
            </a:pPr>
            <a:r>
              <a:rPr lang="fi-FI" dirty="0"/>
              <a:t>Näitä ovat tavat tervehtiä, kunnioituksen osoitukset, sosiaaliset ja uskonnolliset seremoniat, kuten häät tai hautajaiset.</a:t>
            </a:r>
          </a:p>
          <a:p>
            <a:pPr>
              <a:buFont typeface="Arial" panose="020B0604020202020204" pitchFamily="34" charset="0"/>
              <a:buChar char="•"/>
            </a:pPr>
            <a:r>
              <a:rPr lang="fi-FI" b="1" dirty="0"/>
              <a:t>sankarit</a:t>
            </a:r>
            <a:r>
              <a:rPr lang="fi-FI" dirty="0"/>
              <a:t> </a:t>
            </a:r>
          </a:p>
          <a:p>
            <a:pPr marL="742950" lvl="1" indent="-285750">
              <a:buFont typeface="Arial" panose="020B0604020202020204" pitchFamily="34" charset="0"/>
              <a:buChar char="•"/>
            </a:pPr>
            <a:r>
              <a:rPr lang="fi-FI" dirty="0"/>
              <a:t>elävät tai kuolleet henkilöt, todelliset tai kuvitellut, joiden piirteitä arvostetaan ja jotka toimivat siksi käytösmalleina.</a:t>
            </a:r>
          </a:p>
          <a:p>
            <a:pPr>
              <a:buFont typeface="Arial" panose="020B0604020202020204" pitchFamily="34" charset="0"/>
              <a:buChar char="•"/>
            </a:pPr>
            <a:r>
              <a:rPr lang="fi-FI" b="1" dirty="0"/>
              <a:t>symbolit</a:t>
            </a:r>
            <a:r>
              <a:rPr lang="fi-FI" dirty="0"/>
              <a:t> </a:t>
            </a:r>
          </a:p>
          <a:p>
            <a:pPr marL="742950" lvl="1" indent="-285750">
              <a:buFont typeface="Arial" panose="020B0604020202020204" pitchFamily="34" charset="0"/>
              <a:buChar char="•"/>
            </a:pPr>
            <a:r>
              <a:rPr lang="fi-FI" dirty="0"/>
              <a:t>sanat, eleet, kuvat ja tavarat joilla on erityismerkitys ja joiden ymmärtämiseksi täytyy jakaa sama kulttuuri.</a:t>
            </a:r>
          </a:p>
          <a:p>
            <a:pPr marL="742950" lvl="1" indent="-285750">
              <a:buFont typeface="Arial" panose="020B0604020202020204" pitchFamily="34" charset="0"/>
              <a:buChar char="•"/>
            </a:pPr>
            <a:r>
              <a:rPr lang="fi-FI" dirty="0"/>
              <a:t>tietyn kielen sanat, vaatteet, hiustyylit, liput, statussymbolit</a:t>
            </a:r>
          </a:p>
          <a:p>
            <a:pPr marL="742950" lvl="1" indent="-285750">
              <a:buFont typeface="Arial" panose="020B0604020202020204" pitchFamily="34" charset="0"/>
              <a:buChar char="•"/>
            </a:pPr>
            <a:r>
              <a:rPr lang="fi-FI" dirty="0"/>
              <a:t>Uusia symboleita on helppo kehittää ja vanhat häviävät helposti. Niitä kopioidaan kulttuuriryhmästä toiseen.</a:t>
            </a:r>
          </a:p>
        </p:txBody>
      </p:sp>
    </p:spTree>
    <p:extLst>
      <p:ext uri="{BB962C8B-B14F-4D97-AF65-F5344CB8AC3E}">
        <p14:creationId xmlns:p14="http://schemas.microsoft.com/office/powerpoint/2010/main" val="3077187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TM10001106[[fn=Merkki]]</Template>
  <TotalTime>40</TotalTime>
  <Words>697</Words>
  <Application>Microsoft Office PowerPoint</Application>
  <PresentationFormat>Laajakuva</PresentationFormat>
  <Paragraphs>84</Paragraphs>
  <Slides>10</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10</vt:i4>
      </vt:variant>
    </vt:vector>
  </HeadingPairs>
  <TitlesOfParts>
    <vt:vector size="16" baseType="lpstr">
      <vt:lpstr>Arial</vt:lpstr>
      <vt:lpstr>Bodoni MT Black</vt:lpstr>
      <vt:lpstr>Calibri</vt:lpstr>
      <vt:lpstr>Gill Sans MT</vt:lpstr>
      <vt:lpstr>Impact</vt:lpstr>
      <vt:lpstr>Badge</vt:lpstr>
      <vt:lpstr>Taide ja kulttuuri</vt:lpstr>
      <vt:lpstr> ”käyttää toiminnallisia menetelmiä ja ottaa huomioon taiteen tai kulttuurin mahdollisuuksia osallisuuden edistämisessä”   -kason arvioinnin kohteena-  </vt:lpstr>
      <vt:lpstr>PowerPoint-esitys</vt:lpstr>
      <vt:lpstr>TAIDE, KULTTUURI JA OSALLISUUS</vt:lpstr>
      <vt:lpstr>PowerPoint-esitys</vt:lpstr>
      <vt:lpstr>PowerPoint-esitys</vt:lpstr>
      <vt:lpstr>PowerPoint-esitys</vt:lpstr>
      <vt:lpstr>PowerPoint-esitys</vt:lpstr>
      <vt:lpstr>PowerPoint-esitys</vt:lpstr>
      <vt:lpstr>PowerPoint-esitys</vt:lpstr>
    </vt:vector>
  </TitlesOfParts>
  <Company>Kouvolan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Taide ja kulttuuri</dc:title>
  <dc:creator>Paronen Johanna</dc:creator>
  <cp:lastModifiedBy>Paronen Johanna</cp:lastModifiedBy>
  <cp:revision>18</cp:revision>
  <dcterms:created xsi:type="dcterms:W3CDTF">2021-01-08T11:23:26Z</dcterms:created>
  <dcterms:modified xsi:type="dcterms:W3CDTF">2021-01-09T16:25:26Z</dcterms:modified>
</cp:coreProperties>
</file>