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9" r:id="rId4"/>
    <p:sldId id="268" r:id="rId5"/>
    <p:sldId id="260" r:id="rId6"/>
    <p:sldId id="266" r:id="rId7"/>
    <p:sldId id="261" r:id="rId8"/>
    <p:sldId id="267" r:id="rId9"/>
    <p:sldId id="262" r:id="rId10"/>
    <p:sldId id="265" r:id="rId11"/>
    <p:sldId id="263" r:id="rId12"/>
    <p:sldId id="264" r:id="rId13"/>
    <p:sldId id="269" r:id="rId14"/>
    <p:sldId id="275" r:id="rId15"/>
    <p:sldId id="270" r:id="rId16"/>
    <p:sldId id="276" r:id="rId17"/>
    <p:sldId id="271" r:id="rId18"/>
    <p:sldId id="277" r:id="rId19"/>
    <p:sldId id="272" r:id="rId20"/>
    <p:sldId id="278" r:id="rId21"/>
    <p:sldId id="273" r:id="rId22"/>
    <p:sldId id="274" r:id="rId2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B7CFCE-C416-0740-951A-6B52C103A803}" v="247" dt="2021-01-18T10:11:39.924"/>
    <p1510:client id="{0EC87459-0452-9905-63A1-771647F2A82F}" v="10" dt="2021-09-06T05:20:36.317"/>
    <p1510:client id="{246FBDAE-AD60-458A-FA80-DF5D29A9AE67}" v="2370" dt="2021-01-13T16:21:53.388"/>
    <p1510:client id="{30BBFF06-E49C-90E8-4F47-B0F948EE7ADB}" v="2402" dt="2021-01-18T11:29:15.937"/>
    <p1510:client id="{3271F2B4-4AEA-46C5-94C1-412E588ABE31}" v="1367" dt="2021-01-13T11:43:01.550"/>
    <p1510:client id="{61220D54-C69A-DAA8-623E-4A01C538116C}" v="4" dt="2021-01-21T07:20:37.238"/>
    <p1510:client id="{76BE74F1-1E5E-DC96-3EE0-6D401E0E46B4}" v="190" dt="2021-01-14T06:30:03.536"/>
    <p1510:client id="{93C28766-CCB5-4C3E-B086-844644085264}" v="1490" dt="2020-12-17T19:44:04.767"/>
    <p1510:client id="{F54BCB71-9A2E-9409-0709-73AD2FF171B3}" v="1006" dt="2021-01-26T10:46:12.029"/>
    <p1510:client id="{F9A278D6-D85D-1683-138D-658592E1D98E}" v="28" dt="2021-01-15T07:11:21.572"/>
    <p1510:client id="{FB94A00C-0AAE-012F-EF81-87CE8600E66A}" v="22" dt="2020-12-18T10:36:52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E8A2B3-B4EF-45D3-B8DE-62FEF4F241B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AFBDAAF-7FED-48EF-90A4-2A5D548CEBDD}">
      <dgm:prSet/>
      <dgm:spPr/>
      <dgm:t>
        <a:bodyPr/>
        <a:lstStyle/>
        <a:p>
          <a:r>
            <a:rPr lang="fi-FI" baseline="0" dirty="0"/>
            <a:t>J.S. </a:t>
          </a:r>
          <a:r>
            <a:rPr lang="fi-FI" baseline="0" dirty="0" err="1"/>
            <a:t>Meresmaa</a:t>
          </a:r>
          <a:r>
            <a:rPr lang="fi-FI" baseline="0" dirty="0"/>
            <a:t>: Naakkamestari</a:t>
          </a:r>
          <a:endParaRPr lang="en-US" dirty="0"/>
        </a:p>
      </dgm:t>
    </dgm:pt>
    <dgm:pt modelId="{0117EF1B-BC8B-4E55-8F4A-6270F04E3485}" type="parTrans" cxnId="{930EEDB6-024A-4689-BCC2-66B070462441}">
      <dgm:prSet/>
      <dgm:spPr/>
      <dgm:t>
        <a:bodyPr/>
        <a:lstStyle/>
        <a:p>
          <a:endParaRPr lang="en-US"/>
        </a:p>
      </dgm:t>
    </dgm:pt>
    <dgm:pt modelId="{4693F0D3-D7C7-4E17-A9CD-83E45762F1FE}" type="sibTrans" cxnId="{930EEDB6-024A-4689-BCC2-66B070462441}">
      <dgm:prSet/>
      <dgm:spPr/>
      <dgm:t>
        <a:bodyPr/>
        <a:lstStyle/>
        <a:p>
          <a:endParaRPr lang="en-US"/>
        </a:p>
      </dgm:t>
    </dgm:pt>
    <dgm:pt modelId="{88440182-0C53-442C-BF52-B770FFB9A7A1}">
      <dgm:prSet/>
      <dgm:spPr/>
      <dgm:t>
        <a:bodyPr/>
        <a:lstStyle/>
        <a:p>
          <a:r>
            <a:rPr lang="fi-FI" baseline="0" dirty="0"/>
            <a:t>K.K. </a:t>
          </a:r>
          <a:r>
            <a:rPr lang="fi-FI" baseline="0" dirty="0" err="1">
              <a:latin typeface="Impact" panose="020B0806030902050204"/>
            </a:rPr>
            <a:t>Alongi</a:t>
          </a:r>
          <a:r>
            <a:rPr lang="fi-FI" baseline="0" dirty="0"/>
            <a:t>: Kevätuhrit</a:t>
          </a:r>
          <a:endParaRPr lang="en-US" dirty="0"/>
        </a:p>
      </dgm:t>
    </dgm:pt>
    <dgm:pt modelId="{787026CF-16E9-455F-A563-63F7F417709D}" type="parTrans" cxnId="{A987EA5E-95CA-45DA-A3A0-624D93CF3ADC}">
      <dgm:prSet/>
      <dgm:spPr/>
      <dgm:t>
        <a:bodyPr/>
        <a:lstStyle/>
        <a:p>
          <a:endParaRPr lang="en-US"/>
        </a:p>
      </dgm:t>
    </dgm:pt>
    <dgm:pt modelId="{D1608B74-94FA-45B4-AE21-9EC9971B4A5A}" type="sibTrans" cxnId="{A987EA5E-95CA-45DA-A3A0-624D93CF3ADC}">
      <dgm:prSet/>
      <dgm:spPr/>
      <dgm:t>
        <a:bodyPr/>
        <a:lstStyle/>
        <a:p>
          <a:endParaRPr lang="en-US"/>
        </a:p>
      </dgm:t>
    </dgm:pt>
    <dgm:pt modelId="{6C11C949-891B-4255-9DED-9B5F326AA0B4}">
      <dgm:prSet/>
      <dgm:spPr/>
      <dgm:t>
        <a:bodyPr/>
        <a:lstStyle/>
        <a:p>
          <a:r>
            <a:rPr lang="fi-FI" baseline="0" dirty="0"/>
            <a:t>Tapani </a:t>
          </a:r>
          <a:r>
            <a:rPr lang="fi-FI" baseline="0" dirty="0" err="1"/>
            <a:t>Bagge</a:t>
          </a:r>
          <a:r>
            <a:rPr lang="fi-FI" baseline="0" dirty="0"/>
            <a:t>: Polttava rakkaus</a:t>
          </a:r>
          <a:endParaRPr lang="en-US" dirty="0"/>
        </a:p>
      </dgm:t>
    </dgm:pt>
    <dgm:pt modelId="{4177E643-F2BA-4607-BC15-D72E5202E2F6}" type="parTrans" cxnId="{0B023600-3855-4762-9A4F-03E42EDA65E1}">
      <dgm:prSet/>
      <dgm:spPr/>
      <dgm:t>
        <a:bodyPr/>
        <a:lstStyle/>
        <a:p>
          <a:endParaRPr lang="en-US"/>
        </a:p>
      </dgm:t>
    </dgm:pt>
    <dgm:pt modelId="{FC28847E-84A0-4880-AD21-73BA10637773}" type="sibTrans" cxnId="{0B023600-3855-4762-9A4F-03E42EDA65E1}">
      <dgm:prSet/>
      <dgm:spPr/>
      <dgm:t>
        <a:bodyPr/>
        <a:lstStyle/>
        <a:p>
          <a:endParaRPr lang="en-US"/>
        </a:p>
      </dgm:t>
    </dgm:pt>
    <dgm:pt modelId="{508DF640-20D9-48D8-B987-4D9A5517C9D5}">
      <dgm:prSet/>
      <dgm:spPr/>
      <dgm:t>
        <a:bodyPr/>
        <a:lstStyle/>
        <a:p>
          <a:r>
            <a:rPr lang="fi-FI" baseline="0" dirty="0"/>
            <a:t>Ernest </a:t>
          </a:r>
          <a:r>
            <a:rPr lang="fi-FI" baseline="0" dirty="0" err="1"/>
            <a:t>Cline</a:t>
          </a:r>
          <a:r>
            <a:rPr lang="fi-FI" baseline="0" dirty="0"/>
            <a:t>: </a:t>
          </a:r>
          <a:r>
            <a:rPr lang="fi-FI" baseline="0" dirty="0" err="1"/>
            <a:t>Ready</a:t>
          </a:r>
          <a:r>
            <a:rPr lang="fi-FI" baseline="0" dirty="0"/>
            <a:t>. Player. One.</a:t>
          </a:r>
          <a:endParaRPr lang="en-US" dirty="0"/>
        </a:p>
      </dgm:t>
    </dgm:pt>
    <dgm:pt modelId="{39666CF2-DAA9-470A-9739-F072E18A6065}" type="parTrans" cxnId="{8A0ABB0A-F7AF-4B61-ADB8-22DFE7627530}">
      <dgm:prSet/>
      <dgm:spPr/>
      <dgm:t>
        <a:bodyPr/>
        <a:lstStyle/>
        <a:p>
          <a:endParaRPr lang="en-US"/>
        </a:p>
      </dgm:t>
    </dgm:pt>
    <dgm:pt modelId="{5E7C65A3-E667-4793-B730-B882E9F1A1FC}" type="sibTrans" cxnId="{8A0ABB0A-F7AF-4B61-ADB8-22DFE7627530}">
      <dgm:prSet/>
      <dgm:spPr/>
      <dgm:t>
        <a:bodyPr/>
        <a:lstStyle/>
        <a:p>
          <a:endParaRPr lang="en-US"/>
        </a:p>
      </dgm:t>
    </dgm:pt>
    <dgm:pt modelId="{D9D712A3-82EF-43DA-99C3-6DD9AB3DD9A2}">
      <dgm:prSet/>
      <dgm:spPr/>
      <dgm:t>
        <a:bodyPr/>
        <a:lstStyle/>
        <a:p>
          <a:r>
            <a:rPr lang="fi-FI" baseline="0" dirty="0"/>
            <a:t>Magdalena Hai: Haiseva käsi</a:t>
          </a:r>
          <a:endParaRPr lang="en-US" dirty="0"/>
        </a:p>
      </dgm:t>
    </dgm:pt>
    <dgm:pt modelId="{6EB220FF-B62D-4BFC-A19C-8925B3F057C4}" type="parTrans" cxnId="{9F4032BD-722D-4CCC-812D-986097EC2C0F}">
      <dgm:prSet/>
      <dgm:spPr/>
      <dgm:t>
        <a:bodyPr/>
        <a:lstStyle/>
        <a:p>
          <a:endParaRPr lang="en-US"/>
        </a:p>
      </dgm:t>
    </dgm:pt>
    <dgm:pt modelId="{264E55F2-89FE-444C-A7C5-DD2E02D8125A}" type="sibTrans" cxnId="{9F4032BD-722D-4CCC-812D-986097EC2C0F}">
      <dgm:prSet/>
      <dgm:spPr/>
      <dgm:t>
        <a:bodyPr/>
        <a:lstStyle/>
        <a:p>
          <a:endParaRPr lang="en-US"/>
        </a:p>
      </dgm:t>
    </dgm:pt>
    <dgm:pt modelId="{F1A3CC2D-945B-4B61-8B0D-CB47188F70BA}">
      <dgm:prSet/>
      <dgm:spPr/>
      <dgm:t>
        <a:bodyPr/>
        <a:lstStyle/>
        <a:p>
          <a:r>
            <a:rPr lang="fi-FI" baseline="0" dirty="0"/>
            <a:t>Riina Mattila: Järistyksiä</a:t>
          </a:r>
          <a:endParaRPr lang="en-US" dirty="0"/>
        </a:p>
      </dgm:t>
    </dgm:pt>
    <dgm:pt modelId="{FFE26520-715B-4E35-A28A-1CA98A9110EF}" type="parTrans" cxnId="{DE1A4CB8-B8CD-4D0A-8D6D-B1CCB37FF77F}">
      <dgm:prSet/>
      <dgm:spPr/>
      <dgm:t>
        <a:bodyPr/>
        <a:lstStyle/>
        <a:p>
          <a:endParaRPr lang="en-US"/>
        </a:p>
      </dgm:t>
    </dgm:pt>
    <dgm:pt modelId="{0CD018E5-D6C5-446F-A7CA-1D451307BC5E}" type="sibTrans" cxnId="{DE1A4CB8-B8CD-4D0A-8D6D-B1CCB37FF77F}">
      <dgm:prSet/>
      <dgm:spPr/>
      <dgm:t>
        <a:bodyPr/>
        <a:lstStyle/>
        <a:p>
          <a:endParaRPr lang="en-US"/>
        </a:p>
      </dgm:t>
    </dgm:pt>
    <dgm:pt modelId="{8611174F-C7F2-48FC-9CEA-FBA2467C4075}">
      <dgm:prSet/>
      <dgm:spPr/>
      <dgm:t>
        <a:bodyPr/>
        <a:lstStyle/>
        <a:p>
          <a:r>
            <a:rPr lang="fi-FI" baseline="0" dirty="0"/>
            <a:t>Kati Närhi: Saniaislehdon salaisuudet</a:t>
          </a:r>
          <a:endParaRPr lang="en-US" dirty="0"/>
        </a:p>
      </dgm:t>
    </dgm:pt>
    <dgm:pt modelId="{13C7C525-DE1E-4FDD-8020-60008593F4AA}" type="parTrans" cxnId="{67FD7FC0-2341-4407-BC2A-7BC553E955FF}">
      <dgm:prSet/>
      <dgm:spPr/>
      <dgm:t>
        <a:bodyPr/>
        <a:lstStyle/>
        <a:p>
          <a:endParaRPr lang="en-US"/>
        </a:p>
      </dgm:t>
    </dgm:pt>
    <dgm:pt modelId="{4CAA7BD7-15A3-48A2-87EA-DCF0567D566D}" type="sibTrans" cxnId="{67FD7FC0-2341-4407-BC2A-7BC553E955FF}">
      <dgm:prSet/>
      <dgm:spPr/>
      <dgm:t>
        <a:bodyPr/>
        <a:lstStyle/>
        <a:p>
          <a:endParaRPr lang="en-US"/>
        </a:p>
      </dgm:t>
    </dgm:pt>
    <dgm:pt modelId="{37988E91-8370-4CFE-9B9B-BD4D06994F01}" type="pres">
      <dgm:prSet presAssocID="{E4E8A2B3-B4EF-45D3-B8DE-62FEF4F241B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2E72413B-B8D4-4C0D-BC10-22A4070C54EB}" type="pres">
      <dgm:prSet presAssocID="{1AFBDAAF-7FED-48EF-90A4-2A5D548CEBDD}" presName="thickLine" presStyleLbl="alignNode1" presStyleIdx="0" presStyleCnt="7"/>
      <dgm:spPr/>
    </dgm:pt>
    <dgm:pt modelId="{4CBDD597-CC47-40B2-920F-5B85AB9A3BA0}" type="pres">
      <dgm:prSet presAssocID="{1AFBDAAF-7FED-48EF-90A4-2A5D548CEBDD}" presName="horz1" presStyleCnt="0"/>
      <dgm:spPr/>
    </dgm:pt>
    <dgm:pt modelId="{E98FB7ED-D0C8-4A1C-9695-646B8167B1D5}" type="pres">
      <dgm:prSet presAssocID="{1AFBDAAF-7FED-48EF-90A4-2A5D548CEBDD}" presName="tx1" presStyleLbl="revTx" presStyleIdx="0" presStyleCnt="7"/>
      <dgm:spPr/>
      <dgm:t>
        <a:bodyPr/>
        <a:lstStyle/>
        <a:p>
          <a:endParaRPr lang="fi-FI"/>
        </a:p>
      </dgm:t>
    </dgm:pt>
    <dgm:pt modelId="{43C8D856-112B-41F7-95A9-9536EA19CB51}" type="pres">
      <dgm:prSet presAssocID="{1AFBDAAF-7FED-48EF-90A4-2A5D548CEBDD}" presName="vert1" presStyleCnt="0"/>
      <dgm:spPr/>
    </dgm:pt>
    <dgm:pt modelId="{91D2CA3B-234F-42D5-96B1-C2BFD06119D3}" type="pres">
      <dgm:prSet presAssocID="{88440182-0C53-442C-BF52-B770FFB9A7A1}" presName="thickLine" presStyleLbl="alignNode1" presStyleIdx="1" presStyleCnt="7"/>
      <dgm:spPr/>
    </dgm:pt>
    <dgm:pt modelId="{CF5D32E8-992C-46DA-BFB6-626420D51E7B}" type="pres">
      <dgm:prSet presAssocID="{88440182-0C53-442C-BF52-B770FFB9A7A1}" presName="horz1" presStyleCnt="0"/>
      <dgm:spPr/>
    </dgm:pt>
    <dgm:pt modelId="{35EB25F9-B227-4251-AF3E-86E4406E81F3}" type="pres">
      <dgm:prSet presAssocID="{88440182-0C53-442C-BF52-B770FFB9A7A1}" presName="tx1" presStyleLbl="revTx" presStyleIdx="1" presStyleCnt="7"/>
      <dgm:spPr/>
      <dgm:t>
        <a:bodyPr/>
        <a:lstStyle/>
        <a:p>
          <a:endParaRPr lang="fi-FI"/>
        </a:p>
      </dgm:t>
    </dgm:pt>
    <dgm:pt modelId="{BA014514-7455-46A6-8DD0-9C499D812BAC}" type="pres">
      <dgm:prSet presAssocID="{88440182-0C53-442C-BF52-B770FFB9A7A1}" presName="vert1" presStyleCnt="0"/>
      <dgm:spPr/>
    </dgm:pt>
    <dgm:pt modelId="{2ED06FE9-AD81-484D-86E1-A250B7C9653B}" type="pres">
      <dgm:prSet presAssocID="{6C11C949-891B-4255-9DED-9B5F326AA0B4}" presName="thickLine" presStyleLbl="alignNode1" presStyleIdx="2" presStyleCnt="7"/>
      <dgm:spPr/>
    </dgm:pt>
    <dgm:pt modelId="{926D43DD-DF9C-41B7-B0FB-4247835D99CA}" type="pres">
      <dgm:prSet presAssocID="{6C11C949-891B-4255-9DED-9B5F326AA0B4}" presName="horz1" presStyleCnt="0"/>
      <dgm:spPr/>
    </dgm:pt>
    <dgm:pt modelId="{BAD74A37-3E9C-484F-9167-3D97B4E90942}" type="pres">
      <dgm:prSet presAssocID="{6C11C949-891B-4255-9DED-9B5F326AA0B4}" presName="tx1" presStyleLbl="revTx" presStyleIdx="2" presStyleCnt="7"/>
      <dgm:spPr/>
      <dgm:t>
        <a:bodyPr/>
        <a:lstStyle/>
        <a:p>
          <a:endParaRPr lang="fi-FI"/>
        </a:p>
      </dgm:t>
    </dgm:pt>
    <dgm:pt modelId="{5C5D1F69-9AF8-42BC-B426-77FE8E68EC39}" type="pres">
      <dgm:prSet presAssocID="{6C11C949-891B-4255-9DED-9B5F326AA0B4}" presName="vert1" presStyleCnt="0"/>
      <dgm:spPr/>
    </dgm:pt>
    <dgm:pt modelId="{7E0794C3-2F6B-4342-9063-E8BC7743A656}" type="pres">
      <dgm:prSet presAssocID="{508DF640-20D9-48D8-B987-4D9A5517C9D5}" presName="thickLine" presStyleLbl="alignNode1" presStyleIdx="3" presStyleCnt="7"/>
      <dgm:spPr/>
    </dgm:pt>
    <dgm:pt modelId="{37F08282-525A-4AAC-A3FF-CA7C03B45795}" type="pres">
      <dgm:prSet presAssocID="{508DF640-20D9-48D8-B987-4D9A5517C9D5}" presName="horz1" presStyleCnt="0"/>
      <dgm:spPr/>
    </dgm:pt>
    <dgm:pt modelId="{D0D4AEC5-0901-4D8E-A676-131FE1E37996}" type="pres">
      <dgm:prSet presAssocID="{508DF640-20D9-48D8-B987-4D9A5517C9D5}" presName="tx1" presStyleLbl="revTx" presStyleIdx="3" presStyleCnt="7"/>
      <dgm:spPr/>
      <dgm:t>
        <a:bodyPr/>
        <a:lstStyle/>
        <a:p>
          <a:endParaRPr lang="fi-FI"/>
        </a:p>
      </dgm:t>
    </dgm:pt>
    <dgm:pt modelId="{C3F5778F-6C1A-40EB-B0E5-DCA23F31CC69}" type="pres">
      <dgm:prSet presAssocID="{508DF640-20D9-48D8-B987-4D9A5517C9D5}" presName="vert1" presStyleCnt="0"/>
      <dgm:spPr/>
    </dgm:pt>
    <dgm:pt modelId="{7230A4FE-306B-4C92-B307-3F2872B59B0C}" type="pres">
      <dgm:prSet presAssocID="{D9D712A3-82EF-43DA-99C3-6DD9AB3DD9A2}" presName="thickLine" presStyleLbl="alignNode1" presStyleIdx="4" presStyleCnt="7"/>
      <dgm:spPr/>
    </dgm:pt>
    <dgm:pt modelId="{714A5703-DDC2-46DA-8376-04E6B6E29A45}" type="pres">
      <dgm:prSet presAssocID="{D9D712A3-82EF-43DA-99C3-6DD9AB3DD9A2}" presName="horz1" presStyleCnt="0"/>
      <dgm:spPr/>
    </dgm:pt>
    <dgm:pt modelId="{E7143308-FF06-4506-8CA9-EC056FCF898F}" type="pres">
      <dgm:prSet presAssocID="{D9D712A3-82EF-43DA-99C3-6DD9AB3DD9A2}" presName="tx1" presStyleLbl="revTx" presStyleIdx="4" presStyleCnt="7"/>
      <dgm:spPr/>
      <dgm:t>
        <a:bodyPr/>
        <a:lstStyle/>
        <a:p>
          <a:endParaRPr lang="fi-FI"/>
        </a:p>
      </dgm:t>
    </dgm:pt>
    <dgm:pt modelId="{5E97DAE6-0310-4D9C-A2DE-CC6D21875116}" type="pres">
      <dgm:prSet presAssocID="{D9D712A3-82EF-43DA-99C3-6DD9AB3DD9A2}" presName="vert1" presStyleCnt="0"/>
      <dgm:spPr/>
    </dgm:pt>
    <dgm:pt modelId="{D5FC3178-7E4F-4D08-8BDD-56C99650B27E}" type="pres">
      <dgm:prSet presAssocID="{F1A3CC2D-945B-4B61-8B0D-CB47188F70BA}" presName="thickLine" presStyleLbl="alignNode1" presStyleIdx="5" presStyleCnt="7"/>
      <dgm:spPr/>
    </dgm:pt>
    <dgm:pt modelId="{B248CC79-AAD5-48E2-94EC-9A4B29634E3B}" type="pres">
      <dgm:prSet presAssocID="{F1A3CC2D-945B-4B61-8B0D-CB47188F70BA}" presName="horz1" presStyleCnt="0"/>
      <dgm:spPr/>
    </dgm:pt>
    <dgm:pt modelId="{43FE055E-8E9C-4FE8-8DBC-F3E6EDDE2E35}" type="pres">
      <dgm:prSet presAssocID="{F1A3CC2D-945B-4B61-8B0D-CB47188F70BA}" presName="tx1" presStyleLbl="revTx" presStyleIdx="5" presStyleCnt="7"/>
      <dgm:spPr/>
      <dgm:t>
        <a:bodyPr/>
        <a:lstStyle/>
        <a:p>
          <a:endParaRPr lang="fi-FI"/>
        </a:p>
      </dgm:t>
    </dgm:pt>
    <dgm:pt modelId="{40114411-7FB5-4FD9-AB53-C6F4E0E2C82C}" type="pres">
      <dgm:prSet presAssocID="{F1A3CC2D-945B-4B61-8B0D-CB47188F70BA}" presName="vert1" presStyleCnt="0"/>
      <dgm:spPr/>
    </dgm:pt>
    <dgm:pt modelId="{EA53A311-7FAB-46FA-A428-24D13EC780DF}" type="pres">
      <dgm:prSet presAssocID="{8611174F-C7F2-48FC-9CEA-FBA2467C4075}" presName="thickLine" presStyleLbl="alignNode1" presStyleIdx="6" presStyleCnt="7"/>
      <dgm:spPr/>
    </dgm:pt>
    <dgm:pt modelId="{53B8522A-12EE-4D9D-A04B-342EC7C069A5}" type="pres">
      <dgm:prSet presAssocID="{8611174F-C7F2-48FC-9CEA-FBA2467C4075}" presName="horz1" presStyleCnt="0"/>
      <dgm:spPr/>
    </dgm:pt>
    <dgm:pt modelId="{C061D926-6894-44E8-A42A-5CCC24034BC6}" type="pres">
      <dgm:prSet presAssocID="{8611174F-C7F2-48FC-9CEA-FBA2467C4075}" presName="tx1" presStyleLbl="revTx" presStyleIdx="6" presStyleCnt="7"/>
      <dgm:spPr/>
      <dgm:t>
        <a:bodyPr/>
        <a:lstStyle/>
        <a:p>
          <a:endParaRPr lang="fi-FI"/>
        </a:p>
      </dgm:t>
    </dgm:pt>
    <dgm:pt modelId="{C4923842-79A4-41A0-AC3E-B9C6B2527D75}" type="pres">
      <dgm:prSet presAssocID="{8611174F-C7F2-48FC-9CEA-FBA2467C4075}" presName="vert1" presStyleCnt="0"/>
      <dgm:spPr/>
    </dgm:pt>
  </dgm:ptLst>
  <dgm:cxnLst>
    <dgm:cxn modelId="{930EEDB6-024A-4689-BCC2-66B070462441}" srcId="{E4E8A2B3-B4EF-45D3-B8DE-62FEF4F241B7}" destId="{1AFBDAAF-7FED-48EF-90A4-2A5D548CEBDD}" srcOrd="0" destOrd="0" parTransId="{0117EF1B-BC8B-4E55-8F4A-6270F04E3485}" sibTransId="{4693F0D3-D7C7-4E17-A9CD-83E45762F1FE}"/>
    <dgm:cxn modelId="{A3C5BC30-F40B-4F7A-8220-E694CCA27B2C}" type="presOf" srcId="{8611174F-C7F2-48FC-9CEA-FBA2467C4075}" destId="{C061D926-6894-44E8-A42A-5CCC24034BC6}" srcOrd="0" destOrd="0" presId="urn:microsoft.com/office/officeart/2008/layout/LinedList"/>
    <dgm:cxn modelId="{5C0EFC52-6E17-4C0C-8C3C-9579B2079853}" type="presOf" srcId="{1AFBDAAF-7FED-48EF-90A4-2A5D548CEBDD}" destId="{E98FB7ED-D0C8-4A1C-9695-646B8167B1D5}" srcOrd="0" destOrd="0" presId="urn:microsoft.com/office/officeart/2008/layout/LinedList"/>
    <dgm:cxn modelId="{A987EA5E-95CA-45DA-A3A0-624D93CF3ADC}" srcId="{E4E8A2B3-B4EF-45D3-B8DE-62FEF4F241B7}" destId="{88440182-0C53-442C-BF52-B770FFB9A7A1}" srcOrd="1" destOrd="0" parTransId="{787026CF-16E9-455F-A563-63F7F417709D}" sibTransId="{D1608B74-94FA-45B4-AE21-9EC9971B4A5A}"/>
    <dgm:cxn modelId="{9F4032BD-722D-4CCC-812D-986097EC2C0F}" srcId="{E4E8A2B3-B4EF-45D3-B8DE-62FEF4F241B7}" destId="{D9D712A3-82EF-43DA-99C3-6DD9AB3DD9A2}" srcOrd="4" destOrd="0" parTransId="{6EB220FF-B62D-4BFC-A19C-8925B3F057C4}" sibTransId="{264E55F2-89FE-444C-A7C5-DD2E02D8125A}"/>
    <dgm:cxn modelId="{1BE90C3F-FD8A-4050-AF87-016B548C4AF7}" type="presOf" srcId="{88440182-0C53-442C-BF52-B770FFB9A7A1}" destId="{35EB25F9-B227-4251-AF3E-86E4406E81F3}" srcOrd="0" destOrd="0" presId="urn:microsoft.com/office/officeart/2008/layout/LinedList"/>
    <dgm:cxn modelId="{0B023600-3855-4762-9A4F-03E42EDA65E1}" srcId="{E4E8A2B3-B4EF-45D3-B8DE-62FEF4F241B7}" destId="{6C11C949-891B-4255-9DED-9B5F326AA0B4}" srcOrd="2" destOrd="0" parTransId="{4177E643-F2BA-4607-BC15-D72E5202E2F6}" sibTransId="{FC28847E-84A0-4880-AD21-73BA10637773}"/>
    <dgm:cxn modelId="{88AF2845-7484-4D91-923A-1063BF8E6FE7}" type="presOf" srcId="{F1A3CC2D-945B-4B61-8B0D-CB47188F70BA}" destId="{43FE055E-8E9C-4FE8-8DBC-F3E6EDDE2E35}" srcOrd="0" destOrd="0" presId="urn:microsoft.com/office/officeart/2008/layout/LinedList"/>
    <dgm:cxn modelId="{176DC0FA-B870-4B48-8044-191008D9A2C2}" type="presOf" srcId="{D9D712A3-82EF-43DA-99C3-6DD9AB3DD9A2}" destId="{E7143308-FF06-4506-8CA9-EC056FCF898F}" srcOrd="0" destOrd="0" presId="urn:microsoft.com/office/officeart/2008/layout/LinedList"/>
    <dgm:cxn modelId="{8A0ABB0A-F7AF-4B61-ADB8-22DFE7627530}" srcId="{E4E8A2B3-B4EF-45D3-B8DE-62FEF4F241B7}" destId="{508DF640-20D9-48D8-B987-4D9A5517C9D5}" srcOrd="3" destOrd="0" parTransId="{39666CF2-DAA9-470A-9739-F072E18A6065}" sibTransId="{5E7C65A3-E667-4793-B730-B882E9F1A1FC}"/>
    <dgm:cxn modelId="{09EFB0C1-BB9C-4172-BE3B-B7D07A8CD4A1}" type="presOf" srcId="{508DF640-20D9-48D8-B987-4D9A5517C9D5}" destId="{D0D4AEC5-0901-4D8E-A676-131FE1E37996}" srcOrd="0" destOrd="0" presId="urn:microsoft.com/office/officeart/2008/layout/LinedList"/>
    <dgm:cxn modelId="{DE1A4CB8-B8CD-4D0A-8D6D-B1CCB37FF77F}" srcId="{E4E8A2B3-B4EF-45D3-B8DE-62FEF4F241B7}" destId="{F1A3CC2D-945B-4B61-8B0D-CB47188F70BA}" srcOrd="5" destOrd="0" parTransId="{FFE26520-715B-4E35-A28A-1CA98A9110EF}" sibTransId="{0CD018E5-D6C5-446F-A7CA-1D451307BC5E}"/>
    <dgm:cxn modelId="{09256901-4AF2-4EB0-ABF3-8B64B621F0A9}" type="presOf" srcId="{6C11C949-891B-4255-9DED-9B5F326AA0B4}" destId="{BAD74A37-3E9C-484F-9167-3D97B4E90942}" srcOrd="0" destOrd="0" presId="urn:microsoft.com/office/officeart/2008/layout/LinedList"/>
    <dgm:cxn modelId="{67FD7FC0-2341-4407-BC2A-7BC553E955FF}" srcId="{E4E8A2B3-B4EF-45D3-B8DE-62FEF4F241B7}" destId="{8611174F-C7F2-48FC-9CEA-FBA2467C4075}" srcOrd="6" destOrd="0" parTransId="{13C7C525-DE1E-4FDD-8020-60008593F4AA}" sibTransId="{4CAA7BD7-15A3-48A2-87EA-DCF0567D566D}"/>
    <dgm:cxn modelId="{11713B91-1915-42BD-8AFD-C0CC893E91E3}" type="presOf" srcId="{E4E8A2B3-B4EF-45D3-B8DE-62FEF4F241B7}" destId="{37988E91-8370-4CFE-9B9B-BD4D06994F01}" srcOrd="0" destOrd="0" presId="urn:microsoft.com/office/officeart/2008/layout/LinedList"/>
    <dgm:cxn modelId="{43C0880E-9E5B-4257-B4DF-9B7595270D31}" type="presParOf" srcId="{37988E91-8370-4CFE-9B9B-BD4D06994F01}" destId="{2E72413B-B8D4-4C0D-BC10-22A4070C54EB}" srcOrd="0" destOrd="0" presId="urn:microsoft.com/office/officeart/2008/layout/LinedList"/>
    <dgm:cxn modelId="{0DCF57EE-8A94-4901-BB6C-07A1CEC446FB}" type="presParOf" srcId="{37988E91-8370-4CFE-9B9B-BD4D06994F01}" destId="{4CBDD597-CC47-40B2-920F-5B85AB9A3BA0}" srcOrd="1" destOrd="0" presId="urn:microsoft.com/office/officeart/2008/layout/LinedList"/>
    <dgm:cxn modelId="{BD0A6A9C-1E61-42C7-8171-E091A4A93A45}" type="presParOf" srcId="{4CBDD597-CC47-40B2-920F-5B85AB9A3BA0}" destId="{E98FB7ED-D0C8-4A1C-9695-646B8167B1D5}" srcOrd="0" destOrd="0" presId="urn:microsoft.com/office/officeart/2008/layout/LinedList"/>
    <dgm:cxn modelId="{D745A735-48F7-409B-8A48-A73DAAD20F28}" type="presParOf" srcId="{4CBDD597-CC47-40B2-920F-5B85AB9A3BA0}" destId="{43C8D856-112B-41F7-95A9-9536EA19CB51}" srcOrd="1" destOrd="0" presId="urn:microsoft.com/office/officeart/2008/layout/LinedList"/>
    <dgm:cxn modelId="{7000CF6F-C0E2-4E66-914D-B7EBDBB3FE9A}" type="presParOf" srcId="{37988E91-8370-4CFE-9B9B-BD4D06994F01}" destId="{91D2CA3B-234F-42D5-96B1-C2BFD06119D3}" srcOrd="2" destOrd="0" presId="urn:microsoft.com/office/officeart/2008/layout/LinedList"/>
    <dgm:cxn modelId="{CB3A4097-E603-440D-B2D9-CEDFBE74FE5B}" type="presParOf" srcId="{37988E91-8370-4CFE-9B9B-BD4D06994F01}" destId="{CF5D32E8-992C-46DA-BFB6-626420D51E7B}" srcOrd="3" destOrd="0" presId="urn:microsoft.com/office/officeart/2008/layout/LinedList"/>
    <dgm:cxn modelId="{96225B44-0423-4EA8-B9C6-83505DE79608}" type="presParOf" srcId="{CF5D32E8-992C-46DA-BFB6-626420D51E7B}" destId="{35EB25F9-B227-4251-AF3E-86E4406E81F3}" srcOrd="0" destOrd="0" presId="urn:microsoft.com/office/officeart/2008/layout/LinedList"/>
    <dgm:cxn modelId="{1E5B6A30-AE72-432F-904B-A55551D856F8}" type="presParOf" srcId="{CF5D32E8-992C-46DA-BFB6-626420D51E7B}" destId="{BA014514-7455-46A6-8DD0-9C499D812BAC}" srcOrd="1" destOrd="0" presId="urn:microsoft.com/office/officeart/2008/layout/LinedList"/>
    <dgm:cxn modelId="{B8BC694D-58AF-4DE2-8267-70B563031926}" type="presParOf" srcId="{37988E91-8370-4CFE-9B9B-BD4D06994F01}" destId="{2ED06FE9-AD81-484D-86E1-A250B7C9653B}" srcOrd="4" destOrd="0" presId="urn:microsoft.com/office/officeart/2008/layout/LinedList"/>
    <dgm:cxn modelId="{3C63591D-A9E7-47CD-99BB-FA555EC8F01B}" type="presParOf" srcId="{37988E91-8370-4CFE-9B9B-BD4D06994F01}" destId="{926D43DD-DF9C-41B7-B0FB-4247835D99CA}" srcOrd="5" destOrd="0" presId="urn:microsoft.com/office/officeart/2008/layout/LinedList"/>
    <dgm:cxn modelId="{28DCC85A-867E-4FEF-8847-BAD4F89EE9F3}" type="presParOf" srcId="{926D43DD-DF9C-41B7-B0FB-4247835D99CA}" destId="{BAD74A37-3E9C-484F-9167-3D97B4E90942}" srcOrd="0" destOrd="0" presId="urn:microsoft.com/office/officeart/2008/layout/LinedList"/>
    <dgm:cxn modelId="{40F88166-B54E-4D53-9972-ED17A2D7C6D4}" type="presParOf" srcId="{926D43DD-DF9C-41B7-B0FB-4247835D99CA}" destId="{5C5D1F69-9AF8-42BC-B426-77FE8E68EC39}" srcOrd="1" destOrd="0" presId="urn:microsoft.com/office/officeart/2008/layout/LinedList"/>
    <dgm:cxn modelId="{D235272A-BFD9-49A9-B558-893A4CF456FF}" type="presParOf" srcId="{37988E91-8370-4CFE-9B9B-BD4D06994F01}" destId="{7E0794C3-2F6B-4342-9063-E8BC7743A656}" srcOrd="6" destOrd="0" presId="urn:microsoft.com/office/officeart/2008/layout/LinedList"/>
    <dgm:cxn modelId="{568AA322-5B40-4F58-B89D-5D09096E642C}" type="presParOf" srcId="{37988E91-8370-4CFE-9B9B-BD4D06994F01}" destId="{37F08282-525A-4AAC-A3FF-CA7C03B45795}" srcOrd="7" destOrd="0" presId="urn:microsoft.com/office/officeart/2008/layout/LinedList"/>
    <dgm:cxn modelId="{242CB0AD-E413-407D-89B7-430B7730E7D2}" type="presParOf" srcId="{37F08282-525A-4AAC-A3FF-CA7C03B45795}" destId="{D0D4AEC5-0901-4D8E-A676-131FE1E37996}" srcOrd="0" destOrd="0" presId="urn:microsoft.com/office/officeart/2008/layout/LinedList"/>
    <dgm:cxn modelId="{8F638A33-D70D-4521-BAF9-DEDD4CFC1785}" type="presParOf" srcId="{37F08282-525A-4AAC-A3FF-CA7C03B45795}" destId="{C3F5778F-6C1A-40EB-B0E5-DCA23F31CC69}" srcOrd="1" destOrd="0" presId="urn:microsoft.com/office/officeart/2008/layout/LinedList"/>
    <dgm:cxn modelId="{F0FC0C2A-9E9B-423E-AED0-C12133E080C5}" type="presParOf" srcId="{37988E91-8370-4CFE-9B9B-BD4D06994F01}" destId="{7230A4FE-306B-4C92-B307-3F2872B59B0C}" srcOrd="8" destOrd="0" presId="urn:microsoft.com/office/officeart/2008/layout/LinedList"/>
    <dgm:cxn modelId="{A5A90409-6743-406B-9ED7-1DF996568D5B}" type="presParOf" srcId="{37988E91-8370-4CFE-9B9B-BD4D06994F01}" destId="{714A5703-DDC2-46DA-8376-04E6B6E29A45}" srcOrd="9" destOrd="0" presId="urn:microsoft.com/office/officeart/2008/layout/LinedList"/>
    <dgm:cxn modelId="{F1004018-E68A-47E8-AF6A-721AC1AC2E2E}" type="presParOf" srcId="{714A5703-DDC2-46DA-8376-04E6B6E29A45}" destId="{E7143308-FF06-4506-8CA9-EC056FCF898F}" srcOrd="0" destOrd="0" presId="urn:microsoft.com/office/officeart/2008/layout/LinedList"/>
    <dgm:cxn modelId="{2D153329-8104-4919-98D2-542FA55EB3D1}" type="presParOf" srcId="{714A5703-DDC2-46DA-8376-04E6B6E29A45}" destId="{5E97DAE6-0310-4D9C-A2DE-CC6D21875116}" srcOrd="1" destOrd="0" presId="urn:microsoft.com/office/officeart/2008/layout/LinedList"/>
    <dgm:cxn modelId="{B34EC82B-92B6-407C-8747-59C6BDD89573}" type="presParOf" srcId="{37988E91-8370-4CFE-9B9B-BD4D06994F01}" destId="{D5FC3178-7E4F-4D08-8BDD-56C99650B27E}" srcOrd="10" destOrd="0" presId="urn:microsoft.com/office/officeart/2008/layout/LinedList"/>
    <dgm:cxn modelId="{95CF6A31-C883-4C0F-AA8A-DB736B1498EA}" type="presParOf" srcId="{37988E91-8370-4CFE-9B9B-BD4D06994F01}" destId="{B248CC79-AAD5-48E2-94EC-9A4B29634E3B}" srcOrd="11" destOrd="0" presId="urn:microsoft.com/office/officeart/2008/layout/LinedList"/>
    <dgm:cxn modelId="{48F84205-D47B-4039-A71D-8EF646525AE6}" type="presParOf" srcId="{B248CC79-AAD5-48E2-94EC-9A4B29634E3B}" destId="{43FE055E-8E9C-4FE8-8DBC-F3E6EDDE2E35}" srcOrd="0" destOrd="0" presId="urn:microsoft.com/office/officeart/2008/layout/LinedList"/>
    <dgm:cxn modelId="{FDF66975-04FA-4747-B272-2D302CAF831A}" type="presParOf" srcId="{B248CC79-AAD5-48E2-94EC-9A4B29634E3B}" destId="{40114411-7FB5-4FD9-AB53-C6F4E0E2C82C}" srcOrd="1" destOrd="0" presId="urn:microsoft.com/office/officeart/2008/layout/LinedList"/>
    <dgm:cxn modelId="{B123FFBA-A8BA-4882-ADFF-5E098303CEF6}" type="presParOf" srcId="{37988E91-8370-4CFE-9B9B-BD4D06994F01}" destId="{EA53A311-7FAB-46FA-A428-24D13EC780DF}" srcOrd="12" destOrd="0" presId="urn:microsoft.com/office/officeart/2008/layout/LinedList"/>
    <dgm:cxn modelId="{A9CE112C-918B-4BCD-B2A3-56C217017111}" type="presParOf" srcId="{37988E91-8370-4CFE-9B9B-BD4D06994F01}" destId="{53B8522A-12EE-4D9D-A04B-342EC7C069A5}" srcOrd="13" destOrd="0" presId="urn:microsoft.com/office/officeart/2008/layout/LinedList"/>
    <dgm:cxn modelId="{82B8D9E2-853F-4DCC-AF5C-3382463FF37E}" type="presParOf" srcId="{53B8522A-12EE-4D9D-A04B-342EC7C069A5}" destId="{C061D926-6894-44E8-A42A-5CCC24034BC6}" srcOrd="0" destOrd="0" presId="urn:microsoft.com/office/officeart/2008/layout/LinedList"/>
    <dgm:cxn modelId="{552B662B-4DBE-4168-B1FD-3648EA43A6D2}" type="presParOf" srcId="{53B8522A-12EE-4D9D-A04B-342EC7C069A5}" destId="{C4923842-79A4-41A0-AC3E-B9C6B2527D7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72413B-B8D4-4C0D-BC10-22A4070C54EB}">
      <dsp:nvSpPr>
        <dsp:cNvPr id="0" name=""/>
        <dsp:cNvSpPr/>
      </dsp:nvSpPr>
      <dsp:spPr>
        <a:xfrm>
          <a:off x="0" y="404"/>
          <a:ext cx="5087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8FB7ED-D0C8-4A1C-9695-646B8167B1D5}">
      <dsp:nvSpPr>
        <dsp:cNvPr id="0" name=""/>
        <dsp:cNvSpPr/>
      </dsp:nvSpPr>
      <dsp:spPr>
        <a:xfrm>
          <a:off x="0" y="404"/>
          <a:ext cx="5087938" cy="47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baseline="0" dirty="0"/>
            <a:t>J.S. </a:t>
          </a:r>
          <a:r>
            <a:rPr lang="fi-FI" sz="2100" kern="1200" baseline="0" dirty="0" err="1"/>
            <a:t>Meresmaa</a:t>
          </a:r>
          <a:r>
            <a:rPr lang="fi-FI" sz="2100" kern="1200" baseline="0" dirty="0"/>
            <a:t>: Naakkamestari</a:t>
          </a:r>
          <a:endParaRPr lang="en-US" sz="2100" kern="1200" dirty="0"/>
        </a:p>
      </dsp:txBody>
      <dsp:txXfrm>
        <a:off x="0" y="404"/>
        <a:ext cx="5087938" cy="472959"/>
      </dsp:txXfrm>
    </dsp:sp>
    <dsp:sp modelId="{91D2CA3B-234F-42D5-96B1-C2BFD06119D3}">
      <dsp:nvSpPr>
        <dsp:cNvPr id="0" name=""/>
        <dsp:cNvSpPr/>
      </dsp:nvSpPr>
      <dsp:spPr>
        <a:xfrm>
          <a:off x="0" y="473363"/>
          <a:ext cx="5087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EB25F9-B227-4251-AF3E-86E4406E81F3}">
      <dsp:nvSpPr>
        <dsp:cNvPr id="0" name=""/>
        <dsp:cNvSpPr/>
      </dsp:nvSpPr>
      <dsp:spPr>
        <a:xfrm>
          <a:off x="0" y="473363"/>
          <a:ext cx="5087938" cy="47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baseline="0" dirty="0"/>
            <a:t>K.K. </a:t>
          </a:r>
          <a:r>
            <a:rPr lang="fi-FI" sz="2100" kern="1200" baseline="0" dirty="0" err="1">
              <a:latin typeface="Impact" panose="020B0806030902050204"/>
            </a:rPr>
            <a:t>Alongi</a:t>
          </a:r>
          <a:r>
            <a:rPr lang="fi-FI" sz="2100" kern="1200" baseline="0" dirty="0"/>
            <a:t>: Kevätuhrit</a:t>
          </a:r>
          <a:endParaRPr lang="en-US" sz="2100" kern="1200" dirty="0"/>
        </a:p>
      </dsp:txBody>
      <dsp:txXfrm>
        <a:off x="0" y="473363"/>
        <a:ext cx="5087938" cy="472959"/>
      </dsp:txXfrm>
    </dsp:sp>
    <dsp:sp modelId="{2ED06FE9-AD81-484D-86E1-A250B7C9653B}">
      <dsp:nvSpPr>
        <dsp:cNvPr id="0" name=""/>
        <dsp:cNvSpPr/>
      </dsp:nvSpPr>
      <dsp:spPr>
        <a:xfrm>
          <a:off x="0" y="946323"/>
          <a:ext cx="5087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D74A37-3E9C-484F-9167-3D97B4E90942}">
      <dsp:nvSpPr>
        <dsp:cNvPr id="0" name=""/>
        <dsp:cNvSpPr/>
      </dsp:nvSpPr>
      <dsp:spPr>
        <a:xfrm>
          <a:off x="0" y="946323"/>
          <a:ext cx="5087938" cy="47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baseline="0" dirty="0"/>
            <a:t>Tapani </a:t>
          </a:r>
          <a:r>
            <a:rPr lang="fi-FI" sz="2100" kern="1200" baseline="0" dirty="0" err="1"/>
            <a:t>Bagge</a:t>
          </a:r>
          <a:r>
            <a:rPr lang="fi-FI" sz="2100" kern="1200" baseline="0" dirty="0"/>
            <a:t>: Polttava rakkaus</a:t>
          </a:r>
          <a:endParaRPr lang="en-US" sz="2100" kern="1200" dirty="0"/>
        </a:p>
      </dsp:txBody>
      <dsp:txXfrm>
        <a:off x="0" y="946323"/>
        <a:ext cx="5087938" cy="472959"/>
      </dsp:txXfrm>
    </dsp:sp>
    <dsp:sp modelId="{7E0794C3-2F6B-4342-9063-E8BC7743A656}">
      <dsp:nvSpPr>
        <dsp:cNvPr id="0" name=""/>
        <dsp:cNvSpPr/>
      </dsp:nvSpPr>
      <dsp:spPr>
        <a:xfrm>
          <a:off x="0" y="1419282"/>
          <a:ext cx="5087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D4AEC5-0901-4D8E-A676-131FE1E37996}">
      <dsp:nvSpPr>
        <dsp:cNvPr id="0" name=""/>
        <dsp:cNvSpPr/>
      </dsp:nvSpPr>
      <dsp:spPr>
        <a:xfrm>
          <a:off x="0" y="1419282"/>
          <a:ext cx="5087938" cy="47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baseline="0" dirty="0"/>
            <a:t>Ernest </a:t>
          </a:r>
          <a:r>
            <a:rPr lang="fi-FI" sz="2100" kern="1200" baseline="0" dirty="0" err="1"/>
            <a:t>Cline</a:t>
          </a:r>
          <a:r>
            <a:rPr lang="fi-FI" sz="2100" kern="1200" baseline="0" dirty="0"/>
            <a:t>: </a:t>
          </a:r>
          <a:r>
            <a:rPr lang="fi-FI" sz="2100" kern="1200" baseline="0" dirty="0" err="1"/>
            <a:t>Ready</a:t>
          </a:r>
          <a:r>
            <a:rPr lang="fi-FI" sz="2100" kern="1200" baseline="0" dirty="0"/>
            <a:t>. Player. One.</a:t>
          </a:r>
          <a:endParaRPr lang="en-US" sz="2100" kern="1200" dirty="0"/>
        </a:p>
      </dsp:txBody>
      <dsp:txXfrm>
        <a:off x="0" y="1419282"/>
        <a:ext cx="5087938" cy="472959"/>
      </dsp:txXfrm>
    </dsp:sp>
    <dsp:sp modelId="{7230A4FE-306B-4C92-B307-3F2872B59B0C}">
      <dsp:nvSpPr>
        <dsp:cNvPr id="0" name=""/>
        <dsp:cNvSpPr/>
      </dsp:nvSpPr>
      <dsp:spPr>
        <a:xfrm>
          <a:off x="0" y="1892242"/>
          <a:ext cx="5087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143308-FF06-4506-8CA9-EC056FCF898F}">
      <dsp:nvSpPr>
        <dsp:cNvPr id="0" name=""/>
        <dsp:cNvSpPr/>
      </dsp:nvSpPr>
      <dsp:spPr>
        <a:xfrm>
          <a:off x="0" y="1892242"/>
          <a:ext cx="5087938" cy="47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baseline="0" dirty="0"/>
            <a:t>Magdalena Hai: Haiseva käsi</a:t>
          </a:r>
          <a:endParaRPr lang="en-US" sz="2100" kern="1200" dirty="0"/>
        </a:p>
      </dsp:txBody>
      <dsp:txXfrm>
        <a:off x="0" y="1892242"/>
        <a:ext cx="5087938" cy="472959"/>
      </dsp:txXfrm>
    </dsp:sp>
    <dsp:sp modelId="{D5FC3178-7E4F-4D08-8BDD-56C99650B27E}">
      <dsp:nvSpPr>
        <dsp:cNvPr id="0" name=""/>
        <dsp:cNvSpPr/>
      </dsp:nvSpPr>
      <dsp:spPr>
        <a:xfrm>
          <a:off x="0" y="2365201"/>
          <a:ext cx="5087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FE055E-8E9C-4FE8-8DBC-F3E6EDDE2E35}">
      <dsp:nvSpPr>
        <dsp:cNvPr id="0" name=""/>
        <dsp:cNvSpPr/>
      </dsp:nvSpPr>
      <dsp:spPr>
        <a:xfrm>
          <a:off x="0" y="2365201"/>
          <a:ext cx="5087938" cy="47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baseline="0" dirty="0"/>
            <a:t>Riina Mattila: Järistyksiä</a:t>
          </a:r>
          <a:endParaRPr lang="en-US" sz="2100" kern="1200" dirty="0"/>
        </a:p>
      </dsp:txBody>
      <dsp:txXfrm>
        <a:off x="0" y="2365201"/>
        <a:ext cx="5087938" cy="472959"/>
      </dsp:txXfrm>
    </dsp:sp>
    <dsp:sp modelId="{EA53A311-7FAB-46FA-A428-24D13EC780DF}">
      <dsp:nvSpPr>
        <dsp:cNvPr id="0" name=""/>
        <dsp:cNvSpPr/>
      </dsp:nvSpPr>
      <dsp:spPr>
        <a:xfrm>
          <a:off x="0" y="2838161"/>
          <a:ext cx="508793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61D926-6894-44E8-A42A-5CCC24034BC6}">
      <dsp:nvSpPr>
        <dsp:cNvPr id="0" name=""/>
        <dsp:cNvSpPr/>
      </dsp:nvSpPr>
      <dsp:spPr>
        <a:xfrm>
          <a:off x="0" y="2838161"/>
          <a:ext cx="5087938" cy="47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100" kern="1200" baseline="0" dirty="0"/>
            <a:t>Kati Närhi: Saniaislehdon salaisuudet</a:t>
          </a:r>
          <a:endParaRPr lang="en-US" sz="2100" kern="1200" dirty="0"/>
        </a:p>
      </dsp:txBody>
      <dsp:txXfrm>
        <a:off x="0" y="2838161"/>
        <a:ext cx="5087938" cy="472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8205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61438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11515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882" cy="115814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5088714" cy="3311189"/>
          </a:xfrm>
        </p:spPr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5993971" y="2063396"/>
            <a:ext cx="5086538" cy="3311189"/>
          </a:xfrm>
        </p:spPr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51602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98141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82713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84729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6182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08012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27854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212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1220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34389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1/12/2022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041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haluat</a:t>
            </a:r>
            <a:r>
              <a:rPr lang="en-US" dirty="0"/>
              <a:t> </a:t>
            </a:r>
            <a:r>
              <a:rPr lang="en-US" dirty="0" err="1"/>
              <a:t>lukea</a:t>
            </a:r>
            <a:r>
              <a:rPr lang="en-US" dirty="0"/>
              <a:t>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Lukupaketti</a:t>
            </a:r>
            <a:r>
              <a:rPr lang="en-US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414134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646BE9-ABAE-477A-842A-F8DBCD8D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Bonustehtäviä </a:t>
            </a:r>
            <a:r>
              <a:rPr lang="fi-FI" dirty="0" err="1"/>
              <a:t>sori</a:t>
            </a:r>
            <a:r>
              <a:rPr lang="fi-FI" dirty="0"/>
              <a:t> vaan, se on totuus –kirjaan kiitettävää arvosanaa tavoitteleville: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3894E6-7503-4B4A-BBB5-3AC07D525EA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425023"/>
            <a:ext cx="10394707" cy="2949562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Laadi ihmissuhdekaavio.</a:t>
            </a:r>
          </a:p>
          <a:p>
            <a:r>
              <a:rPr lang="fi-FI" dirty="0"/>
              <a:t>Kirjoita kirje tai </a:t>
            </a:r>
            <a:r>
              <a:rPr lang="fi-FI" dirty="0" err="1"/>
              <a:t>Whatsapp</a:t>
            </a:r>
            <a:r>
              <a:rPr lang="fi-FI" dirty="0"/>
              <a:t>-keskustelu.</a:t>
            </a:r>
          </a:p>
          <a:p>
            <a:r>
              <a:rPr lang="fi-FI" dirty="0"/>
              <a:t>Laadi ajatuskartta kirjan henkilöiden välisistä valtasuhteista.</a:t>
            </a:r>
          </a:p>
          <a:p>
            <a:r>
              <a:rPr lang="fi-FI" dirty="0">
                <a:ea typeface="+mn-lt"/>
                <a:cs typeface="+mn-lt"/>
              </a:rPr>
              <a:t>SUUNNITTELE JA LAADI JULISTE, MIELIPIDEKIRJOITUS, LAKIALOITE TMS., JOKA LIITTYY KIRJAAN.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>
                <a:ea typeface="+mn-lt"/>
                <a:cs typeface="+mn-lt"/>
              </a:rPr>
              <a:t>MIKÄLI HALUAT TEHDÄ NÄITÄ TEHTÄVIÄ, SAAT OPELTA OHJEET.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230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2F5072-3399-486B-8970-592DD2393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säbätalvi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FB7604-719B-4EFA-A843-FEBE2F74F21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1. millaisiin vaikeuksiin </a:t>
            </a:r>
            <a:r>
              <a:rPr lang="fi-FI" dirty="0" err="1"/>
              <a:t>einari</a:t>
            </a:r>
            <a:r>
              <a:rPr lang="fi-FI" dirty="0"/>
              <a:t> on joutunut ja miksi?</a:t>
            </a:r>
          </a:p>
          <a:p>
            <a:r>
              <a:rPr lang="fi-FI" dirty="0"/>
              <a:t>2. millainen salibandyn pelaaja </a:t>
            </a:r>
            <a:r>
              <a:rPr lang="fi-FI" dirty="0" err="1"/>
              <a:t>einari</a:t>
            </a:r>
            <a:r>
              <a:rPr lang="fi-FI" dirty="0"/>
              <a:t> on? Miksi häntä kutsutaan jäämieheksi?</a:t>
            </a:r>
          </a:p>
          <a:p>
            <a:r>
              <a:rPr lang="fi-FI" dirty="0"/>
              <a:t>3. </a:t>
            </a:r>
            <a:r>
              <a:rPr lang="fi-FI" dirty="0" err="1"/>
              <a:t>einari</a:t>
            </a:r>
            <a:r>
              <a:rPr lang="fi-FI" dirty="0"/>
              <a:t> lähtee </a:t>
            </a:r>
            <a:r>
              <a:rPr lang="fi-FI" dirty="0" err="1"/>
              <a:t>heinolaan</a:t>
            </a:r>
            <a:r>
              <a:rPr lang="fi-FI" dirty="0"/>
              <a:t> pelaamaan salibandya ammattilaisena. Millainen joukkue ruotsalainen yläpesä on? Millainen valmentaja on? Ketkä ovat joukkueen avainpelaajia?</a:t>
            </a:r>
          </a:p>
          <a:p>
            <a:r>
              <a:rPr lang="fi-FI" dirty="0"/>
              <a:t>4. millainen asunto </a:t>
            </a:r>
            <a:r>
              <a:rPr lang="fi-FI" dirty="0" err="1"/>
              <a:t>einarilla</a:t>
            </a:r>
            <a:r>
              <a:rPr lang="fi-FI" dirty="0"/>
              <a:t> on </a:t>
            </a:r>
            <a:r>
              <a:rPr lang="fi-FI" dirty="0" err="1"/>
              <a:t>heinolassa</a:t>
            </a:r>
            <a:r>
              <a:rPr lang="fi-FI" dirty="0"/>
              <a:t>?</a:t>
            </a:r>
          </a:p>
          <a:p>
            <a:r>
              <a:rPr lang="fi-FI" dirty="0"/>
              <a:t>5. mitä ongelmia </a:t>
            </a:r>
            <a:r>
              <a:rPr lang="fi-FI" dirty="0" err="1"/>
              <a:t>einarin</a:t>
            </a:r>
            <a:r>
              <a:rPr lang="fi-FI" dirty="0"/>
              <a:t> ensimmäiseen ammattilasikauteen liittyy?</a:t>
            </a:r>
          </a:p>
          <a:p>
            <a:r>
              <a:rPr lang="fi-FI" dirty="0"/>
              <a:t>6. millä tavalla </a:t>
            </a:r>
            <a:r>
              <a:rPr lang="fi-FI" dirty="0" err="1"/>
              <a:t>einari</a:t>
            </a:r>
            <a:r>
              <a:rPr lang="fi-FI" dirty="0"/>
              <a:t> muuttuu </a:t>
            </a:r>
            <a:r>
              <a:rPr lang="fi-FI" dirty="0" err="1"/>
              <a:t>säbätalven</a:t>
            </a:r>
            <a:r>
              <a:rPr lang="fi-FI" dirty="0"/>
              <a:t> aikana?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42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76F022-6E9D-4774-BF6A-58653FDF6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BONUSTEHTÄVIÄ </a:t>
            </a:r>
            <a:r>
              <a:rPr lang="fi-FI" dirty="0" err="1">
                <a:ea typeface="+mj-lt"/>
                <a:cs typeface="+mj-lt"/>
              </a:rPr>
              <a:t>säbätalveen</a:t>
            </a:r>
            <a:r>
              <a:rPr lang="fi-FI" dirty="0">
                <a:ea typeface="+mj-lt"/>
                <a:cs typeface="+mj-lt"/>
              </a:rPr>
              <a:t> KIITETTÄVÄÄ ARVOSANAA TAVOITTELEVILLE: 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4E6B39-7C7F-4CC1-8B79-D1B09E26E97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endParaRPr lang="fi-FI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KIRJOITA URHEILUSELOSTUS TAI –UUTINEN.</a:t>
            </a:r>
            <a:endParaRPr lang="en-US" dirty="0">
              <a:ea typeface="+mn-lt"/>
              <a:cs typeface="+mn-lt"/>
            </a:endParaRPr>
          </a:p>
          <a:p>
            <a:r>
              <a:rPr lang="fi-FI" dirty="0" err="1">
                <a:ea typeface="+mn-lt"/>
                <a:cs typeface="+mn-lt"/>
              </a:rPr>
              <a:t>eSITTäkÄÄ</a:t>
            </a:r>
            <a:r>
              <a:rPr lang="fi-FI" dirty="0">
                <a:ea typeface="+mn-lt"/>
                <a:cs typeface="+mn-lt"/>
              </a:rPr>
              <a:t> URHEILIJAN HAASTATTELU TAI URHEILU-UUTISLÄHETYS.</a:t>
            </a:r>
            <a:endParaRPr lang="en-US" dirty="0">
              <a:ea typeface="+mn-lt"/>
              <a:cs typeface="+mn-lt"/>
            </a:endParaRPr>
          </a:p>
          <a:p>
            <a:r>
              <a:rPr lang="fi-FI" dirty="0"/>
              <a:t>Laadi tunnekartta tai ihmissuhdekaavio.</a:t>
            </a:r>
          </a:p>
          <a:p>
            <a:r>
              <a:rPr lang="fi-FI" dirty="0"/>
              <a:t>Suunnittele ja laadi juliste, mielipidekirjoitus, lakialoite tms., joka liittyy kirjaan.</a:t>
            </a:r>
          </a:p>
          <a:p>
            <a:endParaRPr lang="fi-FI" dirty="0"/>
          </a:p>
          <a:p>
            <a:r>
              <a:rPr lang="fi-FI" dirty="0"/>
              <a:t>Mikäli haluat tehdä näitä tehtäviä, saat opelta ohjeet.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186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B6C346-E0FA-4F6B-AB2B-59B31DEE8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Haiseva käsi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376BAA-BDA0-44D9-8EB7-3A8932AA53E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67159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2400" dirty="0"/>
              <a:t>1. mikä oli kirjan pelottavin novelli? Miksi?</a:t>
            </a:r>
          </a:p>
          <a:p>
            <a:r>
              <a:rPr lang="fi-FI" sz="2400" dirty="0"/>
              <a:t>2. mitä kauhukirjallisuudesta tuttuja hahmoja löysit novelleista?</a:t>
            </a:r>
          </a:p>
          <a:p>
            <a:r>
              <a:rPr lang="fi-FI" sz="2400" dirty="0"/>
              <a:t>3. millainen paikka </a:t>
            </a:r>
            <a:r>
              <a:rPr lang="fi-FI" sz="2400" dirty="0" err="1"/>
              <a:t>uhriniituntakainen</a:t>
            </a:r>
            <a:r>
              <a:rPr lang="fi-FI" sz="2400" dirty="0"/>
              <a:t> on? Kuvaile sitä!</a:t>
            </a:r>
          </a:p>
          <a:p>
            <a:r>
              <a:rPr lang="fi-FI" sz="2400" dirty="0"/>
              <a:t>4. mihin paikkaan niminovelli sijoittuu?</a:t>
            </a:r>
          </a:p>
          <a:p>
            <a:r>
              <a:rPr lang="fi-FI" sz="2400" dirty="0"/>
              <a:t>5. lapsia katosi novelleissa eri tavoin. Kerro muutama esimerkki, miten.</a:t>
            </a:r>
          </a:p>
          <a:p>
            <a:r>
              <a:rPr lang="fi-FI" sz="2400" dirty="0"/>
              <a:t>6. millainen on hyvä kauhutarina?</a:t>
            </a:r>
          </a:p>
          <a:p>
            <a:r>
              <a:rPr lang="fi-FI" sz="2400" dirty="0"/>
              <a:t>7. mitkä asiat luovat kauhua tai pelkoa novelleissa?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8087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0C4559-BCC1-475E-B1CE-6167DCBCB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BONUSTEHTÄVIÄ haisevaan </a:t>
            </a:r>
            <a:r>
              <a:rPr lang="fi-FI" dirty="0" err="1"/>
              <a:t>käteeN</a:t>
            </a:r>
            <a:r>
              <a:rPr lang="fi-FI" dirty="0"/>
              <a:t> KIITETTÄVÄÄ </a:t>
            </a:r>
            <a:br>
              <a:rPr lang="fi-FI" dirty="0"/>
            </a:br>
            <a:r>
              <a:rPr lang="fi-FI" dirty="0"/>
              <a:t>ARVOSANAA TAVOITTELEVILLE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A97EAF-F0C8-42D9-B2D1-BB86A3B9DA3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>
                <a:ea typeface="+mn-lt"/>
                <a:cs typeface="+mn-lt"/>
              </a:rPr>
              <a:t>Laatikaa varjoteatteriesitys tai kauhujen muotinäytös.</a:t>
            </a:r>
            <a:endParaRPr lang="fi-FI" dirty="0"/>
          </a:p>
          <a:p>
            <a:r>
              <a:rPr lang="fi-FI" dirty="0">
                <a:ea typeface="+mn-lt"/>
                <a:cs typeface="+mn-lt"/>
              </a:rPr>
              <a:t>Keksi oma urbaanilegenda tai kerro kauhutarina.</a:t>
            </a:r>
          </a:p>
          <a:p>
            <a:r>
              <a:rPr lang="fi-FI" dirty="0">
                <a:ea typeface="+mn-lt"/>
                <a:cs typeface="+mn-lt"/>
              </a:rPr>
              <a:t>Laadi kauhujen ilmoitustaulu, kauhukuunnelma tai äänimaisema.</a:t>
            </a:r>
          </a:p>
          <a:p>
            <a:r>
              <a:rPr lang="fi-FI" dirty="0">
                <a:ea typeface="+mn-lt"/>
                <a:cs typeface="+mn-lt"/>
              </a:rPr>
              <a:t>Tee traileri yhdestä kirjan novellista.</a:t>
            </a:r>
          </a:p>
          <a:p>
            <a:r>
              <a:rPr lang="fi-FI" dirty="0">
                <a:ea typeface="+mn-lt"/>
                <a:cs typeface="+mn-lt"/>
              </a:rPr>
              <a:t>Oletko kuullut "namusetä" tai "poika portilla" -tarinoiden kaltaisia kertomuksia, jotka sijoittuvat kotiseudullesi? Kerro tarina.</a:t>
            </a:r>
          </a:p>
          <a:p>
            <a:endParaRPr lang="fi-FI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MIKÄLI HALUAT TEHDÄ NÄITÄ TEHTÄVIÄ, SAAT OPELTA OHJEET.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09228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8BEE98-4BB3-42E6-8132-F2A3A6A33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Ready</a:t>
            </a:r>
            <a:r>
              <a:rPr lang="fi-FI" dirty="0"/>
              <a:t>. Player. One.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51767A-201F-4636-B702-D5B89F1904B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fi-FI" sz="3200" dirty="0"/>
              <a:t>1. Mikä on </a:t>
            </a:r>
            <a:r>
              <a:rPr lang="fi-FI" sz="3200" dirty="0" err="1"/>
              <a:t>oasis</a:t>
            </a:r>
            <a:r>
              <a:rPr lang="fi-FI" sz="3200" dirty="0"/>
              <a:t>?</a:t>
            </a:r>
          </a:p>
          <a:p>
            <a:r>
              <a:rPr lang="fi-FI" sz="3200" dirty="0"/>
              <a:t>2. millaista koulua </a:t>
            </a:r>
            <a:r>
              <a:rPr lang="fi-FI" sz="3200" dirty="0" err="1"/>
              <a:t>wade</a:t>
            </a:r>
            <a:r>
              <a:rPr lang="fi-FI" sz="3200" dirty="0"/>
              <a:t> </a:t>
            </a:r>
            <a:r>
              <a:rPr lang="fi-FI" sz="3200" dirty="0" err="1"/>
              <a:t>watts</a:t>
            </a:r>
            <a:r>
              <a:rPr lang="fi-FI" sz="3200" dirty="0"/>
              <a:t> käy?</a:t>
            </a:r>
          </a:p>
          <a:p>
            <a:r>
              <a:rPr lang="fi-FI" sz="3200" dirty="0"/>
              <a:t>3. Millainen on </a:t>
            </a:r>
            <a:r>
              <a:rPr lang="fi-FI" sz="3200" dirty="0" err="1"/>
              <a:t>waden</a:t>
            </a:r>
            <a:r>
              <a:rPr lang="fi-FI" sz="3200" dirty="0"/>
              <a:t> koti ja perhe?</a:t>
            </a:r>
          </a:p>
          <a:p>
            <a:r>
              <a:rPr lang="fi-FI" sz="3200" dirty="0"/>
              <a:t>4. mitä </a:t>
            </a:r>
            <a:r>
              <a:rPr lang="fi-FI" sz="3200" dirty="0" err="1"/>
              <a:t>james</a:t>
            </a:r>
            <a:r>
              <a:rPr lang="fi-FI" sz="3200" dirty="0"/>
              <a:t> </a:t>
            </a:r>
            <a:r>
              <a:rPr lang="fi-FI" sz="3200" dirty="0" err="1"/>
              <a:t>hallidayn</a:t>
            </a:r>
            <a:r>
              <a:rPr lang="fi-FI" sz="3200" dirty="0"/>
              <a:t> testamentissa sanotaan?</a:t>
            </a:r>
          </a:p>
          <a:p>
            <a:r>
              <a:rPr lang="fi-FI" sz="3200" dirty="0"/>
              <a:t>5. kuka on </a:t>
            </a:r>
            <a:r>
              <a:rPr lang="fi-FI" sz="3200" dirty="0" err="1"/>
              <a:t>anorak</a:t>
            </a:r>
            <a:r>
              <a:rPr lang="fi-FI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62790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AE85F7-2C41-4798-B581-17E3C7EEF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BONUSTEHTÄVIÄ </a:t>
            </a:r>
            <a:r>
              <a:rPr lang="fi-FI" dirty="0" err="1"/>
              <a:t>ready</a:t>
            </a:r>
            <a:r>
              <a:rPr lang="fi-FI" dirty="0"/>
              <a:t>. Player. One. -kirjaan KIITETTÄVÄÄ ARVOSANAA </a:t>
            </a:r>
            <a:br>
              <a:rPr lang="fi-FI" dirty="0"/>
            </a:br>
            <a:r>
              <a:rPr lang="fi-FI" dirty="0"/>
              <a:t>TAVOITTELEVILLE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E943BFE-842D-4BE6-9DBC-2308333DEA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692188"/>
          </a:xfrm>
        </p:spPr>
        <p:txBody>
          <a:bodyPr/>
          <a:lstStyle/>
          <a:p>
            <a:r>
              <a:rPr lang="fi-FI" dirty="0"/>
              <a:t>Poimi kirjasta oikeita pelejä, elokuvia, lauluja ja muita populaarikulttuurin ilmiöitä. Tutustu niistä johonkin.</a:t>
            </a:r>
          </a:p>
          <a:p>
            <a:r>
              <a:rPr lang="fi-FI" dirty="0"/>
              <a:t>Vertaile kirjaa ja elokuvaa.</a:t>
            </a:r>
          </a:p>
          <a:p>
            <a:r>
              <a:rPr lang="fi-FI" dirty="0"/>
              <a:t>Laadi kartta, pelihahmo tai kirjan markkinointikampanja.</a:t>
            </a:r>
          </a:p>
          <a:p>
            <a:r>
              <a:rPr lang="fi-FI" dirty="0"/>
              <a:t>Tee traileri tai  kirjavinkkivideo.</a:t>
            </a:r>
          </a:p>
          <a:p>
            <a:endParaRPr lang="fi-FI" dirty="0"/>
          </a:p>
          <a:p>
            <a:r>
              <a:rPr lang="fi-FI" dirty="0">
                <a:ea typeface="+mn-lt"/>
                <a:cs typeface="+mn-lt"/>
              </a:rPr>
              <a:t>MIKÄLI HALUAT TEHDÄ NÄITÄ TEHTÄVIÄ, SAAT OPELTA OHJEET.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66277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C95F76-95A3-40E2-9308-A8F4B19B1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kevätuhrit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6ECF57-55B2-4197-ACBD-53E2AB3784E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1. mikä on kuolemanaalto? Kuinka se vaikuttaa ihmisiin?</a:t>
            </a:r>
          </a:p>
          <a:p>
            <a:r>
              <a:rPr lang="fi-FI" dirty="0"/>
              <a:t>2. missä jade on kuolemanaallon sattuessa? Mitä hän tekee?</a:t>
            </a:r>
          </a:p>
          <a:p>
            <a:r>
              <a:rPr lang="fi-FI" dirty="0"/>
              <a:t>3. kuvaile jadea ja </a:t>
            </a:r>
            <a:r>
              <a:rPr lang="fi-FI" dirty="0" err="1"/>
              <a:t>susettea</a:t>
            </a:r>
            <a:r>
              <a:rPr lang="fi-FI" dirty="0"/>
              <a:t>. Mikä heissä on erilaista, mikä samanlaista?</a:t>
            </a:r>
          </a:p>
          <a:p>
            <a:r>
              <a:rPr lang="fi-FI" dirty="0"/>
              <a:t>4. millaisen roolin </a:t>
            </a:r>
            <a:r>
              <a:rPr lang="fi-FI" dirty="0" err="1"/>
              <a:t>tomi</a:t>
            </a:r>
            <a:r>
              <a:rPr lang="fi-FI" dirty="0"/>
              <a:t> saa ryhmässä?</a:t>
            </a:r>
          </a:p>
          <a:p>
            <a:r>
              <a:rPr lang="fi-FI" dirty="0"/>
              <a:t>5. millaisia uhkia nuorten joukkoon kohdistuu tarinassa?</a:t>
            </a:r>
          </a:p>
          <a:p>
            <a:r>
              <a:rPr lang="fi-FI" dirty="0"/>
              <a:t>6. millaisissa paikoissa tarinassa liikutaan? Miten kuolemanaalto vaikuttaa liikkumiseen?</a:t>
            </a:r>
          </a:p>
        </p:txBody>
      </p:sp>
    </p:spTree>
    <p:extLst>
      <p:ext uri="{BB962C8B-B14F-4D97-AF65-F5344CB8AC3E}">
        <p14:creationId xmlns:p14="http://schemas.microsoft.com/office/powerpoint/2010/main" val="1160748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186605-2CA9-41DD-9EC4-3E024B17E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BONUSTEHTÄVIÄ </a:t>
            </a:r>
            <a:r>
              <a:rPr lang="fi-FI" dirty="0" err="1"/>
              <a:t>kevätuhreihIN</a:t>
            </a:r>
            <a:r>
              <a:rPr lang="fi-FI" dirty="0"/>
              <a:t> KIITETTÄVÄÄ ARVOSANAA TAVOITTELEVILLE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DF14C1-50BA-44FD-B761-52A1D87721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/>
              <a:t>Keksi kirjaan uusi henkilö tai jatkoa kirjalle.</a:t>
            </a:r>
          </a:p>
          <a:p>
            <a:r>
              <a:rPr lang="fi-FI" dirty="0"/>
              <a:t>Laadi ihmissuhdekaavio, </a:t>
            </a:r>
            <a:r>
              <a:rPr lang="fi-FI" dirty="0" err="1"/>
              <a:t>deitti</a:t>
            </a:r>
            <a:r>
              <a:rPr lang="fi-FI" dirty="0"/>
              <a:t>-ilmoitus tai </a:t>
            </a:r>
            <a:r>
              <a:rPr lang="fi-FI" dirty="0" err="1"/>
              <a:t>survival</a:t>
            </a:r>
            <a:r>
              <a:rPr lang="fi-FI" dirty="0"/>
              <a:t>-lista.</a:t>
            </a:r>
          </a:p>
          <a:p>
            <a:r>
              <a:rPr lang="fi-FI" dirty="0"/>
              <a:t>Kehitä fiktiivinen, mielikuvituksellinen maailmanlopun uhka. Mikä meitä uhkaa, ja mikä tai kuka voisi meidät pelastaa?</a:t>
            </a:r>
          </a:p>
          <a:p>
            <a:endParaRPr lang="fi-FI" dirty="0"/>
          </a:p>
          <a:p>
            <a:r>
              <a:rPr lang="fi-FI" dirty="0">
                <a:ea typeface="+mn-lt"/>
                <a:cs typeface="+mn-lt"/>
              </a:rPr>
              <a:t>MIKÄLI HALUAT TEHDÄ NÄITÄ TEHTÄVIÄ, SAAT OPELTA OHJEET.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3229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397BF8-4063-407D-94EC-ABFD640DE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järistyksiä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05B2D9-790E-43A4-93D7-BD6090A152B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fi-FI" sz="2800" dirty="0"/>
              <a:t>1. millainen on </a:t>
            </a:r>
            <a:r>
              <a:rPr lang="fi-FI" sz="2800" dirty="0" err="1"/>
              <a:t>eelian</a:t>
            </a:r>
            <a:r>
              <a:rPr lang="fi-FI" sz="2800" dirty="0"/>
              <a:t> uusi  koulu?</a:t>
            </a:r>
          </a:p>
          <a:p>
            <a:r>
              <a:rPr lang="fi-FI" sz="2800" dirty="0"/>
              <a:t>2. miksi </a:t>
            </a:r>
            <a:r>
              <a:rPr lang="fi-FI" sz="2800" dirty="0" err="1"/>
              <a:t>eelia</a:t>
            </a:r>
            <a:r>
              <a:rPr lang="fi-FI" sz="2800" dirty="0"/>
              <a:t> tuntee vapautuvansa uudessa koulussa?</a:t>
            </a:r>
          </a:p>
          <a:p>
            <a:r>
              <a:rPr lang="fi-FI" sz="2800" dirty="0"/>
              <a:t>3. kuvaile </a:t>
            </a:r>
            <a:r>
              <a:rPr lang="fi-FI" sz="2800" dirty="0" err="1"/>
              <a:t>islaa</a:t>
            </a:r>
            <a:r>
              <a:rPr lang="fi-FI" sz="2800" dirty="0"/>
              <a:t>. Mitä hän merkitsee </a:t>
            </a:r>
            <a:r>
              <a:rPr lang="fi-FI" sz="2800" dirty="0" err="1"/>
              <a:t>eelialle</a:t>
            </a:r>
            <a:r>
              <a:rPr lang="fi-FI" sz="2800" dirty="0"/>
              <a:t>?</a:t>
            </a:r>
          </a:p>
          <a:p>
            <a:r>
              <a:rPr lang="fi-FI" sz="2800" dirty="0"/>
              <a:t>4. miksi "järistyksiä" sopii  kirjan nimeksi?</a:t>
            </a:r>
          </a:p>
          <a:p>
            <a:r>
              <a:rPr lang="fi-FI" sz="2800" dirty="0"/>
              <a:t>5. miksi </a:t>
            </a:r>
            <a:r>
              <a:rPr lang="fi-FI" sz="2800" err="1"/>
              <a:t>eelian</a:t>
            </a:r>
            <a:r>
              <a:rPr lang="fi-FI" sz="2800" dirty="0"/>
              <a:t> on vaikea mennä käymään vanhempiensa luona?</a:t>
            </a:r>
          </a:p>
          <a:p>
            <a:r>
              <a:rPr lang="fi-FI" sz="2800" dirty="0"/>
              <a:t>6. kuvaile karhua. Millainen on hänen ja </a:t>
            </a:r>
            <a:r>
              <a:rPr lang="fi-FI" sz="2800" err="1"/>
              <a:t>eelian</a:t>
            </a:r>
            <a:r>
              <a:rPr lang="fi-FI" sz="2800" dirty="0"/>
              <a:t> suhde?</a:t>
            </a:r>
          </a:p>
        </p:txBody>
      </p:sp>
    </p:spTree>
    <p:extLst>
      <p:ext uri="{BB962C8B-B14F-4D97-AF65-F5344CB8AC3E}">
        <p14:creationId xmlns:p14="http://schemas.microsoft.com/office/powerpoint/2010/main" val="3943761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6AC340-23B5-4F36-AC5A-109A2AE5B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310" y="246682"/>
            <a:ext cx="10474373" cy="1597258"/>
          </a:xfrm>
        </p:spPr>
        <p:txBody>
          <a:bodyPr>
            <a:normAutofit fontScale="90000"/>
          </a:bodyPr>
          <a:lstStyle/>
          <a:p>
            <a:r>
              <a:rPr lang="fi-FI" dirty="0"/>
              <a:t>HAE ALLA LUETELLUISTA KIRJOISTA TIETOA GOOGLETTAMALLA. </a:t>
            </a:r>
            <a:r>
              <a:rPr lang="fi-FI" dirty="0">
                <a:ea typeface="+mj-lt"/>
                <a:cs typeface="+mj-lt"/>
              </a:rPr>
              <a:t>VALITSE MIELEISESI KIRJA. </a:t>
            </a:r>
            <a:endParaRPr lang="fi-FI" dirty="0"/>
          </a:p>
        </p:txBody>
      </p:sp>
      <p:graphicFrame>
        <p:nvGraphicFramePr>
          <p:cNvPr id="6" name="Sisällön paikkamerkki 2">
            <a:extLst>
              <a:ext uri="{FF2B5EF4-FFF2-40B4-BE49-F238E27FC236}">
                <a16:creationId xmlns:a16="http://schemas.microsoft.com/office/drawing/2014/main" id="{7D9953AB-C785-4215-B3DB-5C689D253558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685800" y="2063750"/>
          <a:ext cx="5087938" cy="331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BDB942B-5F2C-484C-B9B6-7862E24819A1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JUKKA-PEKKA PALVIAINEN: VIRITYKSIÄ</a:t>
            </a:r>
            <a:endParaRPr lang="en-US" dirty="0">
              <a:ea typeface="+mn-lt"/>
              <a:cs typeface="+mn-lt"/>
            </a:endParaRPr>
          </a:p>
          <a:p>
            <a:r>
              <a:rPr lang="fi-FI" dirty="0"/>
              <a:t>PAPERI-T: POST ALFA</a:t>
            </a:r>
            <a:endParaRPr lang="en-US" dirty="0">
              <a:ea typeface="+mn-lt"/>
              <a:cs typeface="+mn-lt"/>
            </a:endParaRPr>
          </a:p>
          <a:p>
            <a:r>
              <a:rPr lang="fi-FI" dirty="0"/>
              <a:t>KATARIINA ROMPPAINEN: SORI VAAN, SE ON TOTUUS</a:t>
            </a:r>
            <a:endParaRPr lang="en-US" dirty="0">
              <a:ea typeface="+mn-lt"/>
              <a:cs typeface="+mn-lt"/>
            </a:endParaRPr>
          </a:p>
          <a:p>
            <a:r>
              <a:rPr lang="fi-FI" dirty="0"/>
              <a:t>ANGIE THOMAS: VIHA JONKA KYLVÄT</a:t>
            </a:r>
            <a:endParaRPr lang="en-US" dirty="0">
              <a:ea typeface="+mn-lt"/>
              <a:cs typeface="+mn-lt"/>
            </a:endParaRPr>
          </a:p>
          <a:p>
            <a:r>
              <a:rPr lang="fi-FI" dirty="0"/>
              <a:t>MARIA TURTSCHANINOFF: MARESI. PUNAISEN LUOSTARIN KRONIKOITA</a:t>
            </a:r>
            <a:endParaRPr lang="en-US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KALLE VEIRTO: SÄBÄTALVI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1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23CE36-4BF4-4170-B4CC-AC85CED9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BONUSTEHTÄVIÄ </a:t>
            </a:r>
            <a:r>
              <a:rPr lang="fi-FI" dirty="0" err="1"/>
              <a:t>järistyksIIN</a:t>
            </a:r>
            <a:r>
              <a:rPr lang="fi-FI" dirty="0"/>
              <a:t> KIITETTÄVÄÄ ARVOSANAA </a:t>
            </a:r>
            <a:br>
              <a:rPr lang="fi-FI" dirty="0"/>
            </a:br>
            <a:r>
              <a:rPr lang="fi-FI" dirty="0"/>
              <a:t>TAVOITTELEVILLE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C8D94C0-BCBF-4944-BE73-4AC8F298A01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955282"/>
            <a:ext cx="10394707" cy="2419303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Laadi henkilöiden haastattelu, </a:t>
            </a:r>
            <a:r>
              <a:rPr lang="fi-FI" dirty="0" err="1"/>
              <a:t>whatsapp</a:t>
            </a:r>
            <a:r>
              <a:rPr lang="fi-FI" dirty="0"/>
              <a:t>-keskustelu, ihmissuhdekaavio, kirje tai vaihtoehtoinen tilanne.</a:t>
            </a:r>
          </a:p>
          <a:p>
            <a:r>
              <a:rPr lang="fi-FI" dirty="0"/>
              <a:t>Kirjota henkilöiden kohtaamisesta tai itsetuntemuksesta ja minäkuvasta.</a:t>
            </a:r>
          </a:p>
          <a:p>
            <a:r>
              <a:rPr lang="fi-FI" dirty="0"/>
              <a:t>Tee kirjavinkkivideo.</a:t>
            </a:r>
          </a:p>
          <a:p>
            <a:endParaRPr lang="fi-FI" dirty="0"/>
          </a:p>
          <a:p>
            <a:r>
              <a:rPr lang="fi-FI" dirty="0">
                <a:ea typeface="+mn-lt"/>
                <a:cs typeface="+mn-lt"/>
              </a:rPr>
              <a:t>MIKÄLI HALUAT TEHDÄ NÄITÄ TEHTÄVIÄ, SAAT OPELTA OHJEET.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95302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9FDEF9-E36A-4B2B-A451-E7E2A85EB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Viha jonka kylvät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9E1F0D-5D34-479D-AD44-FCC519E5F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807127"/>
            <a:ext cx="10394707" cy="554570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dirty="0"/>
              <a:t>1. millaisista asioista </a:t>
            </a:r>
            <a:r>
              <a:rPr lang="fi-FI" dirty="0" err="1"/>
              <a:t>starr</a:t>
            </a:r>
            <a:r>
              <a:rPr lang="fi-FI" dirty="0"/>
              <a:t> kiistelee vanhempiensa kanssa?</a:t>
            </a:r>
          </a:p>
          <a:p>
            <a:r>
              <a:rPr lang="fi-FI" dirty="0"/>
              <a:t>2. millaisista asioista </a:t>
            </a:r>
            <a:r>
              <a:rPr lang="fi-FI" dirty="0" err="1"/>
              <a:t>starrin</a:t>
            </a:r>
            <a:r>
              <a:rPr lang="fi-FI" dirty="0"/>
              <a:t> ja </a:t>
            </a:r>
            <a:r>
              <a:rPr lang="fi-FI" dirty="0" err="1"/>
              <a:t>chrisin</a:t>
            </a:r>
            <a:r>
              <a:rPr lang="fi-FI" dirty="0"/>
              <a:t> välille syntyy riitaa? Miten nämä riidat olisi voitu välttää?</a:t>
            </a:r>
          </a:p>
          <a:p>
            <a:r>
              <a:rPr lang="fi-FI" dirty="0"/>
              <a:t>3. miksi </a:t>
            </a:r>
            <a:r>
              <a:rPr lang="fi-FI" dirty="0" err="1"/>
              <a:t>starrin</a:t>
            </a:r>
            <a:r>
              <a:rPr lang="fi-FI" dirty="0"/>
              <a:t> isä ei hyväksy </a:t>
            </a:r>
            <a:r>
              <a:rPr lang="fi-FI" dirty="0" err="1"/>
              <a:t>starrin</a:t>
            </a:r>
            <a:r>
              <a:rPr lang="fi-FI" dirty="0"/>
              <a:t> ja </a:t>
            </a:r>
            <a:r>
              <a:rPr lang="fi-FI" dirty="0" err="1"/>
              <a:t>chrisin</a:t>
            </a:r>
            <a:r>
              <a:rPr lang="fi-FI" dirty="0"/>
              <a:t> suhdetta?</a:t>
            </a:r>
          </a:p>
          <a:p>
            <a:r>
              <a:rPr lang="fi-FI" dirty="0"/>
              <a:t>4. miten media vaikutti tapauksen käsittelyyn? Miten se kohtelee </a:t>
            </a:r>
            <a:r>
              <a:rPr lang="fi-FI" dirty="0" err="1"/>
              <a:t>starria</a:t>
            </a:r>
            <a:r>
              <a:rPr lang="fi-FI" dirty="0"/>
              <a:t>? Oliko uutisointi luotettavaa?</a:t>
            </a:r>
          </a:p>
          <a:p>
            <a:r>
              <a:rPr lang="fi-FI" dirty="0"/>
              <a:t>5. mitä syitä suomessa voi olla sille, että vanhemmat eivät hyväksy nuoren seurustelukumppania?</a:t>
            </a:r>
          </a:p>
          <a:p>
            <a:r>
              <a:rPr lang="fi-FI" dirty="0"/>
              <a:t>6. etsi tietoa </a:t>
            </a:r>
            <a:r>
              <a:rPr lang="fi-FI" dirty="0" err="1"/>
              <a:t>yhdysvalloissa</a:t>
            </a:r>
            <a:r>
              <a:rPr lang="fi-FI" dirty="0"/>
              <a:t> viime aikoina </a:t>
            </a:r>
            <a:r>
              <a:rPr lang="fi-FI" dirty="0" err="1"/>
              <a:t>rodullistettuihin</a:t>
            </a:r>
            <a:r>
              <a:rPr lang="fi-FI" dirty="0"/>
              <a:t> ihmisiin kohdistuneesta väkivallasta. Kuvataanko tietojesi perusteella kirjassa asioita realistisesti?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32789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DB79DF-A701-44FC-A629-875B98538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BONUSTEHTÄVIÄ viha jonka kylvät -</a:t>
            </a:r>
            <a:r>
              <a:rPr lang="fi-FI" dirty="0" err="1"/>
              <a:t>kirjaaN</a:t>
            </a:r>
            <a:r>
              <a:rPr lang="fi-FI" dirty="0"/>
              <a:t> KIITETTÄVÄÄ ARVOSANAA </a:t>
            </a:r>
            <a:r>
              <a:rPr lang="en-US" dirty="0"/>
              <a:t/>
            </a:r>
            <a:br>
              <a:rPr lang="en-US" dirty="0"/>
            </a:br>
            <a:r>
              <a:rPr lang="fi-FI" dirty="0"/>
              <a:t>TAVOITTELEVILLE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F5739E-5074-4B0A-84AA-C485D8479E0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249910"/>
            <a:ext cx="10394707" cy="4124675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fi-FI" dirty="0">
              <a:ea typeface="+mn-lt"/>
              <a:cs typeface="+mn-lt"/>
            </a:endParaRPr>
          </a:p>
          <a:p>
            <a:endParaRPr lang="fi-FI" sz="1600" dirty="0">
              <a:ea typeface="+mn-lt"/>
              <a:cs typeface="+mn-lt"/>
            </a:endParaRPr>
          </a:p>
          <a:p>
            <a:r>
              <a:rPr lang="fi-FI" sz="1800">
                <a:ea typeface="+mn-lt"/>
                <a:cs typeface="+mn-lt"/>
              </a:rPr>
              <a:t>Laadi tunnekartta tai ihmissuhdekaavio.</a:t>
            </a:r>
          </a:p>
          <a:p>
            <a:r>
              <a:rPr lang="fi-FI" sz="1800">
                <a:ea typeface="+mn-lt"/>
                <a:cs typeface="+mn-lt"/>
              </a:rPr>
              <a:t>Vertaile alkuperäistekstiä ja kirjan suomenkielistä käännöstä.</a:t>
            </a:r>
          </a:p>
          <a:p>
            <a:r>
              <a:rPr lang="fi-FI" sz="1800">
                <a:ea typeface="+mn-lt"/>
                <a:cs typeface="+mn-lt"/>
              </a:rPr>
              <a:t>Valeuutiset ja oikeat uutiset: pohdi median roolia kirjassa.</a:t>
            </a:r>
          </a:p>
          <a:p>
            <a:r>
              <a:rPr lang="fi-FI" sz="1800">
                <a:ea typeface="+mn-lt"/>
                <a:cs typeface="+mn-lt"/>
              </a:rPr>
              <a:t>Journalistin ohjeet: kirjoita kirjan tapahtumista kaksi uutista.</a:t>
            </a:r>
          </a:p>
          <a:p>
            <a:r>
              <a:rPr lang="fi-FI" sz="1800">
                <a:ea typeface="+mn-lt"/>
                <a:cs typeface="+mn-lt"/>
              </a:rPr>
              <a:t>Tee kirjavinkkivideo.</a:t>
            </a:r>
          </a:p>
          <a:p>
            <a:endParaRPr lang="fi-FI" sz="1800" dirty="0">
              <a:ea typeface="+mn-lt"/>
              <a:cs typeface="+mn-lt"/>
            </a:endParaRPr>
          </a:p>
          <a:p>
            <a:r>
              <a:rPr lang="fi-FI" sz="1800" dirty="0">
                <a:ea typeface="+mn-lt"/>
                <a:cs typeface="+mn-lt"/>
              </a:rPr>
              <a:t>MIKÄLI HALUAT TEHDÄ NÄITÄ TEHTÄVIÄ, SAAT OPELTA OHJEET.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3171038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C38FC0-C3FA-4D0F-831E-5178FFAD1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KUN OLET VALINNUT KIRJAN: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A8A16E-B6EE-4F89-9EDD-221AD930BD8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508041"/>
            <a:ext cx="10394707" cy="406570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dirty="0"/>
              <a:t>Kerro opelle, minkä kirjan valitsit.</a:t>
            </a:r>
          </a:p>
          <a:p>
            <a:r>
              <a:rPr lang="fi-FI" dirty="0"/>
              <a:t>ETSI VALITSEMASI KIRJA </a:t>
            </a:r>
            <a:r>
              <a:rPr lang="fi-FI" dirty="0" err="1"/>
              <a:t>kYYTI</a:t>
            </a:r>
            <a:r>
              <a:rPr lang="fi-FI" dirty="0"/>
              <a:t>-KIRJASTOJEN SIVUILTA. </a:t>
            </a:r>
            <a:endParaRPr lang="fi-FI"/>
          </a:p>
          <a:p>
            <a:r>
              <a:rPr lang="fi-FI" dirty="0"/>
              <a:t>TUTKI, ONKO KIRJA PAIKALLA JOSSAKIN LÄHELLÄ OLEVASSA KIRJASTOSSA.</a:t>
            </a:r>
          </a:p>
          <a:p>
            <a:r>
              <a:rPr lang="fi-FI" dirty="0"/>
              <a:t>KÄY LAINAAMASSA KIRJA MAHDOLLISIMMAN </a:t>
            </a:r>
            <a:r>
              <a:rPr lang="fi-FI" u="sng" dirty="0"/>
              <a:t>PIAN</a:t>
            </a:r>
            <a:r>
              <a:rPr lang="fi-FI" dirty="0"/>
              <a:t>.</a:t>
            </a:r>
          </a:p>
          <a:p>
            <a:r>
              <a:rPr lang="fi-FI" dirty="0"/>
              <a:t>JOS KIRJAA EI OLE LÄHIKIRJASTOSSASI, KÄY TILAAMASSA SE LÄHIKIRJASTOOSI </a:t>
            </a:r>
            <a:r>
              <a:rPr lang="fi-FI" u="sng" dirty="0">
                <a:solidFill>
                  <a:srgbClr val="FF0000"/>
                </a:solidFill>
              </a:rPr>
              <a:t>HYVIN PIAN</a:t>
            </a:r>
            <a:r>
              <a:rPr lang="fi-FI" dirty="0"/>
              <a:t>. KIRJASTOSTA TEHDÄÄN TILAUS, KUN PYYDÄT SITÄ JA SINULLA ON KIRJASTOKORTTI MUKANASI.</a:t>
            </a:r>
          </a:p>
          <a:p>
            <a:r>
              <a:rPr lang="fi-FI" dirty="0"/>
              <a:t>SAAT ENSI VIIKOLLA VALITSEMAASI KIRJAAN LIITTYVIÄ KYSYMYKSIÄ JA TEHTÄVIÄ. </a:t>
            </a:r>
          </a:p>
          <a:p>
            <a:r>
              <a:rPr lang="fi-FI" dirty="0"/>
              <a:t>NOIN PUOLENTOISTA VIIKON KULUTTUA PIDÄMME LUKUTUNNIN. VALITSEMASI KIRJAN PITÄÄ OLLA SILLOIN MUKANASI KOULUSSA.</a:t>
            </a:r>
          </a:p>
        </p:txBody>
      </p:sp>
    </p:spTree>
    <p:extLst>
      <p:ext uri="{BB962C8B-B14F-4D97-AF65-F5344CB8AC3E}">
        <p14:creationId xmlns:p14="http://schemas.microsoft.com/office/powerpoint/2010/main" val="413016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30D6E0-5F98-4A2C-A8C8-A391C6400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Tee kirjaan liittyvät tehtävät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35D219-DCF6-4D3F-88EE-76153338FC4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sz="3200" dirty="0"/>
              <a:t>Word-tiedostoon tai</a:t>
            </a:r>
          </a:p>
          <a:p>
            <a:r>
              <a:rPr lang="fi-FI" sz="3200" u="sng" dirty="0"/>
              <a:t>Erilliselle</a:t>
            </a:r>
            <a:r>
              <a:rPr lang="fi-FI" sz="3200" dirty="0"/>
              <a:t> paperille </a:t>
            </a:r>
            <a:r>
              <a:rPr lang="fi-FI" sz="3200" u="sng" dirty="0"/>
              <a:t>siististi </a:t>
            </a:r>
            <a:r>
              <a:rPr lang="fi-FI" sz="3200" dirty="0"/>
              <a:t>ja helposti luettavalla käsialalla</a:t>
            </a:r>
          </a:p>
          <a:p>
            <a:r>
              <a:rPr lang="fi-FI" sz="3200" dirty="0"/>
              <a:t>Vastaa kokonaisilla lauseilla.</a:t>
            </a:r>
          </a:p>
        </p:txBody>
      </p:sp>
    </p:spTree>
    <p:extLst>
      <p:ext uri="{BB962C8B-B14F-4D97-AF65-F5344CB8AC3E}">
        <p14:creationId xmlns:p14="http://schemas.microsoft.com/office/powerpoint/2010/main" val="148512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92F104-FF63-41D5-9562-2A866CDCC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Naakkamestari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0913DF-D543-457C-9F5C-E06DC4C1E0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081837"/>
            <a:ext cx="10394707" cy="4628544"/>
          </a:xfrm>
        </p:spPr>
        <p:txBody>
          <a:bodyPr>
            <a:normAutofit lnSpcReduction="10000"/>
          </a:bodyPr>
          <a:lstStyle/>
          <a:p>
            <a:r>
              <a:rPr lang="fi-FI" dirty="0"/>
              <a:t>1. Ota selvää, mitä tarkoittaa "huutolainen". MITEN JA MIKSI </a:t>
            </a:r>
            <a:r>
              <a:rPr lang="fi-FI" dirty="0" err="1"/>
              <a:t>eNNI</a:t>
            </a:r>
            <a:r>
              <a:rPr lang="fi-FI" dirty="0"/>
              <a:t> ON PÄÄTYNYT HUUTOLAISEKSI?</a:t>
            </a:r>
          </a:p>
          <a:p>
            <a:r>
              <a:rPr lang="fi-FI" dirty="0"/>
              <a:t>2. Millainen vamma </a:t>
            </a:r>
            <a:r>
              <a:rPr lang="fi-FI" dirty="0" err="1"/>
              <a:t>eNNILLÄ</a:t>
            </a:r>
            <a:r>
              <a:rPr lang="fi-FI" dirty="0"/>
              <a:t> ON? MITEN SE RAJOITTAA HÄNEN ELÄMÄÄNSÄ?</a:t>
            </a:r>
          </a:p>
          <a:p>
            <a:r>
              <a:rPr lang="fi-FI" dirty="0"/>
              <a:t>3. </a:t>
            </a:r>
            <a:r>
              <a:rPr lang="fi-FI" dirty="0" err="1"/>
              <a:t>mIKSI</a:t>
            </a:r>
            <a:r>
              <a:rPr lang="fi-FI" dirty="0"/>
              <a:t> ENNI LÄHTEE LUNDANIN PERHEEN LUOTA, JA MINNE HÄN PÄÄTYY?</a:t>
            </a:r>
          </a:p>
          <a:p>
            <a:r>
              <a:rPr lang="fi-FI" dirty="0"/>
              <a:t>4. KEITÄ OVAT URSIINIT? MITÄ TIETOJA SAAT HEISTÄ?</a:t>
            </a:r>
          </a:p>
          <a:p>
            <a:r>
              <a:rPr lang="fi-FI" dirty="0"/>
              <a:t>5. MITÄ </a:t>
            </a:r>
            <a:r>
              <a:rPr lang="fi-FI" dirty="0" err="1"/>
              <a:t>NAAKat</a:t>
            </a:r>
            <a:r>
              <a:rPr lang="fi-FI" dirty="0"/>
              <a:t> TEKEVÄT KIRJASSA? MIKÄ ON PRIORI?</a:t>
            </a:r>
          </a:p>
          <a:p>
            <a:r>
              <a:rPr lang="fi-FI" dirty="0"/>
              <a:t>6. MILLAISIA VALTA-ASETELMIA KIRJASSA ON?</a:t>
            </a:r>
          </a:p>
          <a:p>
            <a:r>
              <a:rPr lang="fi-FI" dirty="0"/>
              <a:t>7. KIRJA ON SPEKULATIIVISTA FIKTIOTA. MISTÄ TUNNISTAT, ETTÄ SE EI POHJAUDU HISTORIALLISEEN TODELLISUUTEEN?</a:t>
            </a:r>
          </a:p>
        </p:txBody>
      </p:sp>
    </p:spTree>
    <p:extLst>
      <p:ext uri="{BB962C8B-B14F-4D97-AF65-F5344CB8AC3E}">
        <p14:creationId xmlns:p14="http://schemas.microsoft.com/office/powerpoint/2010/main" val="38257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85902A-A75B-4A9C-A638-F1299F1E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BONUSTEHTÄVIÄ naakkamestariin KIITETTÄVÄÄ ARVOSANAA TAVOITTELEVILLE: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4C0E00-6C82-4F69-8B3F-164652FDE24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92071" y="3225769"/>
            <a:ext cx="10394707" cy="3311189"/>
          </a:xfrm>
        </p:spPr>
        <p:txBody>
          <a:bodyPr/>
          <a:lstStyle/>
          <a:p>
            <a:r>
              <a:rPr lang="fi-FI" dirty="0"/>
              <a:t>Kirjoita uutinen tai lehtijuttu.</a:t>
            </a:r>
          </a:p>
          <a:p>
            <a:r>
              <a:rPr lang="fi-FI" dirty="0"/>
              <a:t>Laadi kartta, äänimaisema, </a:t>
            </a:r>
            <a:r>
              <a:rPr lang="fi-FI" dirty="0" err="1"/>
              <a:t>sountrack</a:t>
            </a:r>
            <a:r>
              <a:rPr lang="fi-FI" dirty="0"/>
              <a:t> tai esinegalleria.</a:t>
            </a:r>
          </a:p>
          <a:p>
            <a:r>
              <a:rPr lang="fi-FI" dirty="0"/>
              <a:t>Keksi kirjan tarinalle jatkoa.</a:t>
            </a:r>
          </a:p>
          <a:p>
            <a:endParaRPr lang="fi-FI" dirty="0"/>
          </a:p>
          <a:p>
            <a:r>
              <a:rPr lang="fi-FI" dirty="0">
                <a:ea typeface="+mn-lt"/>
                <a:cs typeface="+mn-lt"/>
              </a:rPr>
              <a:t>MIKÄLI HALUAT TEHDÄ NÄITÄ TEHTÄVIÄ, SAAT OPELTA OHJEET.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660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112BDF-8E3C-4544-BA80-C64484BF7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Post alfa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9061CE-15F7-491D-83D1-E369171FE4A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520957"/>
            <a:ext cx="10394707" cy="4124848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1. MIKÄ RUNOISTA ON MIELESTÄSI HELPPO YMMÄRTÄÄ? ENTÄ MIKÄ ON VAIKEASELKOINEN?</a:t>
            </a:r>
          </a:p>
          <a:p>
            <a:r>
              <a:rPr lang="fi-FI" dirty="0"/>
              <a:t>2. MILLAINEN ON RUNON PUHUJAN MINÄKUVA ELI MILLAISENA HÄN PITÄÄ ITSEÄÄN? MILLAISISTA ASIOISTA HÄN HAAVEILEE?</a:t>
            </a:r>
          </a:p>
          <a:p>
            <a:r>
              <a:rPr lang="fi-FI" dirty="0"/>
              <a:t>3. MONISSA TEOKSEN RUNOISSA ON RAP-MUSIIKILLE TYYPILLISTÄ "NAMEDROPPAILUA" ELI NIISSÄ MAINITAAN KUULUISUUKSIA NIMELTÄ. ETSI VIISI TÄLLAISTA NIMEÄ JA SELVITÄ, KEISTÄ ON KYSE. MIKSI HEIDÄT MAINITAAN RUNOISSA?</a:t>
            </a:r>
          </a:p>
          <a:p>
            <a:r>
              <a:rPr lang="fi-FI" dirty="0"/>
              <a:t>4. RUNOT ON KIRJOITETTU MUSTALLE PAPERILLE VALKOISELLA VÄRILLÄ. MILLAISIA AJATUKSIA SE HERÄTTÄÄ SINUSSA? KIRJOITA RUNOJA TAI SÄKEITÄ ERI VÄRISILLE PAPEREILLE TAI ERILAISILLA KIRJASIMILLA. POHDI, MITEN RUNON TUNNELMA MUUTTUU.</a:t>
            </a:r>
          </a:p>
          <a:p>
            <a:r>
              <a:rPr lang="fi-FI" dirty="0"/>
              <a:t>5. MITEN RUNOISSA PUHUTAAN MIEHISTÄ JA MIEHISYYDESTÄ? POHDI, MILLAINEN MIEHEN PITÄISI OLLA TAI MILLAINEN MIES HALUAISIT OLLA.</a:t>
            </a:r>
          </a:p>
          <a:p>
            <a:r>
              <a:rPr lang="fi-FI" dirty="0"/>
              <a:t>6. MITÄ RUNOKOKOELMAN NIMI MIELESTÄSI TARKOITTAA?</a:t>
            </a:r>
          </a:p>
        </p:txBody>
      </p:sp>
    </p:spTree>
    <p:extLst>
      <p:ext uri="{BB962C8B-B14F-4D97-AF65-F5344CB8AC3E}">
        <p14:creationId xmlns:p14="http://schemas.microsoft.com/office/powerpoint/2010/main" val="73744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5128D8-E98B-4277-B3D4-2A35EB9B2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957020"/>
            <a:ext cx="10396882" cy="880745"/>
          </a:xfrm>
        </p:spPr>
        <p:txBody>
          <a:bodyPr>
            <a:normAutofit fontScale="90000"/>
          </a:bodyPr>
          <a:lstStyle/>
          <a:p>
            <a:r>
              <a:rPr lang="fi-FI" dirty="0"/>
              <a:t>BONUSTEHTÄVIÄ </a:t>
            </a:r>
            <a:r>
              <a:rPr lang="fi-FI" dirty="0" err="1"/>
              <a:t>post</a:t>
            </a:r>
            <a:r>
              <a:rPr lang="fi-FI" dirty="0"/>
              <a:t> </a:t>
            </a:r>
            <a:r>
              <a:rPr lang="fi-FI" dirty="0" err="1"/>
              <a:t>alfaaN</a:t>
            </a:r>
            <a:r>
              <a:rPr lang="fi-FI" dirty="0"/>
              <a:t> KIITETTÄVÄÄ ARVOSANAA </a:t>
            </a:r>
            <a:br>
              <a:rPr lang="fi-FI" dirty="0"/>
            </a:br>
            <a:r>
              <a:rPr lang="fi-FI" dirty="0"/>
              <a:t>TAVOITTELEVILLE:</a:t>
            </a:r>
            <a:endParaRPr lang="fi-FI" dirty="0">
              <a:ea typeface="+mj-lt"/>
              <a:cs typeface="+mj-lt"/>
            </a:endParaRPr>
          </a:p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D38160-6025-4D67-B22F-3514C138AF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3690718"/>
            <a:ext cx="10394707" cy="168386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dirty="0"/>
              <a:t>Mitä on voinut tapahtua, jos viimeinen viesti päättyy </a:t>
            </a:r>
            <a:r>
              <a:rPr lang="fi-FI" i="1" dirty="0"/>
              <a:t>ympyrään, jonka sisällä on kaksi pistettä ja kaari</a:t>
            </a:r>
            <a:r>
              <a:rPr lang="fi-FI" dirty="0"/>
              <a:t>? Kirjoita tätä viestiä edeltäneet viestit.</a:t>
            </a:r>
          </a:p>
          <a:p>
            <a:r>
              <a:rPr lang="fi-FI" dirty="0"/>
              <a:t>Tee oma versiosi runosta:</a:t>
            </a:r>
            <a:r>
              <a:rPr lang="fi-FI" i="1" dirty="0"/>
              <a:t> haluaisin olla mies, joka...</a:t>
            </a:r>
            <a:r>
              <a:rPr lang="fi-FI" dirty="0"/>
              <a:t> Ja </a:t>
            </a:r>
            <a:r>
              <a:rPr lang="fi-FI" i="1" dirty="0"/>
              <a:t>Olen mies, joka...</a:t>
            </a:r>
          </a:p>
          <a:p>
            <a:r>
              <a:rPr lang="fi-FI" dirty="0">
                <a:ea typeface="+mn-lt"/>
                <a:cs typeface="+mn-lt"/>
              </a:rPr>
              <a:t>LAADI TUNNEKARTTA, ÄÄNIMAISEMA, SOUNDTRACK TAI PASTISSI.</a:t>
            </a:r>
            <a:endParaRPr lang="fi-FI" dirty="0"/>
          </a:p>
          <a:p>
            <a:r>
              <a:rPr lang="fi-FI" dirty="0"/>
              <a:t>Kirjoita runo uusiksi.</a:t>
            </a:r>
          </a:p>
          <a:p>
            <a:endParaRPr lang="fi-FI" dirty="0"/>
          </a:p>
          <a:p>
            <a:r>
              <a:rPr lang="fi-FI" dirty="0"/>
              <a:t>MIKÄLI HALUAT TEHDÄ NÄITÄ TEHTÄVIÄ, SAAT OPELTA OHJEET.</a:t>
            </a:r>
            <a:endParaRPr lang="fi-FI" dirty="0">
              <a:ea typeface="+mn-lt"/>
              <a:cs typeface="+mn-lt"/>
            </a:endParaRP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150513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9F207A-446A-4BC3-9F4B-AADC2ECA8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Sori</a:t>
            </a:r>
            <a:r>
              <a:rPr lang="fi-FI" dirty="0"/>
              <a:t> vaan, se on totuus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607BF4-FB9F-4CEF-843E-FF800BA1EDD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1. miksi </a:t>
            </a:r>
            <a:r>
              <a:rPr lang="fi-FI" dirty="0" err="1"/>
              <a:t>senja</a:t>
            </a:r>
            <a:r>
              <a:rPr lang="fi-FI" dirty="0"/>
              <a:t> ei halua viedä ystäviä kotiinsa?</a:t>
            </a:r>
          </a:p>
          <a:p>
            <a:r>
              <a:rPr lang="fi-FI" dirty="0"/>
              <a:t>2. millaisiin asioihin </a:t>
            </a:r>
            <a:r>
              <a:rPr lang="fi-FI" dirty="0" err="1"/>
              <a:t>senjan</a:t>
            </a:r>
            <a:r>
              <a:rPr lang="fi-FI" dirty="0"/>
              <a:t> perheen köyhyys vaikuttaa hänen elämässään?</a:t>
            </a:r>
          </a:p>
          <a:p>
            <a:r>
              <a:rPr lang="fi-FI" dirty="0"/>
              <a:t>3. miksi </a:t>
            </a:r>
            <a:r>
              <a:rPr lang="fi-FI" dirty="0" err="1"/>
              <a:t>senja</a:t>
            </a:r>
            <a:r>
              <a:rPr lang="fi-FI" dirty="0"/>
              <a:t> ei ole aiemmin tavannut isänsä vanhempia?</a:t>
            </a:r>
          </a:p>
          <a:p>
            <a:r>
              <a:rPr lang="fi-FI" dirty="0"/>
              <a:t>4. Miksi </a:t>
            </a:r>
            <a:r>
              <a:rPr lang="fi-FI" dirty="0" err="1"/>
              <a:t>senjan</a:t>
            </a:r>
            <a:r>
              <a:rPr lang="fi-FI" dirty="0"/>
              <a:t> äiti lähtee norjaan?</a:t>
            </a:r>
          </a:p>
          <a:p>
            <a:r>
              <a:rPr lang="fi-FI" dirty="0"/>
              <a:t>5. millaista </a:t>
            </a:r>
            <a:r>
              <a:rPr lang="fi-FI" dirty="0" err="1"/>
              <a:t>senjalla</a:t>
            </a:r>
            <a:r>
              <a:rPr lang="fi-FI" dirty="0"/>
              <a:t> on isän luona lapissa? Miksi isä ei vie tytärtään laskettelemaan?</a:t>
            </a:r>
          </a:p>
          <a:p>
            <a:r>
              <a:rPr lang="fi-FI" dirty="0"/>
              <a:t>6. millainen ihminen on rikas? Pohdi, mitä on henkinen ja materiaalinen köyhyys ja rikkaus.</a:t>
            </a:r>
          </a:p>
        </p:txBody>
      </p:sp>
    </p:spTree>
    <p:extLst>
      <p:ext uri="{BB962C8B-B14F-4D97-AF65-F5344CB8AC3E}">
        <p14:creationId xmlns:p14="http://schemas.microsoft.com/office/powerpoint/2010/main" val="114684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1423</Words>
  <Application>Microsoft Office PowerPoint</Application>
  <PresentationFormat>Laajakuva</PresentationFormat>
  <Paragraphs>163</Paragraphs>
  <Slides>22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Impact</vt:lpstr>
      <vt:lpstr>Office-teema</vt:lpstr>
      <vt:lpstr>Mitä haluat lukea?</vt:lpstr>
      <vt:lpstr>HAE ALLA LUETELLUISTA KIRJOISTA TIETOA GOOGLETTAMALLA. VALITSE MIELEISESI KIRJA. </vt:lpstr>
      <vt:lpstr>KUN OLET VALINNUT KIRJAN:</vt:lpstr>
      <vt:lpstr>Tee kirjaan liittyvät tehtävät </vt:lpstr>
      <vt:lpstr>Naakkamestari</vt:lpstr>
      <vt:lpstr>BONUSTEHTÄVIÄ naakkamestariin KIITETTÄVÄÄ ARVOSANAA TAVOITTELEVILLE:</vt:lpstr>
      <vt:lpstr>Post alfa</vt:lpstr>
      <vt:lpstr>BONUSTEHTÄVIÄ post alfaaN KIITETTÄVÄÄ ARVOSANAA  TAVOITTELEVILLE: </vt:lpstr>
      <vt:lpstr>Sori vaan, se on totuus</vt:lpstr>
      <vt:lpstr>Bonustehtäviä sori vaan, se on totuus –kirjaan kiitettävää arvosanaa tavoitteleville:</vt:lpstr>
      <vt:lpstr>säbätalvi</vt:lpstr>
      <vt:lpstr>BONUSTEHTÄVIÄ säbätalveen KIITETTÄVÄÄ ARVOSANAA TAVOITTELEVILLE: </vt:lpstr>
      <vt:lpstr>Haiseva käsi</vt:lpstr>
      <vt:lpstr>BONUSTEHTÄVIÄ haisevaan käteeN KIITETTÄVÄÄ  ARVOSANAA TAVOITTELEVILLE</vt:lpstr>
      <vt:lpstr>Ready. Player. One.</vt:lpstr>
      <vt:lpstr>BONUSTEHTÄVIÄ ready. Player. One. -kirjaan KIITETTÄVÄÄ ARVOSANAA  TAVOITTELEVILLE</vt:lpstr>
      <vt:lpstr>kevätuhrit</vt:lpstr>
      <vt:lpstr>BONUSTEHTÄVIÄ kevätuhreihIN KIITETTÄVÄÄ ARVOSANAA TAVOITTELEVILLE</vt:lpstr>
      <vt:lpstr>järistyksiä</vt:lpstr>
      <vt:lpstr>BONUSTEHTÄVIÄ järistyksIIN KIITETTÄVÄÄ ARVOSANAA  TAVOITTELEVILLE</vt:lpstr>
      <vt:lpstr>Viha jonka kylvät</vt:lpstr>
      <vt:lpstr>BONUSTEHTÄVIÄ viha jonka kylvät -kirjaaN KIITETTÄVÄÄ ARVOSANAA  TAVOITTELEVILLE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Arola Emmi</dc:creator>
  <cp:lastModifiedBy>Arola Emmi</cp:lastModifiedBy>
  <cp:revision>639</cp:revision>
  <dcterms:created xsi:type="dcterms:W3CDTF">2020-12-17T19:20:27Z</dcterms:created>
  <dcterms:modified xsi:type="dcterms:W3CDTF">2022-01-12T09:44:19Z</dcterms:modified>
</cp:coreProperties>
</file>