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69" r:id="rId3"/>
    <p:sldId id="272" r:id="rId4"/>
    <p:sldId id="271" r:id="rId5"/>
    <p:sldId id="275" r:id="rId6"/>
    <p:sldId id="276" r:id="rId7"/>
    <p:sldId id="27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40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94205-045D-40D5-9A15-0ECE5868F6B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3156681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9E0BE-6A70-42EB-BDC3-C059DEEBAFC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1814862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E16BF-1507-4105-9281-100EE8E3293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4826373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386AE-242B-49EA-B465-E6B71B3AB38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731391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Otsikko, teksti j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2E97A-1D5B-4F8C-B6FA-CE83170D943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66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2C63F-6980-45BE-A482-E97B9C142CA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017687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7A959-9B74-44B5-9558-1C3B618EC1B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4423574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BAE26-F175-4657-81F0-AD234EA3425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6584725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71430-1571-47D1-AA60-16F52A7232F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06053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F494A-93F2-434D-B722-F16BBC56F4B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249802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37321-1743-42B2-9883-B3D952B67F5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794398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E8808-FCBE-4D42-9250-78E592E9B32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751965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B765E-8676-4C93-B81A-BDBC0427A02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17152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B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8C84709-BEF6-4F78-8F9B-0DC53004FDD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9375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Hyödyn aika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Kpl 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3836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Talouden uusia tuulia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4047" y="1341439"/>
            <a:ext cx="9206753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3600" dirty="0" smtClean="0"/>
              <a:t>Valistus levisi </a:t>
            </a:r>
            <a:r>
              <a:rPr lang="fi-FI" altLang="fi-FI" sz="3600" dirty="0" err="1" smtClean="0"/>
              <a:t>Keski</a:t>
            </a:r>
            <a:r>
              <a:rPr lang="fi-FI" altLang="fi-FI" sz="3600" dirty="0" smtClean="0"/>
              <a:t>-Euroopasta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200" dirty="0" smtClean="0"/>
              <a:t>Järjen ja tiedon merkityksen korostaminen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600" dirty="0"/>
              <a:t>Merkantilismi alkoi saada kritiikkiä 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600" dirty="0" smtClean="0"/>
              <a:t>Talousliberaalien ajatusten esiinnousu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200" dirty="0" smtClean="0"/>
              <a:t>talouden vapautta korosti Anders Chydenius, Alavetelin kappalainen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2800" dirty="0" smtClean="0"/>
              <a:t>vastusti erityisesti Pohjanlahden kauppapakkoa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200" dirty="0" smtClean="0"/>
              <a:t>Pohjanmaan kaupungeille täysiä tapulioikeuksia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2800" dirty="0" smtClean="0"/>
              <a:t>esim. Oululle 1765–66 </a:t>
            </a:r>
          </a:p>
        </p:txBody>
      </p:sp>
    </p:spTree>
    <p:extLst>
      <p:ext uri="{BB962C8B-B14F-4D97-AF65-F5344CB8AC3E}">
        <p14:creationId xmlns:p14="http://schemas.microsoft.com/office/powerpoint/2010/main" val="12605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Hyödyn aika	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8113" y="1268412"/>
            <a:ext cx="11797748" cy="527153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uudenlainen suhtautuminen asioihin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000" dirty="0"/>
              <a:t>hyöty ja tarpeellisuuden tavoittelu keskeiseksi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1700-luvun puolivälissä toimiin väkiluvun nostamiseksi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000" dirty="0"/>
              <a:t>lääkintähuolto: isorokkorokotus, apteekkeja, kätilöitä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talonpojille oikeus perustaa torppia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3000" dirty="0"/>
              <a:t>maatalouden kehittäminen (</a:t>
            </a:r>
            <a:r>
              <a:rPr lang="fi-FI" altLang="fi-FI" sz="3000" dirty="0" err="1"/>
              <a:t>fysiokratismi</a:t>
            </a:r>
            <a:r>
              <a:rPr lang="fi-FI" altLang="fi-FI" sz="3000" dirty="0"/>
              <a:t>, isojako) 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000" dirty="0"/>
              <a:t>Suomen Talousseura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3000" dirty="0"/>
              <a:t>uudet viljelykasvit</a:t>
            </a:r>
          </a:p>
          <a:p>
            <a:pPr lvl="3" eaLnBrk="1" hangingPunct="1">
              <a:lnSpc>
                <a:spcPct val="90000"/>
              </a:lnSpc>
            </a:pPr>
            <a:r>
              <a:rPr lang="fi-FI" altLang="fi-FI" sz="3000" dirty="0"/>
              <a:t>pappilat edelläkävijöitä	</a:t>
            </a:r>
          </a:p>
        </p:txBody>
      </p:sp>
    </p:spTree>
    <p:extLst>
      <p:ext uri="{BB962C8B-B14F-4D97-AF65-F5344CB8AC3E}">
        <p14:creationId xmlns:p14="http://schemas.microsoft.com/office/powerpoint/2010/main" val="303018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628965" cy="1143000"/>
          </a:xfrm>
        </p:spPr>
        <p:txBody>
          <a:bodyPr/>
          <a:lstStyle/>
          <a:p>
            <a:pPr eaLnBrk="1" hangingPunct="1"/>
            <a:r>
              <a:rPr lang="fi-FI" altLang="fi-FI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Hyödyn aika</a:t>
            </a:r>
          </a:p>
        </p:txBody>
      </p:sp>
      <p:sp>
        <p:nvSpPr>
          <p:cNvPr id="3" name="Suorakulmio 2"/>
          <p:cNvSpPr/>
          <p:nvPr/>
        </p:nvSpPr>
        <p:spPr>
          <a:xfrm>
            <a:off x="1344239" y="1955800"/>
            <a:ext cx="3600824" cy="3621741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216000" algn="ctr">
              <a:defRPr/>
            </a:pPr>
            <a:r>
              <a:rPr lang="fi-FI" sz="2000" b="1" dirty="0">
                <a:solidFill>
                  <a:srgbClr val="FFFFFF"/>
                </a:solidFill>
                <a:latin typeface="Arial"/>
              </a:rPr>
              <a:t>Valistus: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Valistusajattelijat tutkivat yhteiskunnan toimintamekanismeja  tieteen ja järjen valossa.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Valistuneet ruotsalaiset ja suomalaiset painottivat tutkimuksen konkreettista taloudellista hyötyä.</a:t>
            </a:r>
          </a:p>
        </p:txBody>
      </p:sp>
      <p:cxnSp>
        <p:nvCxnSpPr>
          <p:cNvPr id="5" name="Suora nuoliyhdysviiva 4"/>
          <p:cNvCxnSpPr/>
          <p:nvPr/>
        </p:nvCxnSpPr>
        <p:spPr>
          <a:xfrm flipV="1">
            <a:off x="5232401" y="1844676"/>
            <a:ext cx="1800225" cy="911225"/>
          </a:xfrm>
          <a:prstGeom prst="straightConnector1">
            <a:avLst/>
          </a:prstGeom>
          <a:ln w="3810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orakulmio 5"/>
          <p:cNvSpPr/>
          <p:nvPr/>
        </p:nvSpPr>
        <p:spPr>
          <a:xfrm>
            <a:off x="7086321" y="624822"/>
            <a:ext cx="3491471" cy="1922182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 dirty="0">
                <a:solidFill>
                  <a:srgbClr val="FFFFFF"/>
                </a:solidFill>
                <a:latin typeface="Arial"/>
              </a:rPr>
              <a:t>Maatalouden kehittäminen: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isojako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uudet kasvilajikkeet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valtion viljavarastot.</a:t>
            </a:r>
          </a:p>
        </p:txBody>
      </p:sp>
      <p:sp>
        <p:nvSpPr>
          <p:cNvPr id="9" name="Suorakulmio 8"/>
          <p:cNvSpPr/>
          <p:nvPr/>
        </p:nvSpPr>
        <p:spPr>
          <a:xfrm>
            <a:off x="7086320" y="2618208"/>
            <a:ext cx="3491471" cy="2056001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 dirty="0">
              <a:solidFill>
                <a:srgbClr val="FFFFFF"/>
              </a:solidFill>
              <a:latin typeface="Arial"/>
            </a:endParaRPr>
          </a:p>
          <a:p>
            <a:pPr algn="ctr">
              <a:defRPr/>
            </a:pPr>
            <a:endParaRPr lang="fi-FI" dirty="0">
              <a:solidFill>
                <a:srgbClr val="FFFFFF"/>
              </a:solidFill>
              <a:latin typeface="Arial"/>
            </a:endParaRPr>
          </a:p>
          <a:p>
            <a:pPr algn="ctr">
              <a:defRPr/>
            </a:pPr>
            <a:r>
              <a:rPr lang="fi-FI" sz="2000" b="1" dirty="0">
                <a:solidFill>
                  <a:srgbClr val="FFFFFF"/>
                </a:solidFill>
                <a:latin typeface="Arial"/>
              </a:rPr>
              <a:t>Kaupan vapauttaminen: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Pohjanlahden kauppapakon purkaminen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uusien kaupunkien perustaminen.</a:t>
            </a:r>
          </a:p>
          <a:p>
            <a:pPr algn="ctr">
              <a:buFont typeface="Arial" pitchFamily="34" charset="0"/>
              <a:buChar char="•"/>
              <a:defRPr/>
            </a:pPr>
            <a:endParaRPr lang="fi-FI" dirty="0">
              <a:solidFill>
                <a:srgbClr val="FFFFFF"/>
              </a:solidFill>
              <a:latin typeface="Arial"/>
            </a:endParaRPr>
          </a:p>
          <a:p>
            <a:pPr algn="ctr">
              <a:buFont typeface="Arial" pitchFamily="34" charset="0"/>
              <a:buChar char="•"/>
              <a:defRPr/>
            </a:pPr>
            <a:endParaRPr lang="fi-FI" dirty="0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11" name="Suora nuoliyhdysviiva 10"/>
          <p:cNvCxnSpPr/>
          <p:nvPr/>
        </p:nvCxnSpPr>
        <p:spPr>
          <a:xfrm flipV="1">
            <a:off x="5232401" y="3573463"/>
            <a:ext cx="1800225" cy="6350"/>
          </a:xfrm>
          <a:prstGeom prst="straightConnector1">
            <a:avLst/>
          </a:prstGeom>
          <a:ln w="3810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orakulmio 11"/>
          <p:cNvSpPr/>
          <p:nvPr/>
        </p:nvSpPr>
        <p:spPr>
          <a:xfrm>
            <a:off x="7032626" y="4745413"/>
            <a:ext cx="3545165" cy="2031905"/>
          </a:xfrm>
          <a:prstGeom prst="rect">
            <a:avLst/>
          </a:prstGeom>
          <a:solidFill>
            <a:srgbClr val="00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000" b="1" dirty="0">
                <a:solidFill>
                  <a:srgbClr val="FFFFFF"/>
                </a:solidFill>
                <a:latin typeface="Arial"/>
              </a:rPr>
              <a:t>Väestömäärän kasvattaminen: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väestökirjanpito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lääkärien lisääminen</a:t>
            </a:r>
          </a:p>
          <a:p>
            <a:pPr indent="-216000" algn="ctr">
              <a:buFont typeface="Arial" pitchFamily="34" charset="0"/>
              <a:buChar char="•"/>
              <a:defRPr/>
            </a:pPr>
            <a:r>
              <a:rPr lang="fi-FI" dirty="0">
                <a:solidFill>
                  <a:srgbClr val="FFFFFF"/>
                </a:solidFill>
                <a:latin typeface="Arial"/>
              </a:rPr>
              <a:t>terveysvalistus.</a:t>
            </a:r>
          </a:p>
        </p:txBody>
      </p:sp>
      <p:cxnSp>
        <p:nvCxnSpPr>
          <p:cNvPr id="14" name="Suora nuoliyhdysviiva 13"/>
          <p:cNvCxnSpPr/>
          <p:nvPr/>
        </p:nvCxnSpPr>
        <p:spPr>
          <a:xfrm>
            <a:off x="5232401" y="4508501"/>
            <a:ext cx="1800225" cy="720725"/>
          </a:xfrm>
          <a:prstGeom prst="straightConnector1">
            <a:avLst/>
          </a:prstGeom>
          <a:ln w="38100">
            <a:solidFill>
              <a:srgbClr val="0066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99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Fennofiilit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383" y="1600201"/>
            <a:ext cx="10982739" cy="525779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3600" dirty="0"/>
              <a:t>Suurvalta-ajalla Suomi ruotsalaistui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vastareaktiona fennofiilisyys, joka ihaili suomalaisuutta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/>
              <a:t>Daniel </a:t>
            </a:r>
            <a:r>
              <a:rPr lang="fi-FI" altLang="fi-FI" sz="3600" dirty="0" err="1"/>
              <a:t>Juslenius</a:t>
            </a:r>
            <a:r>
              <a:rPr lang="fi-FI" altLang="fi-FI" sz="3600" dirty="0"/>
              <a:t> julkaisi väitöskirjansa </a:t>
            </a:r>
            <a:r>
              <a:rPr lang="fi-FI" altLang="fi-FI" sz="3600" i="1" dirty="0"/>
              <a:t>aboa </a:t>
            </a:r>
            <a:r>
              <a:rPr lang="fi-FI" altLang="fi-FI" sz="3600" i="1" dirty="0" err="1"/>
              <a:t>vetus</a:t>
            </a:r>
            <a:r>
              <a:rPr lang="fi-FI" altLang="fi-FI" sz="3600" i="1" dirty="0"/>
              <a:t> et </a:t>
            </a:r>
            <a:r>
              <a:rPr lang="fi-FI" altLang="fi-FI" sz="3600" i="1" dirty="0" err="1"/>
              <a:t>nova</a:t>
            </a:r>
            <a:r>
              <a:rPr lang="fi-FI" altLang="fi-FI" sz="3600" i="1" dirty="0"/>
              <a:t> </a:t>
            </a:r>
            <a:r>
              <a:rPr lang="fi-FI" altLang="fi-FI" sz="3600" dirty="0"/>
              <a:t>(Vanha ja uusi Turku)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Suomen menneisyys esitettiin loistavana ja maa kulttuurien alkukotina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/>
              <a:t>Henrik Gabriel Porthan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Suomen historia, kieli, kansanrunous 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suomalaisen kriittisen historiantutkimuksen isä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fi-FI" altLang="fi-FI" sz="3200" dirty="0"/>
          </a:p>
        </p:txBody>
      </p:sp>
    </p:spTree>
    <p:extLst>
      <p:ext uri="{BB962C8B-B14F-4D97-AF65-F5344CB8AC3E}">
        <p14:creationId xmlns:p14="http://schemas.microsoft.com/office/powerpoint/2010/main" val="52524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i-FI" sz="3600" dirty="0"/>
              <a:t>Aurora-seura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julkaisi 1771 alkaen ensimmäistä suomalaista sanomalehteä</a:t>
            </a:r>
          </a:p>
          <a:p>
            <a:pPr lvl="2" eaLnBrk="1" hangingPunct="1">
              <a:lnSpc>
                <a:spcPct val="80000"/>
              </a:lnSpc>
            </a:pPr>
            <a:r>
              <a:rPr lang="fi-FI" altLang="fi-FI" sz="2800" dirty="0" err="1"/>
              <a:t>Tidningar</a:t>
            </a:r>
            <a:r>
              <a:rPr lang="fi-FI" altLang="fi-FI" sz="2800" dirty="0"/>
              <a:t> </a:t>
            </a:r>
            <a:r>
              <a:rPr lang="fi-FI" altLang="fi-FI" sz="2800" dirty="0" err="1"/>
              <a:t>Utgifne</a:t>
            </a:r>
            <a:r>
              <a:rPr lang="fi-FI" altLang="fi-FI" sz="2800" dirty="0"/>
              <a:t> Af et </a:t>
            </a:r>
            <a:r>
              <a:rPr lang="fi-FI" altLang="fi-FI" sz="2800" dirty="0" err="1"/>
              <a:t>Sällskap</a:t>
            </a:r>
            <a:r>
              <a:rPr lang="fi-FI" altLang="fi-FI" sz="2800" dirty="0"/>
              <a:t> i </a:t>
            </a:r>
            <a:r>
              <a:rPr lang="fi-FI" altLang="fi-FI" sz="2800" dirty="0" smtClean="0"/>
              <a:t>Åbo</a:t>
            </a:r>
          </a:p>
          <a:p>
            <a:pPr marL="914400" lvl="2" indent="0" eaLnBrk="1" hangingPunct="1">
              <a:lnSpc>
                <a:spcPct val="80000"/>
              </a:lnSpc>
              <a:buNone/>
            </a:pPr>
            <a:endParaRPr lang="fi-FI" altLang="fi-FI" sz="2800" dirty="0"/>
          </a:p>
          <a:p>
            <a:pPr eaLnBrk="1" hangingPunct="1">
              <a:lnSpc>
                <a:spcPct val="80000"/>
              </a:lnSpc>
            </a:pPr>
            <a:r>
              <a:rPr lang="fi-FI" altLang="fi-FI" sz="3600" dirty="0"/>
              <a:t>Ensimmäinen suomenkielinen sanomalehti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3200" dirty="0"/>
              <a:t>Suomenkieliset Tieto-Sanomat</a:t>
            </a:r>
          </a:p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354287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Sisällön paikkamerkki 2"/>
          <p:cNvSpPr>
            <a:spLocks noGrp="1"/>
          </p:cNvSpPr>
          <p:nvPr>
            <p:ph idx="1"/>
          </p:nvPr>
        </p:nvSpPr>
        <p:spPr>
          <a:xfrm>
            <a:off x="609600" y="358589"/>
            <a:ext cx="10972800" cy="621254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/>
              <a:t>Uusi taloudellinen oppisuunta </a:t>
            </a:r>
            <a:r>
              <a:rPr lang="fi-FI" altLang="fi-FI" dirty="0" err="1"/>
              <a:t>fysiokratismi</a:t>
            </a:r>
            <a:endParaRPr lang="fi-FI" altLang="fi-FI" dirty="0"/>
          </a:p>
          <a:p>
            <a:pPr lvl="1" eaLnBrk="1" hangingPunct="1">
              <a:lnSpc>
                <a:spcPct val="90000"/>
              </a:lnSpc>
            </a:pPr>
            <a:r>
              <a:rPr lang="fi-FI" altLang="fi-FI" dirty="0"/>
              <a:t>korosti maatalouden </a:t>
            </a:r>
            <a:r>
              <a:rPr lang="fi-FI" altLang="fi-FI" dirty="0" smtClean="0"/>
              <a:t>merkitystä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fi-FI" altLang="fi-FI" dirty="0"/>
          </a:p>
          <a:p>
            <a:pPr eaLnBrk="1" hangingPunct="1">
              <a:lnSpc>
                <a:spcPct val="90000"/>
              </a:lnSpc>
            </a:pPr>
            <a:r>
              <a:rPr lang="fi-FI" altLang="fi-FI" sz="3600" dirty="0" smtClean="0"/>
              <a:t>isojako</a:t>
            </a:r>
            <a:endParaRPr lang="fi-FI" altLang="fi-FI" sz="3600" dirty="0" smtClean="0"/>
          </a:p>
          <a:p>
            <a:pPr lvl="1" eaLnBrk="1" hangingPunct="1">
              <a:lnSpc>
                <a:spcPct val="90000"/>
              </a:lnSpc>
            </a:pPr>
            <a:r>
              <a:rPr lang="fi-FI" altLang="fi-FI" sz="3200" dirty="0" smtClean="0"/>
              <a:t>ennen sarkajako: taloilla yhteisiä peltoja, jotka jaettu sarkoihin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2800" dirty="0" smtClean="0"/>
              <a:t>viljeltävä yhdessä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3200" dirty="0" smtClean="0"/>
              <a:t>isossajaossa talot saivat yhtenäisiä peltolohkoja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sz="2800" dirty="0" smtClean="0"/>
              <a:t>kaikille taloille hyvää ja huonoa maata</a:t>
            </a:r>
          </a:p>
          <a:p>
            <a:pPr lvl="2" eaLnBrk="1" hangingPunct="1">
              <a:lnSpc>
                <a:spcPct val="90000"/>
              </a:lnSpc>
            </a:pPr>
            <a:endParaRPr lang="fi-FI" altLang="fi-FI" dirty="0"/>
          </a:p>
          <a:p>
            <a:pPr lvl="2" eaLnBrk="1" hangingPunct="1">
              <a:lnSpc>
                <a:spcPct val="90000"/>
              </a:lnSpc>
            </a:pPr>
            <a:endParaRPr lang="fi-FI" altLang="fi-FI" dirty="0" smtClean="0"/>
          </a:p>
          <a:p>
            <a:endParaRPr lang="fi-FI" altLang="fi-FI" sz="4000" dirty="0"/>
          </a:p>
        </p:txBody>
      </p:sp>
    </p:spTree>
    <p:extLst>
      <p:ext uri="{BB962C8B-B14F-4D97-AF65-F5344CB8AC3E}">
        <p14:creationId xmlns:p14="http://schemas.microsoft.com/office/powerpoint/2010/main" val="4257590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228</Words>
  <Application>Microsoft Office PowerPoint</Application>
  <PresentationFormat>Laajakuva</PresentationFormat>
  <Paragraphs>61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Times New Roman</vt:lpstr>
      <vt:lpstr>Oletusrakenne</vt:lpstr>
      <vt:lpstr>Hyödyn aika</vt:lpstr>
      <vt:lpstr>Talouden uusia tuulia</vt:lpstr>
      <vt:lpstr>Hyödyn aika </vt:lpstr>
      <vt:lpstr>Hyödyn aika</vt:lpstr>
      <vt:lpstr>Fennofiilit</vt:lpstr>
      <vt:lpstr>PowerPoint-esitys</vt:lpstr>
      <vt:lpstr>PowerPoint-esitys</vt:lpstr>
    </vt:vector>
  </TitlesOfParts>
  <Company>Siikalatvan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Kaisa Ylikoski</dc:creator>
  <cp:lastModifiedBy>Kaisa Ylikoski</cp:lastModifiedBy>
  <cp:revision>11</cp:revision>
  <dcterms:created xsi:type="dcterms:W3CDTF">2019-05-09T18:46:43Z</dcterms:created>
  <dcterms:modified xsi:type="dcterms:W3CDTF">2020-03-26T20:43:23Z</dcterms:modified>
</cp:coreProperties>
</file>