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2" r:id="rId3"/>
    <p:sldId id="263" r:id="rId4"/>
    <p:sldId id="264" r:id="rId5"/>
    <p:sldId id="265" r:id="rId6"/>
    <p:sldId id="266" r:id="rId7"/>
    <p:sldId id="267" r:id="rId8"/>
    <p:sldId id="268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453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94205-045D-40D5-9A15-0ECE5868F6B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63156681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9E0BE-6A70-42EB-BDC3-C059DEEBAFC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1814862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E16BF-1507-4105-9281-100EE8E3293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4826373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Otsikko, teksti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386AE-242B-49EA-B465-E6B71B3AB38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7313919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Otsikko, teksti ja 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2E97A-1D5B-4F8C-B6FA-CE83170D943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5662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2C63F-6980-45BE-A482-E97B9C142CA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0176875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7A959-9B74-44B5-9558-1C3B618EC1B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4423574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BAE26-F175-4657-81F0-AD234EA3425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46584725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271430-1571-47D1-AA60-16F52A7232F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1060537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F494A-93F2-434D-B722-F16BBC56F4B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7249802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37321-1743-42B2-9883-B3D952B67F5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7943980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E8808-FCBE-4D42-9250-78E592E9B32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751965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B765E-8676-4C93-B81A-BDBC0427A02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2171520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EB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perustyyl. napsautt.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8C84709-BEF6-4F78-8F9B-0DC53004FDD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9375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fi/imgres?imgurl=http://www.suomenlinna.fi/files/795/textsize/KustaaIII.jpg&amp;imgrefurl=http://www.suomenlinna.fi/linnoitus/historia/henkiloita/kustaa_iii&amp;usg=__x588obuVMvrhuwL9QpdHiA7Vg08=&amp;h=632&amp;w=471&amp;sz=247&amp;hl=fi&amp;start=8&amp;zoom=1&amp;tbnid=Af1jQ--Z5xBrNM:&amp;tbnh=137&amp;tbnw=102&amp;ei=NjxmTpeQA4eA-wbzpaH3CQ&amp;prev=/images%3Fq%3DKustaa%2BIII%26hl%3Dfi%26tbm%3Disch&amp;itbs=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 altLang="fi-FI" smtClean="0"/>
          </a:p>
        </p:txBody>
      </p:sp>
      <p:sp>
        <p:nvSpPr>
          <p:cNvPr id="43011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altLang="fi-FI" b="1" dirty="0" smtClean="0"/>
              <a:t>Kpl 15</a:t>
            </a:r>
          </a:p>
        </p:txBody>
      </p:sp>
    </p:spTree>
    <p:extLst>
      <p:ext uri="{BB962C8B-B14F-4D97-AF65-F5344CB8AC3E}">
        <p14:creationId xmlns:p14="http://schemas.microsoft.com/office/powerpoint/2010/main" val="7395301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Vapauden aika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dirty="0" smtClean="0"/>
              <a:t>Kaarle XII:lla ei perillistä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dirty="0" smtClean="0"/>
              <a:t>kruunu hänen sisarelleen</a:t>
            </a:r>
          </a:p>
          <a:p>
            <a:pPr lvl="2" eaLnBrk="1" hangingPunct="1">
              <a:lnSpc>
                <a:spcPct val="90000"/>
              </a:lnSpc>
            </a:pPr>
            <a:r>
              <a:rPr lang="fi-FI" altLang="fi-FI" dirty="0" smtClean="0"/>
              <a:t>ehto: kuninkaan valtaa rajoitetaan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 smtClean="0"/>
              <a:t>Kuningatar luovutti kruunun puolisolleen, mihin säädyt suostuivat, kun valtaa edelleen rajoitettiin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dirty="0" smtClean="0"/>
              <a:t>Fredrik I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 smtClean="0"/>
              <a:t>valta säädyille (1720, 1723) 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dirty="0" smtClean="0"/>
              <a:t>säätyvallan aika, ”vapauden aika”</a:t>
            </a:r>
          </a:p>
        </p:txBody>
      </p:sp>
    </p:spTree>
    <p:extLst>
      <p:ext uri="{BB962C8B-B14F-4D97-AF65-F5344CB8AC3E}">
        <p14:creationId xmlns:p14="http://schemas.microsoft.com/office/powerpoint/2010/main" val="118447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0"/>
            <a:ext cx="8229600" cy="1143000"/>
          </a:xfrm>
        </p:spPr>
        <p:txBody>
          <a:bodyPr/>
          <a:lstStyle/>
          <a:p>
            <a:pPr eaLnBrk="1" hangingPunct="1"/>
            <a:r>
              <a:rPr lang="fi-FI" altLang="fi-FI" sz="4000"/>
              <a:t>Hatut ja myssyt sekä hattujen sota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8417" y="1268413"/>
            <a:ext cx="9890471" cy="542062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altLang="fi-FI" sz="3000" dirty="0" smtClean="0"/>
              <a:t>Ruotsin </a:t>
            </a:r>
            <a:r>
              <a:rPr lang="fi-FI" altLang="fi-FI" sz="3000" dirty="0"/>
              <a:t>valtiopäivillä </a:t>
            </a:r>
            <a:r>
              <a:rPr lang="fi-FI" altLang="fi-FI" sz="3000" dirty="0" smtClean="0"/>
              <a:t>kaksi </a:t>
            </a:r>
            <a:r>
              <a:rPr lang="fi-FI" altLang="fi-FI" sz="3000" dirty="0"/>
              <a:t>pääpuoluetta, hatut ja myssyt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3000" dirty="0"/>
              <a:t>hatut määräävään asemaan: tavoitteena revanssi Venäjää vastaan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3000" dirty="0"/>
              <a:t>Ns. hattujen sota 1741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3000" dirty="0"/>
              <a:t>h</a:t>
            </a:r>
            <a:r>
              <a:rPr lang="fi-FI" altLang="fi-FI" sz="3000" dirty="0" smtClean="0"/>
              <a:t>uonosti </a:t>
            </a:r>
            <a:r>
              <a:rPr lang="fi-FI" altLang="fi-FI" sz="3000" dirty="0"/>
              <a:t>valmisteltu sota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3000" dirty="0"/>
              <a:t>suomalaiset vastustivat sotaa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3000" dirty="0"/>
              <a:t>Venäjän keisarinnan Elisabetin manifesti: </a:t>
            </a:r>
          </a:p>
          <a:p>
            <a:pPr lvl="2" eaLnBrk="1" hangingPunct="1">
              <a:lnSpc>
                <a:spcPct val="80000"/>
              </a:lnSpc>
            </a:pPr>
            <a:r>
              <a:rPr lang="fi-FI" altLang="fi-FI" sz="3000" dirty="0"/>
              <a:t>lupaili tukeaan Suomelle, jos se haluaisi olla </a:t>
            </a:r>
            <a:r>
              <a:rPr lang="fi-FI" altLang="fi-FI" sz="3000" i="1" dirty="0"/>
              <a:t>”</a:t>
            </a:r>
            <a:r>
              <a:rPr lang="fi-FI" altLang="fi-FI" sz="3000" i="1" dirty="0" err="1"/>
              <a:t>yxi</a:t>
            </a:r>
            <a:r>
              <a:rPr lang="fi-FI" altLang="fi-FI" sz="3000" i="1" dirty="0"/>
              <a:t> </a:t>
            </a:r>
            <a:r>
              <a:rPr lang="fi-FI" altLang="fi-FI" sz="3000" i="1" dirty="0" err="1"/>
              <a:t>wapa</a:t>
            </a:r>
            <a:r>
              <a:rPr lang="fi-FI" altLang="fi-FI" sz="3000" i="1" dirty="0"/>
              <a:t> ma”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i-FI" altLang="fi-FI" sz="3000" dirty="0"/>
              <a:t/>
            </a:r>
            <a:br>
              <a:rPr lang="fi-FI" altLang="fi-FI" sz="3000" dirty="0"/>
            </a:br>
            <a:endParaRPr lang="fi-FI" altLang="fi-FI" sz="3000" dirty="0"/>
          </a:p>
          <a:p>
            <a:pPr lvl="2" eaLnBrk="1" hangingPunct="1">
              <a:lnSpc>
                <a:spcPct val="80000"/>
              </a:lnSpc>
            </a:pPr>
            <a:endParaRPr lang="fi-FI" altLang="fi-FI" sz="3000" dirty="0"/>
          </a:p>
        </p:txBody>
      </p:sp>
    </p:spTree>
    <p:extLst>
      <p:ext uri="{BB962C8B-B14F-4D97-AF65-F5344CB8AC3E}">
        <p14:creationId xmlns:p14="http://schemas.microsoft.com/office/powerpoint/2010/main" val="281675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altLang="fi-FI" smtClean="0"/>
          </a:p>
        </p:txBody>
      </p:sp>
      <p:sp>
        <p:nvSpPr>
          <p:cNvPr id="50179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altLang="fi-FI" dirty="0" smtClean="0"/>
              <a:t>venäläiset miehittivät Suomen (pikkuviha) (1742 – 43)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dirty="0" smtClean="0"/>
              <a:t>sota päättyi Ruotsin häviöön ja Turun rauhaan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3200" dirty="0" smtClean="0"/>
              <a:t>Suomi jäi Ruotsille, mutta itärajaa siirrettiin lännemmäksi</a:t>
            </a:r>
          </a:p>
          <a:p>
            <a:pPr lvl="2" eaLnBrk="1" hangingPunct="1">
              <a:lnSpc>
                <a:spcPct val="80000"/>
              </a:lnSpc>
            </a:pPr>
            <a:r>
              <a:rPr lang="fi-FI" altLang="fi-FI" sz="3200" dirty="0" smtClean="0"/>
              <a:t>Olavinlinna, Hamina ja Lappeenranta jäivät Venäjän puolelle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dirty="0" smtClean="0"/>
              <a:t>Ruotsissa alettiin ymmärtää Suomen puolustuksen tarve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3200" dirty="0" err="1" smtClean="0"/>
              <a:t>Sveaborgin</a:t>
            </a:r>
            <a:r>
              <a:rPr lang="fi-FI" altLang="fi-FI" sz="3200" dirty="0" smtClean="0"/>
              <a:t> (Viapori, Suomenlinna) rakentaminen</a:t>
            </a:r>
            <a:endParaRPr lang="fi-FI" altLang="fi-FI" sz="3200" dirty="0"/>
          </a:p>
        </p:txBody>
      </p:sp>
    </p:spTree>
    <p:extLst>
      <p:ext uri="{BB962C8B-B14F-4D97-AF65-F5344CB8AC3E}">
        <p14:creationId xmlns:p14="http://schemas.microsoft.com/office/powerpoint/2010/main" val="692319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mtClean="0"/>
              <a:t>Sveaborg</a:t>
            </a:r>
          </a:p>
        </p:txBody>
      </p:sp>
      <p:sp>
        <p:nvSpPr>
          <p:cNvPr id="5120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altLang="fi-FI" dirty="0" smtClean="0"/>
          </a:p>
        </p:txBody>
      </p:sp>
      <p:pic>
        <p:nvPicPr>
          <p:cNvPr id="5120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3773" y="1244085"/>
            <a:ext cx="8304627" cy="5502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5" name="Tekstikehys 6"/>
          <p:cNvSpPr txBox="1">
            <a:spLocks noChangeArrowheads="1"/>
          </p:cNvSpPr>
          <p:nvPr/>
        </p:nvSpPr>
        <p:spPr bwMode="auto">
          <a:xfrm>
            <a:off x="9013825" y="6486663"/>
            <a:ext cx="2089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fi-FI" altLang="fi-FI" sz="1100">
                <a:solidFill>
                  <a:srgbClr val="000000"/>
                </a:solidFill>
              </a:rPr>
              <a:t>KAH_sähköinen aineisto</a:t>
            </a:r>
          </a:p>
        </p:txBody>
      </p:sp>
    </p:spTree>
    <p:extLst>
      <p:ext uri="{BB962C8B-B14F-4D97-AF65-F5344CB8AC3E}">
        <p14:creationId xmlns:p14="http://schemas.microsoft.com/office/powerpoint/2010/main" val="10094374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Kustavilainen aika 1771 - 1809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48075" y="1628776"/>
            <a:ext cx="6707188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sz="3000" dirty="0"/>
              <a:t>kritiikki säätyjen valtaa kohtaan kasvoi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3000" dirty="0"/>
              <a:t>puolueriitoja, korruptiota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3000" dirty="0"/>
              <a:t>kuningas Kustaa III ryhtyi nostamaan Ruotsia alennustilasta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3000" dirty="0"/>
              <a:t>kuninkaan valtaa lisättiin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3000" dirty="0"/>
              <a:t>kuningas kaappasi vallan </a:t>
            </a:r>
            <a:r>
              <a:rPr lang="fi-FI" altLang="fi-FI" sz="3000" dirty="0" smtClean="0"/>
              <a:t>säädyiltä</a:t>
            </a:r>
            <a:endParaRPr lang="fi-FI" altLang="fi-FI" sz="3000" dirty="0"/>
          </a:p>
        </p:txBody>
      </p:sp>
      <p:pic>
        <p:nvPicPr>
          <p:cNvPr id="52228" name="Picture 5" descr="http://t0.gstatic.com/images?q=tbn:ANd9GcSNdR9WKBXuEklrofjvKGjGP3MXUAcdG6FnWSPkRBX-wCZERlnGFpYSffI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158" y="1171026"/>
            <a:ext cx="2270262" cy="305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9" name="Tekstikehys 4"/>
          <p:cNvSpPr txBox="1">
            <a:spLocks noChangeArrowheads="1"/>
          </p:cNvSpPr>
          <p:nvPr/>
        </p:nvSpPr>
        <p:spPr bwMode="auto">
          <a:xfrm>
            <a:off x="1919289" y="4221164"/>
            <a:ext cx="1584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fi-FI" altLang="fi-FI" sz="1800">
                <a:solidFill>
                  <a:srgbClr val="000000"/>
                </a:solidFill>
              </a:rPr>
              <a:t>Kustaa III</a:t>
            </a:r>
          </a:p>
        </p:txBody>
      </p:sp>
    </p:spTree>
    <p:extLst>
      <p:ext uri="{BB962C8B-B14F-4D97-AF65-F5344CB8AC3E}">
        <p14:creationId xmlns:p14="http://schemas.microsoft.com/office/powerpoint/2010/main" val="1468969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6774" y="404814"/>
            <a:ext cx="11261035" cy="6453186"/>
          </a:xfrm>
        </p:spPr>
        <p:txBody>
          <a:bodyPr/>
          <a:lstStyle/>
          <a:p>
            <a:pPr eaLnBrk="1" hangingPunct="1"/>
            <a:r>
              <a:rPr lang="fi-FI" altLang="fi-FI" sz="2800" dirty="0"/>
              <a:t>Kustaa III:lla pyrkimystä olla valistunut itsevaltias</a:t>
            </a:r>
          </a:p>
          <a:p>
            <a:pPr lvl="1" eaLnBrk="1" hangingPunct="1"/>
            <a:r>
              <a:rPr lang="fi-FI" altLang="fi-FI" dirty="0"/>
              <a:t>suosi tieteitä, taiteita</a:t>
            </a:r>
          </a:p>
          <a:p>
            <a:pPr lvl="1" eaLnBrk="1" hangingPunct="1"/>
            <a:r>
              <a:rPr lang="fi-FI" altLang="fi-FI" dirty="0" smtClean="0"/>
              <a:t>uudistuksia</a:t>
            </a:r>
            <a:endParaRPr lang="fi-FI" altLang="fi-FI" dirty="0"/>
          </a:p>
          <a:p>
            <a:pPr eaLnBrk="1" hangingPunct="1"/>
            <a:r>
              <a:rPr lang="fi-FI" altLang="fi-FI" dirty="0" smtClean="0"/>
              <a:t>Venäjää </a:t>
            </a:r>
            <a:r>
              <a:rPr lang="fi-FI" altLang="fi-FI" dirty="0"/>
              <a:t>vastaan sota 1788</a:t>
            </a:r>
          </a:p>
          <a:p>
            <a:pPr lvl="2" eaLnBrk="1" hangingPunct="1"/>
            <a:r>
              <a:rPr lang="fi-FI" altLang="fi-FI" sz="2800" dirty="0"/>
              <a:t>huono menestys</a:t>
            </a:r>
          </a:p>
          <a:p>
            <a:pPr lvl="2" eaLnBrk="1" hangingPunct="1"/>
            <a:r>
              <a:rPr lang="fi-FI" altLang="fi-FI" sz="2800" dirty="0"/>
              <a:t>ns. </a:t>
            </a:r>
            <a:r>
              <a:rPr lang="fi-FI" altLang="fi-FI" sz="2800" dirty="0" err="1"/>
              <a:t>Liikkalan</a:t>
            </a:r>
            <a:r>
              <a:rPr lang="fi-FI" altLang="fi-FI" sz="2800" dirty="0"/>
              <a:t> nootti</a:t>
            </a:r>
          </a:p>
          <a:p>
            <a:pPr lvl="3" eaLnBrk="1" hangingPunct="1"/>
            <a:r>
              <a:rPr lang="fi-FI" altLang="fi-FI" sz="2800" dirty="0" smtClean="0"/>
              <a:t>Suomalaisten upseerien kirje Venäjän </a:t>
            </a:r>
            <a:r>
              <a:rPr lang="fi-FI" altLang="fi-FI" sz="2800" dirty="0"/>
              <a:t>keisarinna </a:t>
            </a:r>
            <a:r>
              <a:rPr lang="fi-FI" altLang="fi-FI" sz="2800" dirty="0" smtClean="0"/>
              <a:t>Katariinalle (salahanke)</a:t>
            </a:r>
            <a:endParaRPr lang="fi-FI" altLang="fi-FI" sz="2800" dirty="0"/>
          </a:p>
          <a:p>
            <a:pPr lvl="3" eaLnBrk="1" hangingPunct="1"/>
            <a:r>
              <a:rPr lang="fi-FI" altLang="fi-FI" sz="2800" dirty="0" smtClean="0"/>
              <a:t>Anjalan </a:t>
            </a:r>
            <a:r>
              <a:rPr lang="fi-FI" altLang="fi-FI" sz="2800" dirty="0"/>
              <a:t>liittokirja: Kuningasta vaadittiin lopettamaan laiton sota</a:t>
            </a:r>
          </a:p>
          <a:p>
            <a:pPr lvl="1" eaLnBrk="1" hangingPunct="1"/>
            <a:r>
              <a:rPr lang="fi-FI" altLang="fi-FI" dirty="0"/>
              <a:t>Tanskan sodanjulistus pelasti kuninkaan: saattoi poistua kunniallisen syyn vuoksi rintamalta</a:t>
            </a:r>
          </a:p>
        </p:txBody>
      </p:sp>
    </p:spTree>
    <p:extLst>
      <p:ext uri="{BB962C8B-B14F-4D97-AF65-F5344CB8AC3E}">
        <p14:creationId xmlns:p14="http://schemas.microsoft.com/office/powerpoint/2010/main" val="3938612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3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3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3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32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32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32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0965" y="476250"/>
            <a:ext cx="9450948" cy="5289550"/>
          </a:xfrm>
        </p:spPr>
        <p:txBody>
          <a:bodyPr/>
          <a:lstStyle/>
          <a:p>
            <a:pPr eaLnBrk="1" hangingPunct="1"/>
            <a:r>
              <a:rPr lang="fi-FI" altLang="fi-FI" dirty="0" smtClean="0"/>
              <a:t>Yhdistys- ja vakuuskirja</a:t>
            </a:r>
          </a:p>
          <a:p>
            <a:pPr lvl="1" eaLnBrk="1" hangingPunct="1"/>
            <a:r>
              <a:rPr lang="fi-FI" altLang="fi-FI" dirty="0" smtClean="0"/>
              <a:t>lisäsi entisestään kuninkaan valtaa</a:t>
            </a:r>
          </a:p>
          <a:p>
            <a:pPr lvl="1" eaLnBrk="1" hangingPunct="1"/>
            <a:r>
              <a:rPr lang="fi-FI" altLang="fi-FI" dirty="0" smtClean="0"/>
              <a:t>aatelisto katkeroitui, koska sen valta vähentynyt</a:t>
            </a:r>
          </a:p>
          <a:p>
            <a:pPr eaLnBrk="1" hangingPunct="1"/>
            <a:r>
              <a:rPr lang="fi-FI" altLang="fi-FI" dirty="0" smtClean="0"/>
              <a:t>Sota Venäjää vastaan jatkui</a:t>
            </a:r>
          </a:p>
          <a:p>
            <a:pPr lvl="1" eaLnBrk="1" hangingPunct="1"/>
            <a:r>
              <a:rPr lang="fi-FI" altLang="fi-FI" dirty="0" smtClean="0"/>
              <a:t>1790 Ruotsinsalmen suuri meritaistelu &gt; voitto</a:t>
            </a:r>
          </a:p>
          <a:p>
            <a:pPr eaLnBrk="1" hangingPunct="1"/>
            <a:r>
              <a:rPr lang="fi-FI" altLang="fi-FI" dirty="0" smtClean="0"/>
              <a:t>Aateliston tyytymättömyys Kustaan itsevaltaisuuteen &gt; salamurhahanke</a:t>
            </a:r>
          </a:p>
          <a:p>
            <a:pPr eaLnBrk="1" hangingPunct="1"/>
            <a:r>
              <a:rPr lang="fi-FI" altLang="fi-FI" dirty="0" smtClean="0"/>
              <a:t>Kustaa III ammuttiin oopperanaamiaisissa 1792</a:t>
            </a:r>
          </a:p>
          <a:p>
            <a:pPr lvl="1" eaLnBrk="1" hangingPunct="1"/>
            <a:r>
              <a:rPr lang="fi-FI" altLang="fi-FI" dirty="0" smtClean="0"/>
              <a:t>kuninkaaksi Kustaa IV Aadolf</a:t>
            </a:r>
          </a:p>
          <a:p>
            <a:pPr lvl="2" eaLnBrk="1" hangingPunct="1"/>
            <a:r>
              <a:rPr lang="fi-FI" altLang="fi-FI" dirty="0" smtClean="0"/>
              <a:t>alaikäinen &gt; holhoojahallitus</a:t>
            </a:r>
          </a:p>
          <a:p>
            <a:pPr eaLnBrk="1" hangingPunct="1">
              <a:buFontTx/>
              <a:buNone/>
            </a:pPr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2410318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4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4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4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4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42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42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42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42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 build="p"/>
    </p:bldLst>
  </p:timing>
</p:sld>
</file>

<file path=ppt/theme/theme1.xml><?xml version="1.0" encoding="utf-8"?>
<a:theme xmlns:a="http://schemas.openxmlformats.org/drawingml/2006/main" name="Oletusrakenne">
  <a:themeElements>
    <a:clrScheme name="Oletusrakenn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letusraken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267</Words>
  <Application>Microsoft Office PowerPoint</Application>
  <PresentationFormat>Laajakuva</PresentationFormat>
  <Paragraphs>51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0" baseType="lpstr">
      <vt:lpstr>Arial</vt:lpstr>
      <vt:lpstr>Oletusrakenne</vt:lpstr>
      <vt:lpstr>PowerPoint-esitys</vt:lpstr>
      <vt:lpstr>Vapauden aika</vt:lpstr>
      <vt:lpstr>Hatut ja myssyt sekä hattujen sota</vt:lpstr>
      <vt:lpstr>PowerPoint-esitys</vt:lpstr>
      <vt:lpstr>Sveaborg</vt:lpstr>
      <vt:lpstr>Kustavilainen aika 1771 - 1809</vt:lpstr>
      <vt:lpstr>PowerPoint-esitys</vt:lpstr>
      <vt:lpstr>PowerPoint-esitys</vt:lpstr>
    </vt:vector>
  </TitlesOfParts>
  <Company>Siikalatvan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Kaisa Ylikoski</dc:creator>
  <cp:lastModifiedBy>Kaisa Ylikoski</cp:lastModifiedBy>
  <cp:revision>9</cp:revision>
  <dcterms:created xsi:type="dcterms:W3CDTF">2019-05-09T18:46:43Z</dcterms:created>
  <dcterms:modified xsi:type="dcterms:W3CDTF">2020-03-24T19:53:29Z</dcterms:modified>
</cp:coreProperties>
</file>