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64" r:id="rId5"/>
    <p:sldId id="259" r:id="rId6"/>
    <p:sldId id="260" r:id="rId7"/>
    <p:sldId id="261" r:id="rId8"/>
    <p:sldId id="262" r:id="rId9"/>
    <p:sldId id="263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11/16/2020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11/16/2020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11/16/2020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11/16/2020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11/16/2020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11/16/2020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11/16/2020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11/16/2020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11/16/2020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9334D819-9F07-4261-B09B-9E467E5D9002}" type="datetimeFigureOut">
              <a:rPr lang="en-US" dirty="0"/>
              <a:t>11/16/2020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9334D819-9F07-4261-B09B-9E467E5D9002}" type="datetimeFigureOut">
              <a:rPr lang="en-US" dirty="0"/>
              <a:t>11/16/2020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11/16/2020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sz="6000" dirty="0" smtClean="0"/>
              <a:t>itsemääräämisoikeus</a:t>
            </a:r>
            <a:endParaRPr lang="fi-FI" sz="6000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 smtClean="0"/>
              <a:t>				Johanna </a:t>
            </a:r>
            <a:r>
              <a:rPr lang="fi-FI" dirty="0" err="1" smtClean="0"/>
              <a:t>paronen</a:t>
            </a:r>
            <a:r>
              <a:rPr lang="fi-FI" dirty="0" smtClean="0"/>
              <a:t>	</a:t>
            </a:r>
          </a:p>
          <a:p>
            <a:r>
              <a:rPr lang="fi-FI" dirty="0" smtClean="0"/>
              <a:t>				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4251584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251678" y="382384"/>
            <a:ext cx="9790792" cy="5382689"/>
          </a:xfrm>
        </p:spPr>
        <p:txBody>
          <a:bodyPr>
            <a:normAutofit fontScale="90000"/>
          </a:bodyPr>
          <a:lstStyle/>
          <a:p>
            <a:pPr algn="ctr"/>
            <a:r>
              <a:rPr lang="fi-FI" dirty="0"/>
              <a:t/>
            </a:r>
            <a:br>
              <a:rPr lang="fi-FI" dirty="0"/>
            </a:br>
            <a:r>
              <a:rPr lang="fi-FI" dirty="0" smtClean="0"/>
              <a:t/>
            </a:r>
            <a:br>
              <a:rPr lang="fi-FI" dirty="0" smtClean="0"/>
            </a:br>
            <a:r>
              <a:rPr lang="fi-FI" dirty="0"/>
              <a:t/>
            </a:r>
            <a:br>
              <a:rPr lang="fi-FI" dirty="0"/>
            </a:br>
            <a:r>
              <a:rPr lang="fi-FI" dirty="0" smtClean="0"/>
              <a:t/>
            </a:r>
            <a:br>
              <a:rPr lang="fi-FI" dirty="0" smtClean="0"/>
            </a:br>
            <a:r>
              <a:rPr lang="fi-FI" sz="4400" dirty="0"/>
              <a:t/>
            </a:r>
            <a:br>
              <a:rPr lang="fi-FI" sz="4400" dirty="0"/>
            </a:br>
            <a:r>
              <a:rPr lang="fi-FI" sz="4000" dirty="0" smtClean="0"/>
              <a:t>Mitä tarkoittaa itsemääräämisoikeus?</a:t>
            </a:r>
            <a:br>
              <a:rPr lang="fi-FI" sz="4000" dirty="0" smtClean="0"/>
            </a:br>
            <a:r>
              <a:rPr lang="fi-FI" sz="4000" dirty="0"/>
              <a:t/>
            </a:r>
            <a:br>
              <a:rPr lang="fi-FI" sz="4000" dirty="0"/>
            </a:br>
            <a:r>
              <a:rPr lang="fi-FI" sz="4000" dirty="0" smtClean="0"/>
              <a:t>Mihin se liittyy?</a:t>
            </a:r>
            <a:r>
              <a:rPr lang="fi-FI" dirty="0"/>
              <a:t/>
            </a:r>
            <a:br>
              <a:rPr lang="fi-FI" dirty="0"/>
            </a:br>
            <a:r>
              <a:rPr lang="fi-FI" dirty="0" smtClean="0"/>
              <a:t/>
            </a:r>
            <a:br>
              <a:rPr lang="fi-FI" dirty="0" smtClean="0"/>
            </a:br>
            <a:endParaRPr lang="fi-FI" dirty="0"/>
          </a:p>
        </p:txBody>
      </p:sp>
      <p:pic>
        <p:nvPicPr>
          <p:cNvPr id="3" name="Kuva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63798" y="1212805"/>
            <a:ext cx="3228975" cy="1419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79787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5156266"/>
          </a:xfrm>
        </p:spPr>
        <p:txBody>
          <a:bodyPr>
            <a:normAutofit/>
          </a:bodyPr>
          <a:lstStyle/>
          <a:p>
            <a:pPr algn="ctr"/>
            <a:r>
              <a:rPr lang="fi-FI" dirty="0" smtClean="0"/>
              <a:t>Asiakkaalla on oikeus päättää itseään koskevista asioista ja tehdä omaan elämäänsä liittyviä valintoja.</a:t>
            </a:r>
            <a:br>
              <a:rPr lang="fi-FI" dirty="0" smtClean="0"/>
            </a:br>
            <a:r>
              <a:rPr lang="fi-FI" dirty="0" smtClean="0"/>
              <a:t/>
            </a:r>
            <a:br>
              <a:rPr lang="fi-FI" dirty="0" smtClean="0"/>
            </a:br>
            <a:r>
              <a:rPr lang="fi-FI" dirty="0" smtClean="0"/>
              <a:t>Hänen toivomuksiaan ja mielipiteitään pitää kuulla.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6397359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49189" y="1114698"/>
            <a:ext cx="4049486" cy="3587932"/>
          </a:xfrm>
          <a:prstGeom prst="rect">
            <a:avLst/>
          </a:prstGeom>
        </p:spPr>
      </p:pic>
      <p:sp>
        <p:nvSpPr>
          <p:cNvPr id="3" name="Tekstiruutu 2"/>
          <p:cNvSpPr txBox="1"/>
          <p:nvPr/>
        </p:nvSpPr>
        <p:spPr>
          <a:xfrm>
            <a:off x="3735977" y="5259977"/>
            <a:ext cx="416269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dirty="0" smtClean="0"/>
              <a:t>Ei ole aina ihan helppoa ja yksinkertaista…. Voi, voi….eettinen probleemi.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0314807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6375466"/>
          </a:xfrm>
        </p:spPr>
        <p:txBody>
          <a:bodyPr>
            <a:normAutofit/>
          </a:bodyPr>
          <a:lstStyle/>
          <a:p>
            <a:pPr algn="ctr"/>
            <a:r>
              <a:rPr lang="fi-FI" dirty="0" smtClean="0"/>
              <a:t>Pohdittavaa:</a:t>
            </a:r>
            <a:br>
              <a:rPr lang="fi-FI" dirty="0" smtClean="0"/>
            </a:br>
            <a:r>
              <a:rPr lang="fi-FI" dirty="0"/>
              <a:t/>
            </a:r>
            <a:br>
              <a:rPr lang="fi-FI" dirty="0"/>
            </a:br>
            <a:r>
              <a:rPr lang="fi-FI" sz="3600" dirty="0" smtClean="0"/>
              <a:t>Mitä tarkoitetaan eettisellä osaamisella?</a:t>
            </a:r>
            <a:br>
              <a:rPr lang="fi-FI" sz="3600" dirty="0" smtClean="0"/>
            </a:br>
            <a:r>
              <a:rPr lang="fi-FI" dirty="0" smtClean="0"/>
              <a:t/>
            </a:r>
            <a:br>
              <a:rPr lang="fi-FI" dirty="0" smtClean="0"/>
            </a:br>
            <a:r>
              <a:rPr lang="fi-FI" sz="4000" dirty="0" smtClean="0"/>
              <a:t>Miten itsemääräämisoikeus liittyy eettiseen osaamiseen?</a:t>
            </a:r>
            <a:r>
              <a:rPr lang="fi-FI" dirty="0" smtClean="0"/>
              <a:t/>
            </a:r>
            <a:br>
              <a:rPr lang="fi-FI" dirty="0" smtClean="0"/>
            </a:br>
            <a:r>
              <a:rPr lang="fi-FI" dirty="0"/>
              <a:t/>
            </a:r>
            <a:br>
              <a:rPr lang="fi-FI" dirty="0"/>
            </a:br>
            <a:endParaRPr lang="fi-FI" dirty="0"/>
          </a:p>
        </p:txBody>
      </p:sp>
      <p:pic>
        <p:nvPicPr>
          <p:cNvPr id="3" name="Kuva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94723" y="4473347"/>
            <a:ext cx="2619375" cy="1743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47921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251678" y="382384"/>
            <a:ext cx="10178322" cy="6314507"/>
          </a:xfrm>
        </p:spPr>
        <p:txBody>
          <a:bodyPr>
            <a:normAutofit/>
          </a:bodyPr>
          <a:lstStyle/>
          <a:p>
            <a:pPr algn="ctr"/>
            <a:r>
              <a:rPr lang="fi-FI" dirty="0" smtClean="0"/>
              <a:t/>
            </a:r>
            <a:br>
              <a:rPr lang="fi-FI" dirty="0" smtClean="0"/>
            </a:br>
            <a:r>
              <a:rPr lang="fi-FI" dirty="0" smtClean="0"/>
              <a:t>Eettinen osaaminen on päätöksentekoa hyvän ja pahan, oikean ja väärän välillä.</a:t>
            </a:r>
            <a:endParaRPr lang="fi-FI" dirty="0"/>
          </a:p>
        </p:txBody>
      </p:sp>
      <p:pic>
        <p:nvPicPr>
          <p:cNvPr id="3" name="Kuva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7777" y="3679235"/>
            <a:ext cx="1914525" cy="2390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35607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251678" y="382384"/>
            <a:ext cx="10178322" cy="5347855"/>
          </a:xfrm>
        </p:spPr>
        <p:txBody>
          <a:bodyPr>
            <a:normAutofit/>
          </a:bodyPr>
          <a:lstStyle/>
          <a:p>
            <a:pPr algn="ctr"/>
            <a:r>
              <a:rPr lang="fi-FI" dirty="0" smtClean="0"/>
              <a:t>Eettinen osaaminen perustuu arvoihin.</a:t>
            </a:r>
            <a:br>
              <a:rPr lang="fi-FI" dirty="0" smtClean="0"/>
            </a:br>
            <a:r>
              <a:rPr lang="fi-FI" dirty="0" smtClean="0"/>
              <a:t/>
            </a:r>
            <a:br>
              <a:rPr lang="fi-FI" dirty="0" smtClean="0"/>
            </a:br>
            <a:r>
              <a:rPr lang="fi-FI" sz="3600" dirty="0" smtClean="0"/>
              <a:t>-ihmisarvo</a:t>
            </a:r>
            <a:br>
              <a:rPr lang="fi-FI" sz="3600" dirty="0" smtClean="0"/>
            </a:br>
            <a:r>
              <a:rPr lang="fi-FI" sz="3600" dirty="0" smtClean="0"/>
              <a:t>-itsemääräämisoikeus</a:t>
            </a:r>
            <a:br>
              <a:rPr lang="fi-FI" sz="3600" dirty="0" smtClean="0"/>
            </a:br>
            <a:r>
              <a:rPr lang="fi-FI" sz="3600" dirty="0" smtClean="0"/>
              <a:t>-oikeudenmukaisuus</a:t>
            </a:r>
            <a:br>
              <a:rPr lang="fi-FI" sz="3600" dirty="0" smtClean="0"/>
            </a:br>
            <a:r>
              <a:rPr lang="fi-FI" sz="3600" dirty="0" smtClean="0"/>
              <a:t>tasa-arvo</a:t>
            </a:r>
            <a:br>
              <a:rPr lang="fi-FI" sz="3600" dirty="0" smtClean="0"/>
            </a:br>
            <a:r>
              <a:rPr lang="fi-FI" sz="3600" dirty="0" smtClean="0"/>
              <a:t>-vastuullisuus</a:t>
            </a:r>
            <a:br>
              <a:rPr lang="fi-FI" sz="3600" dirty="0" smtClean="0"/>
            </a:br>
            <a:r>
              <a:rPr lang="fi-FI" sz="3600" dirty="0" smtClean="0"/>
              <a:t>-yhteisöllisyys</a:t>
            </a:r>
            <a:endParaRPr lang="fi-FI" sz="3600" dirty="0"/>
          </a:p>
        </p:txBody>
      </p:sp>
    </p:spTree>
    <p:extLst>
      <p:ext uri="{BB962C8B-B14F-4D97-AF65-F5344CB8AC3E}">
        <p14:creationId xmlns:p14="http://schemas.microsoft.com/office/powerpoint/2010/main" val="40904531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6392884"/>
          </a:xfrm>
        </p:spPr>
        <p:txBody>
          <a:bodyPr>
            <a:normAutofit/>
          </a:bodyPr>
          <a:lstStyle/>
          <a:p>
            <a:pPr algn="ctr"/>
            <a:r>
              <a:rPr lang="fi-FI" dirty="0" smtClean="0"/>
              <a:t>Eettinen osaaminen perustuu normeihin eli käyttäytymissääntöihin.</a:t>
            </a:r>
            <a:br>
              <a:rPr lang="fi-FI" dirty="0" smtClean="0"/>
            </a:br>
            <a:r>
              <a:rPr lang="fi-FI" dirty="0"/>
              <a:t/>
            </a:r>
            <a:br>
              <a:rPr lang="fi-FI" dirty="0"/>
            </a:br>
            <a:r>
              <a:rPr lang="fi-FI" dirty="0" smtClean="0"/>
              <a:t/>
            </a:r>
            <a:br>
              <a:rPr lang="fi-FI" dirty="0" smtClean="0"/>
            </a:br>
            <a:r>
              <a:rPr lang="fi-FI" dirty="0"/>
              <a:t/>
            </a:r>
            <a:br>
              <a:rPr lang="fi-FI" dirty="0"/>
            </a:br>
            <a:r>
              <a:rPr lang="fi-FI" sz="3600" dirty="0" smtClean="0"/>
              <a:t>Esim. Ohjaaja kohtelee hyvin ja arvokkaasti jokaista ihmistä, ohjattavaansa. Ohjaaja kunnioittaa ihmisen itsemääräämisoikeutta. </a:t>
            </a:r>
            <a:endParaRPr lang="fi-FI" sz="3600" dirty="0"/>
          </a:p>
        </p:txBody>
      </p:sp>
    </p:spTree>
    <p:extLst>
      <p:ext uri="{BB962C8B-B14F-4D97-AF65-F5344CB8AC3E}">
        <p14:creationId xmlns:p14="http://schemas.microsoft.com/office/powerpoint/2010/main" val="110791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295221" y="382384"/>
            <a:ext cx="10178322" cy="6079375"/>
          </a:xfrm>
        </p:spPr>
        <p:txBody>
          <a:bodyPr>
            <a:normAutofit fontScale="90000"/>
          </a:bodyPr>
          <a:lstStyle/>
          <a:p>
            <a:pPr algn="ctr"/>
            <a:r>
              <a:rPr lang="fi-FI" dirty="0" smtClean="0"/>
              <a:t>Eettinen osaaminen perustuu ihmiskäsitykseen.</a:t>
            </a:r>
            <a:br>
              <a:rPr lang="fi-FI" dirty="0" smtClean="0"/>
            </a:br>
            <a:r>
              <a:rPr lang="fi-FI" dirty="0"/>
              <a:t/>
            </a:r>
            <a:br>
              <a:rPr lang="fi-FI" dirty="0"/>
            </a:br>
            <a:r>
              <a:rPr lang="fi-FI" dirty="0" smtClean="0"/>
              <a:t>Millainen ihminen on? Mikä puoli ihmisessä painottuu ja on tärkeä?</a:t>
            </a:r>
            <a:br>
              <a:rPr lang="fi-FI" dirty="0" smtClean="0"/>
            </a:br>
            <a:r>
              <a:rPr lang="fi-FI" dirty="0"/>
              <a:t/>
            </a:r>
            <a:br>
              <a:rPr lang="fi-FI" dirty="0"/>
            </a:br>
            <a:r>
              <a:rPr lang="fi-FI" sz="3600" dirty="0" smtClean="0"/>
              <a:t>Pohdittavaa: lapsi / nuori: mikä painottuu?</a:t>
            </a:r>
            <a:r>
              <a:rPr lang="fi-FI" dirty="0" smtClean="0"/>
              <a:t/>
            </a:r>
            <a:br>
              <a:rPr lang="fi-FI" dirty="0" smtClean="0"/>
            </a:br>
            <a:r>
              <a:rPr lang="fi-FI" dirty="0"/>
              <a:t/>
            </a:r>
            <a:br>
              <a:rPr lang="fi-FI" dirty="0"/>
            </a:br>
            <a:endParaRPr lang="fi-FI" dirty="0"/>
          </a:p>
        </p:txBody>
      </p:sp>
      <p:pic>
        <p:nvPicPr>
          <p:cNvPr id="3" name="Kuva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62453" y="4775834"/>
            <a:ext cx="2714625" cy="1685925"/>
          </a:xfrm>
          <a:prstGeom prst="rect">
            <a:avLst/>
          </a:prstGeom>
        </p:spPr>
      </p:pic>
      <p:pic>
        <p:nvPicPr>
          <p:cNvPr id="4" name="Kuva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52031" y="4861559"/>
            <a:ext cx="2857500" cy="1600200"/>
          </a:xfrm>
          <a:prstGeom prst="rect">
            <a:avLst/>
          </a:prstGeom>
        </p:spPr>
      </p:pic>
      <p:pic>
        <p:nvPicPr>
          <p:cNvPr id="5" name="Kuva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49390" y="4861559"/>
            <a:ext cx="2438400" cy="160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3374268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TM10001106[[fn=Merkki]]</Template>
  <TotalTime>71</TotalTime>
  <Words>183</Words>
  <Application>Microsoft Office PowerPoint</Application>
  <PresentationFormat>Laajakuva</PresentationFormat>
  <Paragraphs>11</Paragraphs>
  <Slides>9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9</vt:i4>
      </vt:variant>
    </vt:vector>
  </HeadingPairs>
  <TitlesOfParts>
    <vt:vector size="13" baseType="lpstr">
      <vt:lpstr>Arial</vt:lpstr>
      <vt:lpstr>Gill Sans MT</vt:lpstr>
      <vt:lpstr>Impact</vt:lpstr>
      <vt:lpstr>Badge</vt:lpstr>
      <vt:lpstr>itsemääräämisoikeus</vt:lpstr>
      <vt:lpstr>     Mitä tarkoittaa itsemääräämisoikeus?  Mihin se liittyy?  </vt:lpstr>
      <vt:lpstr>Asiakkaalla on oikeus päättää itseään koskevista asioista ja tehdä omaan elämäänsä liittyviä valintoja.  Hänen toivomuksiaan ja mielipiteitään pitää kuulla.</vt:lpstr>
      <vt:lpstr>PowerPoint-esitys</vt:lpstr>
      <vt:lpstr>Pohdittavaa:  Mitä tarkoitetaan eettisellä osaamisella?  Miten itsemääräämisoikeus liittyy eettiseen osaamiseen?  </vt:lpstr>
      <vt:lpstr> Eettinen osaaminen on päätöksentekoa hyvän ja pahan, oikean ja väärän välillä.</vt:lpstr>
      <vt:lpstr>Eettinen osaaminen perustuu arvoihin.  -ihmisarvo -itsemääräämisoikeus -oikeudenmukaisuus tasa-arvo -vastuullisuus -yhteisöllisyys</vt:lpstr>
      <vt:lpstr>Eettinen osaaminen perustuu normeihin eli käyttäytymissääntöihin.    Esim. Ohjaaja kohtelee hyvin ja arvokkaasti jokaista ihmistä, ohjattavaansa. Ohjaaja kunnioittaa ihmisen itsemääräämisoikeutta. </vt:lpstr>
      <vt:lpstr>Eettinen osaaminen perustuu ihmiskäsitykseen.  Millainen ihminen on? Mikä puoli ihmisessä painottuu ja on tärkeä?  Pohdittavaa: lapsi / nuori: mikä painottuu?  </vt:lpstr>
    </vt:vector>
  </TitlesOfParts>
  <Company>Kouvolan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itsemääräämisoikeus</dc:title>
  <dc:creator>Paronen Johanna</dc:creator>
  <cp:lastModifiedBy>Paronen Johanna</cp:lastModifiedBy>
  <cp:revision>21</cp:revision>
  <dcterms:created xsi:type="dcterms:W3CDTF">2020-09-17T05:47:36Z</dcterms:created>
  <dcterms:modified xsi:type="dcterms:W3CDTF">2020-11-16T07:38:09Z</dcterms:modified>
</cp:coreProperties>
</file>