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61" r:id="rId4"/>
    <p:sldId id="266" r:id="rId5"/>
    <p:sldId id="268" r:id="rId6"/>
    <p:sldId id="262" r:id="rId7"/>
    <p:sldId id="263" r:id="rId8"/>
    <p:sldId id="264" r:id="rId9"/>
    <p:sldId id="265" r:id="rId10"/>
    <p:sldId id="257" r:id="rId11"/>
    <p:sldId id="259" r:id="rId12"/>
    <p:sldId id="260" r:id="rId13"/>
    <p:sldId id="269" r:id="rId14"/>
    <p:sldId id="25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smtClean="0"/>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11/16/2020</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11/16/2020</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257300" y="2909102"/>
            <a:ext cx="4800600" cy="299639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6633864" y="2909102"/>
            <a:ext cx="4800600" cy="299639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smtClean="0"/>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11/16/2020</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smtClean="0"/>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11/16/2020</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11/16/2020</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No9olG4rmK8"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osallisuus</a:t>
            </a:r>
            <a:endParaRPr lang="fi-FI" dirty="0"/>
          </a:p>
        </p:txBody>
      </p:sp>
      <p:sp>
        <p:nvSpPr>
          <p:cNvPr id="3" name="Alaotsikko 2"/>
          <p:cNvSpPr>
            <a:spLocks noGrp="1"/>
          </p:cNvSpPr>
          <p:nvPr>
            <p:ph type="subTitle" idx="1"/>
          </p:nvPr>
        </p:nvSpPr>
        <p:spPr/>
        <p:txBody>
          <a:bodyPr>
            <a:normAutofit fontScale="92500" lnSpcReduction="10000"/>
          </a:bodyPr>
          <a:lstStyle/>
          <a:p>
            <a:r>
              <a:rPr lang="fi-FI" dirty="0" smtClean="0"/>
              <a:t>				     Johanna </a:t>
            </a:r>
            <a:r>
              <a:rPr lang="fi-FI" dirty="0" err="1" smtClean="0"/>
              <a:t>paronen</a:t>
            </a:r>
            <a:endParaRPr lang="fi-FI" dirty="0" smtClean="0"/>
          </a:p>
          <a:p>
            <a:r>
              <a:rPr lang="fi-FI" dirty="0" smtClean="0"/>
              <a:t>						</a:t>
            </a:r>
            <a:endParaRPr lang="fi-FI" dirty="0"/>
          </a:p>
        </p:txBody>
      </p:sp>
    </p:spTree>
    <p:extLst>
      <p:ext uri="{BB962C8B-B14F-4D97-AF65-F5344CB8AC3E}">
        <p14:creationId xmlns:p14="http://schemas.microsoft.com/office/powerpoint/2010/main" val="318490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stretch>
            <a:fillRect/>
          </a:stretch>
        </p:blipFill>
        <p:spPr>
          <a:xfrm>
            <a:off x="2063930" y="783771"/>
            <a:ext cx="7297783" cy="5373189"/>
          </a:xfrm>
          <a:prstGeom prst="rect">
            <a:avLst/>
          </a:prstGeom>
        </p:spPr>
      </p:pic>
    </p:spTree>
    <p:extLst>
      <p:ext uri="{BB962C8B-B14F-4D97-AF65-F5344CB8AC3E}">
        <p14:creationId xmlns:p14="http://schemas.microsoft.com/office/powerpoint/2010/main" val="4140595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811383" y="627015"/>
            <a:ext cx="8778239" cy="4893647"/>
          </a:xfrm>
          <a:prstGeom prst="rect">
            <a:avLst/>
          </a:prstGeom>
        </p:spPr>
        <p:txBody>
          <a:bodyPr wrap="square">
            <a:spAutoFit/>
          </a:bodyPr>
          <a:lstStyle/>
          <a:p>
            <a:pPr algn="ctr"/>
            <a:r>
              <a:rPr lang="fi-FI" sz="2400" b="1" dirty="0">
                <a:latin typeface="Arial" panose="020B0604020202020204" pitchFamily="34" charset="0"/>
              </a:rPr>
              <a:t>Miksi osallisuus on tärkeää</a:t>
            </a:r>
            <a:r>
              <a:rPr lang="fi-FI" sz="2400" b="1" dirty="0" smtClean="0">
                <a:latin typeface="Arial" panose="020B0604020202020204" pitchFamily="34" charset="0"/>
              </a:rPr>
              <a:t>? Niin </a:t>
            </a:r>
            <a:r>
              <a:rPr lang="fi-FI" sz="2400" b="1" dirty="0">
                <a:latin typeface="Arial" panose="020B0604020202020204" pitchFamily="34" charset="0"/>
              </a:rPr>
              <a:t>tutkijat, poliitikot ja virkamiehet kuin eri palvelujen tuottajatkin etsivät tänä päivänä </a:t>
            </a:r>
            <a:r>
              <a:rPr lang="fi-FI" sz="2400" b="1" dirty="0" smtClean="0">
                <a:latin typeface="Arial" panose="020B0604020202020204" pitchFamily="34" charset="0"/>
              </a:rPr>
              <a:t>strategioita </a:t>
            </a:r>
            <a:r>
              <a:rPr lang="fi-FI" sz="2400" b="1" dirty="0">
                <a:latin typeface="Arial" panose="020B0604020202020204" pitchFamily="34" charset="0"/>
              </a:rPr>
              <a:t>lisätä lasten ja nuorten </a:t>
            </a:r>
            <a:r>
              <a:rPr lang="fi-FI" sz="2400" b="1" dirty="0" smtClean="0">
                <a:latin typeface="Arial" panose="020B0604020202020204" pitchFamily="34" charset="0"/>
              </a:rPr>
              <a:t>osallisuutta.</a:t>
            </a:r>
          </a:p>
          <a:p>
            <a:pPr algn="ctr"/>
            <a:endParaRPr lang="fi-FI" sz="2400" dirty="0">
              <a:latin typeface="Arial" panose="020B0604020202020204" pitchFamily="34" charset="0"/>
            </a:endParaRPr>
          </a:p>
          <a:p>
            <a:pPr algn="ctr"/>
            <a:endParaRPr lang="fi-FI" sz="2400" dirty="0" smtClean="0">
              <a:latin typeface="Arial" panose="020B0604020202020204" pitchFamily="34" charset="0"/>
            </a:endParaRPr>
          </a:p>
          <a:p>
            <a:pPr algn="ctr"/>
            <a:r>
              <a:rPr lang="fi-FI" sz="2400" dirty="0" smtClean="0">
                <a:latin typeface="Arial" panose="020B0604020202020204" pitchFamily="34" charset="0"/>
              </a:rPr>
              <a:t>a)Lasten </a:t>
            </a:r>
            <a:r>
              <a:rPr lang="fi-FI" sz="2400" dirty="0">
                <a:latin typeface="Arial" panose="020B0604020202020204" pitchFamily="34" charset="0"/>
              </a:rPr>
              <a:t>oikeuksien toteuttaminen: Lapset ovat kansalaisia ja palvelujen käyttäjiä ja heillä on </a:t>
            </a:r>
            <a:r>
              <a:rPr lang="fi-FI" sz="2400" dirty="0" smtClean="0">
                <a:latin typeface="Arial" panose="020B0604020202020204" pitchFamily="34" charset="0"/>
              </a:rPr>
              <a:t>samat </a:t>
            </a:r>
            <a:r>
              <a:rPr lang="fi-FI" sz="2400" dirty="0">
                <a:latin typeface="Arial" panose="020B0604020202020204" pitchFamily="34" charset="0"/>
              </a:rPr>
              <a:t>perusoikeudet osallisuuteen kuin muillakin </a:t>
            </a:r>
            <a:r>
              <a:rPr lang="fi-FI" sz="2400" dirty="0" smtClean="0">
                <a:latin typeface="Arial" panose="020B0604020202020204" pitchFamily="34" charset="0"/>
              </a:rPr>
              <a:t>ihmisillä.</a:t>
            </a:r>
          </a:p>
          <a:p>
            <a:pPr algn="ctr"/>
            <a:endParaRPr lang="fi-FI" sz="2400" dirty="0">
              <a:latin typeface="Arial" panose="020B0604020202020204" pitchFamily="34" charset="0"/>
            </a:endParaRPr>
          </a:p>
          <a:p>
            <a:pPr algn="ctr"/>
            <a:endParaRPr lang="fi-FI" sz="2400" dirty="0" smtClean="0">
              <a:latin typeface="Arial" panose="020B0604020202020204" pitchFamily="34" charset="0"/>
            </a:endParaRPr>
          </a:p>
          <a:p>
            <a:pPr algn="ctr"/>
            <a:r>
              <a:rPr lang="fi-FI" sz="2400" dirty="0" smtClean="0">
                <a:latin typeface="Arial" panose="020B0604020202020204" pitchFamily="34" charset="0"/>
              </a:rPr>
              <a:t>b)Laillisten </a:t>
            </a:r>
            <a:r>
              <a:rPr lang="fi-FI" sz="2400" dirty="0">
                <a:latin typeface="Arial" panose="020B0604020202020204" pitchFamily="34" charset="0"/>
              </a:rPr>
              <a:t>velvollisuuksien täyttäminen: Lasten oikeus tulla kuulluksi itseään koskevissa asioissa sisältyy YK:n Lapsen oikeuksien sopimukseen vuodelta </a:t>
            </a:r>
            <a:r>
              <a:rPr lang="fi-FI" sz="2400" dirty="0" smtClean="0">
                <a:latin typeface="Arial" panose="020B0604020202020204" pitchFamily="34" charset="0"/>
              </a:rPr>
              <a:t>1989.</a:t>
            </a:r>
            <a:endParaRPr lang="fi-FI" sz="2400" dirty="0">
              <a:effectLst/>
            </a:endParaRPr>
          </a:p>
        </p:txBody>
      </p:sp>
    </p:spTree>
    <p:extLst>
      <p:ext uri="{BB962C8B-B14F-4D97-AF65-F5344CB8AC3E}">
        <p14:creationId xmlns:p14="http://schemas.microsoft.com/office/powerpoint/2010/main" val="4177172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375955" y="252549"/>
            <a:ext cx="9831976" cy="6278642"/>
          </a:xfrm>
          <a:prstGeom prst="rect">
            <a:avLst/>
          </a:prstGeom>
        </p:spPr>
        <p:txBody>
          <a:bodyPr wrap="square">
            <a:spAutoFit/>
          </a:bodyPr>
          <a:lstStyle/>
          <a:p>
            <a:pPr algn="ctr"/>
            <a:endParaRPr lang="fi-FI" sz="2400" dirty="0" smtClean="0">
              <a:latin typeface="Arial" panose="020B0604020202020204" pitchFamily="34" charset="0"/>
            </a:endParaRPr>
          </a:p>
          <a:p>
            <a:pPr algn="ctr"/>
            <a:r>
              <a:rPr lang="fi-FI" sz="2400" dirty="0" smtClean="0">
                <a:latin typeface="Arial" panose="020B0604020202020204" pitchFamily="34" charset="0"/>
              </a:rPr>
              <a:t>c) Palvelujen </a:t>
            </a:r>
            <a:r>
              <a:rPr lang="fi-FI" sz="2400" dirty="0">
                <a:latin typeface="Arial" panose="020B0604020202020204" pitchFamily="34" charset="0"/>
              </a:rPr>
              <a:t>parantaminen: Lasten kuuleminen mahdollistaa palvelujen parantamisen ja </a:t>
            </a:r>
            <a:r>
              <a:rPr lang="fi-FI" sz="2400" dirty="0" smtClean="0">
                <a:latin typeface="Arial" panose="020B0604020202020204" pitchFamily="34" charset="0"/>
              </a:rPr>
              <a:t>mukauttamisen </a:t>
            </a:r>
            <a:r>
              <a:rPr lang="fi-FI" sz="2400" dirty="0">
                <a:latin typeface="Arial" panose="020B0604020202020204" pitchFamily="34" charset="0"/>
              </a:rPr>
              <a:t>vastaamaan muuttuvia tarpeita, joiden määrittelyssä lapset voivat olla </a:t>
            </a:r>
            <a:r>
              <a:rPr lang="fi-FI" sz="2400" dirty="0" smtClean="0">
                <a:latin typeface="Arial" panose="020B0604020202020204" pitchFamily="34" charset="0"/>
              </a:rPr>
              <a:t>avuksi. </a:t>
            </a:r>
            <a:r>
              <a:rPr lang="fi-FI" sz="2400" dirty="0">
                <a:latin typeface="Arial" panose="020B0604020202020204" pitchFamily="34" charset="0"/>
              </a:rPr>
              <a:t>O</a:t>
            </a:r>
            <a:r>
              <a:rPr lang="fi-FI" sz="2400" dirty="0" smtClean="0">
                <a:latin typeface="Arial" panose="020B0604020202020204" pitchFamily="34" charset="0"/>
              </a:rPr>
              <a:t>sallisuus </a:t>
            </a:r>
            <a:r>
              <a:rPr lang="fi-FI" sz="2400" dirty="0">
                <a:latin typeface="Arial" panose="020B0604020202020204" pitchFamily="34" charset="0"/>
              </a:rPr>
              <a:t>tarjoaa heille tason vaikuttaa ja mahdollisuuksia valintoihin koskien </a:t>
            </a:r>
            <a:r>
              <a:rPr lang="fi-FI" sz="2400" dirty="0" smtClean="0">
                <a:latin typeface="Arial" panose="020B0604020202020204" pitchFamily="34" charset="0"/>
              </a:rPr>
              <a:t>yhteiskunnan kansalaisilleen </a:t>
            </a:r>
            <a:r>
              <a:rPr lang="fi-FI" sz="2400" dirty="0">
                <a:latin typeface="Arial" panose="020B0604020202020204" pitchFamily="34" charset="0"/>
              </a:rPr>
              <a:t>tarjoamia palveluja ja resursseja; he myös oppivat ymmärtämään omia halujaan ja </a:t>
            </a:r>
            <a:r>
              <a:rPr lang="fi-FI" sz="2400" dirty="0" smtClean="0">
                <a:latin typeface="Arial" panose="020B0604020202020204" pitchFamily="34" charset="0"/>
              </a:rPr>
              <a:t>tarpeitaan.</a:t>
            </a:r>
            <a:endParaRPr lang="fi-FI" sz="2400" dirty="0">
              <a:latin typeface="Arial" panose="020B0604020202020204" pitchFamily="34" charset="0"/>
            </a:endParaRPr>
          </a:p>
          <a:p>
            <a:pPr algn="ctr"/>
            <a:endParaRPr lang="fi-FI" sz="2400" dirty="0" smtClean="0">
              <a:latin typeface="Arial" panose="020B0604020202020204" pitchFamily="34" charset="0"/>
            </a:endParaRPr>
          </a:p>
          <a:p>
            <a:pPr algn="ctr"/>
            <a:r>
              <a:rPr lang="fi-FI" sz="2400" dirty="0" smtClean="0">
                <a:latin typeface="Arial" panose="020B0604020202020204" pitchFamily="34" charset="0"/>
              </a:rPr>
              <a:t>d) Päätöksenteon </a:t>
            </a:r>
            <a:r>
              <a:rPr lang="fi-FI" sz="2400" dirty="0">
                <a:latin typeface="Arial" panose="020B0604020202020204" pitchFamily="34" charset="0"/>
              </a:rPr>
              <a:t>parantaminen: Osallisuus johtaa virheettömämpiin ja asianmukaisempiin </a:t>
            </a:r>
            <a:r>
              <a:rPr lang="fi-FI" sz="2400" dirty="0" smtClean="0">
                <a:latin typeface="Arial" panose="020B0604020202020204" pitchFamily="34" charset="0"/>
              </a:rPr>
              <a:t>päätöksiin</a:t>
            </a:r>
            <a:r>
              <a:rPr lang="fi-FI" sz="2400" dirty="0">
                <a:latin typeface="Arial" panose="020B0604020202020204" pitchFamily="34" charset="0"/>
              </a:rPr>
              <a:t>, jotka perustuvat entistä parempaan tietoon asioista, ja ovat siten myös todennäköisemmin toteutettavissa </a:t>
            </a:r>
            <a:r>
              <a:rPr lang="fi-FI" sz="2400" dirty="0" smtClean="0">
                <a:latin typeface="Arial" panose="020B0604020202020204" pitchFamily="34" charset="0"/>
              </a:rPr>
              <a:t>käytännössä.</a:t>
            </a:r>
          </a:p>
          <a:p>
            <a:pPr algn="ctr"/>
            <a:r>
              <a:rPr lang="fi-FI" sz="2400" dirty="0" smtClean="0">
                <a:latin typeface="Arial" panose="020B0604020202020204" pitchFamily="34" charset="0"/>
              </a:rPr>
              <a:t>Demokraattisen </a:t>
            </a:r>
            <a:r>
              <a:rPr lang="fi-FI" sz="2400" dirty="0">
                <a:latin typeface="Arial" panose="020B0604020202020204" pitchFamily="34" charset="0"/>
              </a:rPr>
              <a:t>prosessin edistäminen: Edustuksellista demokratiaa voidaan vahvistaa kun </a:t>
            </a:r>
            <a:r>
              <a:rPr lang="fi-FI" sz="2400" dirty="0" smtClean="0">
                <a:latin typeface="Arial" panose="020B0604020202020204" pitchFamily="34" charset="0"/>
              </a:rPr>
              <a:t>lapset </a:t>
            </a:r>
            <a:r>
              <a:rPr lang="fi-FI" sz="2400" dirty="0">
                <a:latin typeface="Arial" panose="020B0604020202020204" pitchFamily="34" charset="0"/>
              </a:rPr>
              <a:t>saavat uusia mahdollisuuksia tulla yhteisönsä aktiivisiksi kansalaisiksi niin kouluissa ja </a:t>
            </a:r>
            <a:r>
              <a:rPr lang="fi-FI" sz="2400" dirty="0" smtClean="0">
                <a:latin typeface="Arial" panose="020B0604020202020204" pitchFamily="34" charset="0"/>
              </a:rPr>
              <a:t>paikallisten </a:t>
            </a:r>
            <a:r>
              <a:rPr lang="fi-FI" sz="2400" dirty="0">
                <a:latin typeface="Arial" panose="020B0604020202020204" pitchFamily="34" charset="0"/>
              </a:rPr>
              <a:t>viranomaisten toimialueilla kuin eri organisaatioiden </a:t>
            </a:r>
            <a:r>
              <a:rPr lang="fi-FI" sz="2400" dirty="0" smtClean="0">
                <a:latin typeface="Arial" panose="020B0604020202020204" pitchFamily="34" charset="0"/>
              </a:rPr>
              <a:t>toiminnassakin.</a:t>
            </a:r>
          </a:p>
          <a:p>
            <a:endParaRPr lang="fi-FI" dirty="0">
              <a:latin typeface="Arial" panose="020B0604020202020204" pitchFamily="34" charset="0"/>
            </a:endParaRPr>
          </a:p>
        </p:txBody>
      </p:sp>
    </p:spTree>
    <p:extLst>
      <p:ext uri="{BB962C8B-B14F-4D97-AF65-F5344CB8AC3E}">
        <p14:creationId xmlns:p14="http://schemas.microsoft.com/office/powerpoint/2010/main" val="1377467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6244838"/>
          </a:xfrm>
        </p:spPr>
        <p:txBody>
          <a:bodyPr>
            <a:normAutofit fontScale="90000"/>
          </a:bodyPr>
          <a:lstStyle/>
          <a:p>
            <a:pPr lvl="0" algn="ctr" defTabSz="457200">
              <a:lnSpc>
                <a:spcPct val="100000"/>
              </a:lnSpc>
              <a:spcBef>
                <a:spcPts val="0"/>
              </a:spcBef>
            </a:pPr>
            <a:r>
              <a:rPr lang="fi-FI" sz="1800" cap="none" spc="0" dirty="0" smtClean="0">
                <a:solidFill>
                  <a:prstClr val="black"/>
                </a:solidFill>
                <a:latin typeface="Arial" panose="020B0604020202020204" pitchFamily="34" charset="0"/>
                <a:ea typeface="+mn-ea"/>
                <a:cs typeface="+mn-cs"/>
              </a:rPr>
              <a:t/>
            </a:r>
            <a:br>
              <a:rPr lang="fi-FI" sz="1800" cap="none" spc="0" dirty="0" smtClean="0">
                <a:solidFill>
                  <a:prstClr val="black"/>
                </a:solidFill>
                <a:latin typeface="Arial" panose="020B0604020202020204" pitchFamily="34" charset="0"/>
                <a:ea typeface="+mn-ea"/>
                <a:cs typeface="+mn-cs"/>
              </a:rPr>
            </a:br>
            <a:r>
              <a:rPr lang="fi-FI" sz="1800" cap="none" spc="0" dirty="0">
                <a:solidFill>
                  <a:prstClr val="black"/>
                </a:solidFill>
                <a:latin typeface="Arial" panose="020B0604020202020204" pitchFamily="34" charset="0"/>
                <a:ea typeface="+mn-ea"/>
                <a:cs typeface="+mn-cs"/>
              </a:rPr>
              <a:t/>
            </a:r>
            <a:br>
              <a:rPr lang="fi-FI" sz="1800" cap="none" spc="0" dirty="0">
                <a:solidFill>
                  <a:prstClr val="black"/>
                </a:solidFill>
                <a:latin typeface="Arial" panose="020B0604020202020204" pitchFamily="34" charset="0"/>
                <a:ea typeface="+mn-ea"/>
                <a:cs typeface="+mn-cs"/>
              </a:rPr>
            </a:br>
            <a:r>
              <a:rPr lang="fi-FI" sz="1800" cap="none" spc="0" dirty="0" smtClean="0">
                <a:solidFill>
                  <a:prstClr val="black"/>
                </a:solidFill>
                <a:latin typeface="Arial" panose="020B0604020202020204" pitchFamily="34" charset="0"/>
                <a:ea typeface="+mn-ea"/>
                <a:cs typeface="+mn-cs"/>
              </a:rPr>
              <a:t/>
            </a:r>
            <a:br>
              <a:rPr lang="fi-FI" sz="1800" cap="none" spc="0" dirty="0" smtClean="0">
                <a:solidFill>
                  <a:prstClr val="black"/>
                </a:solidFill>
                <a:latin typeface="Arial" panose="020B0604020202020204" pitchFamily="34" charset="0"/>
                <a:ea typeface="+mn-ea"/>
                <a:cs typeface="+mn-cs"/>
              </a:rPr>
            </a:br>
            <a:r>
              <a:rPr lang="fi-FI" sz="1800" cap="none" spc="0" dirty="0">
                <a:solidFill>
                  <a:prstClr val="black"/>
                </a:solidFill>
                <a:latin typeface="Arial" panose="020B0604020202020204" pitchFamily="34" charset="0"/>
                <a:ea typeface="+mn-ea"/>
                <a:cs typeface="+mn-cs"/>
              </a:rPr>
              <a:t/>
            </a:r>
            <a:br>
              <a:rPr lang="fi-FI" sz="1800" cap="none" spc="0" dirty="0">
                <a:solidFill>
                  <a:prstClr val="black"/>
                </a:solidFill>
                <a:latin typeface="Arial" panose="020B0604020202020204" pitchFamily="34" charset="0"/>
                <a:ea typeface="+mn-ea"/>
                <a:cs typeface="+mn-cs"/>
              </a:rPr>
            </a:br>
            <a:r>
              <a:rPr lang="fi-FI" sz="2400" cap="none" spc="0" dirty="0" smtClean="0">
                <a:solidFill>
                  <a:prstClr val="black"/>
                </a:solidFill>
                <a:latin typeface="Arial" panose="020B0604020202020204" pitchFamily="34" charset="0"/>
                <a:ea typeface="+mn-ea"/>
                <a:cs typeface="+mn-cs"/>
              </a:rPr>
              <a:t>e</a:t>
            </a:r>
            <a:r>
              <a:rPr lang="fi-FI" sz="2400" cap="none" spc="0" dirty="0">
                <a:solidFill>
                  <a:prstClr val="black"/>
                </a:solidFill>
                <a:latin typeface="Arial" panose="020B0604020202020204" pitchFamily="34" charset="0"/>
                <a:ea typeface="+mn-ea"/>
                <a:cs typeface="+mn-cs"/>
              </a:rPr>
              <a:t>) Lasten taitojen edistäminen: Osallisuuden myötä kehittyvät sellaiset kansalaisille hyödylliset taidot kuten keskustelu-­‐, neuvottelu-­‐ja kommunikointitaidot sekä priorisointi-­‐ja </a:t>
            </a:r>
            <a:r>
              <a:rPr lang="fi-FI" sz="2400" cap="none" spc="0" dirty="0" smtClean="0">
                <a:solidFill>
                  <a:prstClr val="black"/>
                </a:solidFill>
                <a:latin typeface="Arial" panose="020B0604020202020204" pitchFamily="34" charset="0"/>
                <a:ea typeface="+mn-ea"/>
                <a:cs typeface="+mn-cs"/>
              </a:rPr>
              <a:t>päätöksentekotaidot.</a:t>
            </a: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smtClean="0">
                <a:solidFill>
                  <a:prstClr val="black"/>
                </a:solidFill>
                <a:latin typeface="Arial" panose="020B0604020202020204" pitchFamily="34" charset="0"/>
                <a:ea typeface="+mn-ea"/>
                <a:cs typeface="+mn-cs"/>
              </a:rPr>
              <a:t/>
            </a:r>
            <a:br>
              <a:rPr lang="fi-FI" sz="2400" cap="none" spc="0" dirty="0" smtClean="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f)Lasten </a:t>
            </a:r>
            <a:r>
              <a:rPr lang="fi-FI" sz="2400" cap="none" spc="0" dirty="0" err="1">
                <a:solidFill>
                  <a:prstClr val="black"/>
                </a:solidFill>
                <a:latin typeface="Arial" panose="020B0604020202020204" pitchFamily="34" charset="0"/>
                <a:ea typeface="+mn-ea"/>
                <a:cs typeface="+mn-cs"/>
              </a:rPr>
              <a:t>valtaistaminen</a:t>
            </a:r>
            <a:r>
              <a:rPr lang="fi-FI" sz="2400" cap="none" spc="0" dirty="0">
                <a:solidFill>
                  <a:prstClr val="black"/>
                </a:solidFill>
                <a:latin typeface="Arial" panose="020B0604020202020204" pitchFamily="34" charset="0"/>
                <a:ea typeface="+mn-ea"/>
                <a:cs typeface="+mn-cs"/>
              </a:rPr>
              <a:t> ja itseluottamuksen lisääminen: Tehokas osallisuus voi myös tarjota kokemuksia omasta osaamisesta ja kohottaa itseluottamusta</a:t>
            </a:r>
            <a:r>
              <a:rPr lang="fi-FI" sz="2400" cap="none" spc="0" dirty="0" smtClean="0">
                <a:solidFill>
                  <a:prstClr val="black"/>
                </a:solidFill>
                <a:latin typeface="Arial" panose="020B0604020202020204" pitchFamily="34" charset="0"/>
                <a:ea typeface="+mn-ea"/>
                <a:cs typeface="+mn-cs"/>
              </a:rPr>
              <a:t>.</a:t>
            </a:r>
            <a:br>
              <a:rPr lang="fi-FI" sz="2400" cap="none" spc="0" dirty="0" smtClean="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g) Lasten suojeleminen: Tutkimukset osoittavat, ettei lapsia itseään ole riittävästi onnistuttu kuulemaan lasten hyväksikäyttötapauksia selvitettäessä; osallisuus on tärkeä keino lasten suojelemiseksi.</a:t>
            </a:r>
            <a:r>
              <a:rPr lang="fi-FI" sz="1800" cap="none" spc="0" dirty="0">
                <a:solidFill>
                  <a:prstClr val="black"/>
                </a:solidFill>
                <a:latin typeface="Gill Sans MT" panose="020B0502020104020203"/>
                <a:ea typeface="+mn-ea"/>
                <a:cs typeface="+mn-cs"/>
              </a:rPr>
              <a:t/>
            </a:r>
            <a:br>
              <a:rPr lang="fi-FI" sz="1800" cap="none" spc="0" dirty="0">
                <a:solidFill>
                  <a:prstClr val="black"/>
                </a:solidFill>
                <a:latin typeface="Gill Sans MT" panose="020B0502020104020203"/>
                <a:ea typeface="+mn-ea"/>
                <a:cs typeface="+mn-cs"/>
              </a:rPr>
            </a:br>
            <a:endParaRPr lang="fi-FI" dirty="0"/>
          </a:p>
        </p:txBody>
      </p:sp>
    </p:spTree>
    <p:extLst>
      <p:ext uri="{BB962C8B-B14F-4D97-AF65-F5344CB8AC3E}">
        <p14:creationId xmlns:p14="http://schemas.microsoft.com/office/powerpoint/2010/main" val="788167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103633" y="190796"/>
            <a:ext cx="10178322" cy="6410301"/>
          </a:xfrm>
        </p:spPr>
        <p:txBody>
          <a:bodyPr>
            <a:normAutofit/>
          </a:bodyPr>
          <a:lstStyle/>
          <a:p>
            <a:r>
              <a:rPr lang="fi-FI" dirty="0" smtClean="0"/>
              <a:t/>
            </a:r>
            <a:br>
              <a:rPr lang="fi-FI" dirty="0" smtClean="0"/>
            </a:br>
            <a:r>
              <a:rPr lang="fi-FI" dirty="0"/>
              <a:t/>
            </a:r>
            <a:br>
              <a:rPr lang="fi-FI" dirty="0"/>
            </a:br>
            <a:r>
              <a:rPr lang="fi-FI" dirty="0" smtClean="0"/>
              <a:t/>
            </a:r>
            <a:br>
              <a:rPr lang="fi-FI" dirty="0" smtClean="0"/>
            </a:br>
            <a:r>
              <a:rPr lang="fi-FI" sz="3600" dirty="0" smtClean="0"/>
              <a:t>yksi esimerkki osallisuudesta varhaiskasvatuksessa:</a:t>
            </a:r>
            <a:r>
              <a:rPr lang="fi-FI" dirty="0"/>
              <a:t/>
            </a:r>
            <a:br>
              <a:rPr lang="fi-FI" dirty="0"/>
            </a:br>
            <a:r>
              <a:rPr lang="fi-FI" dirty="0" smtClean="0"/>
              <a:t/>
            </a:r>
            <a:br>
              <a:rPr lang="fi-FI" dirty="0" smtClean="0"/>
            </a:br>
            <a:r>
              <a:rPr lang="fi-FI" sz="2800" dirty="0" smtClean="0">
                <a:hlinkClick r:id="rId2"/>
              </a:rPr>
              <a:t>https</a:t>
            </a:r>
            <a:r>
              <a:rPr lang="fi-FI" sz="2800" dirty="0">
                <a:hlinkClick r:id="rId2"/>
              </a:rPr>
              <a:t>://</a:t>
            </a:r>
            <a:r>
              <a:rPr lang="fi-FI" sz="2800" dirty="0" smtClean="0">
                <a:hlinkClick r:id="rId2"/>
              </a:rPr>
              <a:t>www.youtube.com/watch?v=No9olG4rmK8</a:t>
            </a:r>
            <a:r>
              <a:rPr lang="fi-FI" sz="2800" dirty="0" smtClean="0"/>
              <a:t/>
            </a:r>
            <a:br>
              <a:rPr lang="fi-FI" sz="2800" dirty="0" smtClean="0"/>
            </a:br>
            <a:r>
              <a:rPr lang="fi-FI" sz="2800" dirty="0" smtClean="0"/>
              <a:t/>
            </a:r>
            <a:br>
              <a:rPr lang="fi-FI" sz="2800" dirty="0" smtClean="0"/>
            </a:br>
            <a:r>
              <a:rPr lang="fi-FI" sz="2800" dirty="0" smtClean="0"/>
              <a:t/>
            </a:r>
            <a:br>
              <a:rPr lang="fi-FI" sz="2800" dirty="0" smtClean="0"/>
            </a:br>
            <a:r>
              <a:rPr lang="fi-FI" dirty="0" smtClean="0"/>
              <a:t/>
            </a:r>
            <a:br>
              <a:rPr lang="fi-FI" dirty="0" smtClean="0"/>
            </a:br>
            <a:endParaRPr lang="fi-FI" sz="2800" dirty="0"/>
          </a:p>
        </p:txBody>
      </p:sp>
    </p:spTree>
    <p:extLst>
      <p:ext uri="{BB962C8B-B14F-4D97-AF65-F5344CB8AC3E}">
        <p14:creationId xmlns:p14="http://schemas.microsoft.com/office/powerpoint/2010/main" val="1160389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6009707"/>
          </a:xfrm>
        </p:spPr>
        <p:txBody>
          <a:bodyPr>
            <a:normAutofit fontScale="90000"/>
          </a:bodyPr>
          <a:lstStyle/>
          <a:p>
            <a:r>
              <a:rPr lang="fi-FI" sz="4000" dirty="0" smtClean="0"/>
              <a:t/>
            </a:r>
            <a:br>
              <a:rPr lang="fi-FI" sz="4000" dirty="0" smtClean="0"/>
            </a:br>
            <a:r>
              <a:rPr lang="fi-FI" sz="4000" dirty="0" smtClean="0"/>
              <a:t>Osallisuus tarkoittaa lyhyesti sitä, että ihminen on läsnä omassa elämässään ja vaikuttaa siihen aktiivisesti. </a:t>
            </a:r>
            <a:br>
              <a:rPr lang="fi-FI" sz="4000" dirty="0" smtClean="0"/>
            </a:br>
            <a:r>
              <a:rPr lang="fi-FI" sz="4000" dirty="0" smtClean="0"/>
              <a:t/>
            </a:r>
            <a:br>
              <a:rPr lang="fi-FI" sz="4000" dirty="0" smtClean="0"/>
            </a:br>
            <a:r>
              <a:rPr lang="fi-FI" sz="2700" dirty="0" smtClean="0">
                <a:solidFill>
                  <a:srgbClr val="FF0000"/>
                </a:solidFill>
              </a:rPr>
              <a:t>Jos ei ole osallinen, niin on……mikä?</a:t>
            </a:r>
            <a:r>
              <a:rPr lang="fi-FI" sz="4000" dirty="0" smtClean="0"/>
              <a:t/>
            </a:r>
            <a:br>
              <a:rPr lang="fi-FI" sz="4000" dirty="0" smtClean="0"/>
            </a:br>
            <a:r>
              <a:rPr lang="fi-FI" sz="4000" dirty="0" smtClean="0"/>
              <a:t/>
            </a:r>
            <a:br>
              <a:rPr lang="fi-FI" sz="4000" dirty="0" smtClean="0"/>
            </a:br>
            <a:r>
              <a:rPr lang="fi-FI" sz="4000" dirty="0" smtClean="0"/>
              <a:t>Se on paljon enemmän kuin pelkkä osallistuminen.</a:t>
            </a:r>
            <a:br>
              <a:rPr lang="fi-FI" sz="4000" dirty="0" smtClean="0"/>
            </a:br>
            <a:r>
              <a:rPr lang="fi-FI" sz="4000" dirty="0" smtClean="0"/>
              <a:t/>
            </a:r>
            <a:br>
              <a:rPr lang="fi-FI" sz="4000" dirty="0" smtClean="0"/>
            </a:br>
            <a:r>
              <a:rPr lang="fi-FI" sz="4000" dirty="0" smtClean="0"/>
              <a:t>Osallisuus on tunnetta, että kuuluu johonkin. </a:t>
            </a:r>
            <a:r>
              <a:rPr lang="fi-FI" dirty="0" smtClean="0"/>
              <a:t/>
            </a:r>
            <a:br>
              <a:rPr lang="fi-FI" dirty="0" smtClean="0"/>
            </a:br>
            <a:endParaRPr lang="fi-FI" dirty="0"/>
          </a:p>
        </p:txBody>
      </p:sp>
    </p:spTree>
    <p:extLst>
      <p:ext uri="{BB962C8B-B14F-4D97-AF65-F5344CB8AC3E}">
        <p14:creationId xmlns:p14="http://schemas.microsoft.com/office/powerpoint/2010/main" val="1454797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Tree>
    <p:extLst>
      <p:ext uri="{BB962C8B-B14F-4D97-AF65-F5344CB8AC3E}">
        <p14:creationId xmlns:p14="http://schemas.microsoft.com/office/powerpoint/2010/main" val="78508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3048000" y="2205588"/>
            <a:ext cx="6096000" cy="2446824"/>
          </a:xfrm>
          <a:prstGeom prst="rect">
            <a:avLst/>
          </a:prstGeom>
        </p:spPr>
        <p:txBody>
          <a:bodyPr>
            <a:spAutoFit/>
          </a:bodyPr>
          <a:lstStyle/>
          <a:p>
            <a:pPr algn="ctr"/>
            <a:r>
              <a:rPr lang="fi-FI" sz="5100" cap="all" spc="200" dirty="0">
                <a:solidFill>
                  <a:srgbClr val="2A1A00"/>
                </a:solidFill>
                <a:latin typeface="Impact" panose="020B0806030902050204"/>
                <a:ea typeface="+mj-ea"/>
                <a:cs typeface="+mj-cs"/>
              </a:rPr>
              <a:t>Miten asiakkaan osallisuutta edistetään?</a:t>
            </a:r>
            <a:endParaRPr lang="fi-FI" dirty="0"/>
          </a:p>
        </p:txBody>
      </p:sp>
    </p:spTree>
    <p:extLst>
      <p:ext uri="{BB962C8B-B14F-4D97-AF65-F5344CB8AC3E}">
        <p14:creationId xmlns:p14="http://schemas.microsoft.com/office/powerpoint/2010/main" val="2786886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611086" y="1613119"/>
            <a:ext cx="9335588" cy="3323987"/>
          </a:xfrm>
          <a:prstGeom prst="rect">
            <a:avLst/>
          </a:prstGeom>
        </p:spPr>
        <p:txBody>
          <a:bodyPr wrap="square">
            <a:spAutoFit/>
          </a:bodyPr>
          <a:lstStyle/>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Kannustetaan asiakasta itsenäiseen toimintaan</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Ollaan kiinnostuneita asiakkaiden asioista, ajatuksista ja mielipiteistä</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Kysytään asiakkaan mielipidettä arkisissa valinnoissa</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Huolehditaan, ettei kukaan jää syrjään</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Kannustetaan asiakkaita yhteiseen toimintaan</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Tuetaan perheenjäsenten yhteydenpitoa ja yhteistä toimintaa</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Otetaan asiakkaat mukaan käytännön asioihin, esim. kattaus tai jälkien siivoaminen</a:t>
            </a:r>
          </a:p>
        </p:txBody>
      </p:sp>
    </p:spTree>
    <p:extLst>
      <p:ext uri="{BB962C8B-B14F-4D97-AF65-F5344CB8AC3E}">
        <p14:creationId xmlns:p14="http://schemas.microsoft.com/office/powerpoint/2010/main" val="39342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4903718"/>
          </a:xfrm>
        </p:spPr>
        <p:txBody>
          <a:bodyPr>
            <a:normAutofit fontScale="90000"/>
          </a:bodyPr>
          <a:lstStyle/>
          <a:p>
            <a:pPr algn="ctr"/>
            <a:r>
              <a:rPr lang="fi-FI" dirty="0" smtClean="0"/>
              <a:t/>
            </a:r>
            <a:br>
              <a:rPr lang="fi-FI" dirty="0" smtClean="0"/>
            </a:br>
            <a:r>
              <a:rPr lang="fi-FI" dirty="0" smtClean="0"/>
              <a:t/>
            </a:r>
            <a:br>
              <a:rPr lang="fi-FI" dirty="0" smtClean="0"/>
            </a:br>
            <a:r>
              <a:rPr lang="fi-FI" dirty="0" smtClean="0"/>
              <a:t>-kommunikointi: valitaan oikea tapa puhua, kuunnellaan aidosti ja viestitään eleillä ja ilmeillä myönteisesti</a:t>
            </a:r>
            <a:r>
              <a:rPr lang="fi-FI" dirty="0"/>
              <a:t/>
            </a:r>
            <a:br>
              <a:rPr lang="fi-FI" dirty="0"/>
            </a:br>
            <a:endParaRPr lang="fi-FI" dirty="0"/>
          </a:p>
        </p:txBody>
      </p:sp>
    </p:spTree>
    <p:extLst>
      <p:ext uri="{BB962C8B-B14F-4D97-AF65-F5344CB8AC3E}">
        <p14:creationId xmlns:p14="http://schemas.microsoft.com/office/powerpoint/2010/main" val="73415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5661364"/>
          </a:xfrm>
        </p:spPr>
        <p:txBody>
          <a:bodyPr>
            <a:normAutofit/>
          </a:bodyPr>
          <a:lstStyle/>
          <a:p>
            <a:pPr algn="ctr"/>
            <a:r>
              <a:rPr lang="fi-FI" dirty="0" smtClean="0"/>
              <a:t/>
            </a:r>
            <a:br>
              <a:rPr lang="fi-FI" dirty="0" smtClean="0"/>
            </a:br>
            <a:r>
              <a:rPr lang="fi-FI" dirty="0" smtClean="0"/>
              <a:t>Tiedon antaminen ja saanti</a:t>
            </a:r>
            <a:br>
              <a:rPr lang="fi-FI" dirty="0" smtClean="0"/>
            </a:br>
            <a:r>
              <a:rPr lang="fi-FI" dirty="0"/>
              <a:t/>
            </a:r>
            <a:br>
              <a:rPr lang="fi-FI" dirty="0"/>
            </a:br>
            <a:r>
              <a:rPr lang="fi-FI" dirty="0" smtClean="0"/>
              <a:t>-annetaan riittävästi ja ymmärrettävästi tietoa</a:t>
            </a:r>
            <a:br>
              <a:rPr lang="fi-FI" dirty="0" smtClean="0"/>
            </a:br>
            <a:r>
              <a:rPr lang="fi-FI" dirty="0"/>
              <a:t/>
            </a:r>
            <a:br>
              <a:rPr lang="fi-FI" dirty="0"/>
            </a:br>
            <a:endParaRPr lang="fi-FI" dirty="0"/>
          </a:p>
        </p:txBody>
      </p:sp>
    </p:spTree>
    <p:extLst>
      <p:ext uri="{BB962C8B-B14F-4D97-AF65-F5344CB8AC3E}">
        <p14:creationId xmlns:p14="http://schemas.microsoft.com/office/powerpoint/2010/main" val="2775761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896983"/>
            <a:ext cx="10178322" cy="5277394"/>
          </a:xfrm>
        </p:spPr>
        <p:txBody>
          <a:bodyPr>
            <a:normAutofit fontScale="90000"/>
          </a:bodyPr>
          <a:lstStyle/>
          <a:p>
            <a:pPr algn="ctr"/>
            <a:r>
              <a:rPr lang="fi-FI" dirty="0" smtClean="0"/>
              <a:t>-Asiakaslähtöinen toimintatapa</a:t>
            </a:r>
            <a:br>
              <a:rPr lang="fi-FI" dirty="0" smtClean="0"/>
            </a:br>
            <a:r>
              <a:rPr lang="fi-FI" dirty="0"/>
              <a:t/>
            </a:r>
            <a:br>
              <a:rPr lang="fi-FI" dirty="0"/>
            </a:br>
            <a:r>
              <a:rPr lang="fi-FI" dirty="0" smtClean="0"/>
              <a:t>-yhdessä tekeminen</a:t>
            </a:r>
            <a:br>
              <a:rPr lang="fi-FI" dirty="0" smtClean="0"/>
            </a:br>
            <a:r>
              <a:rPr lang="fi-FI" dirty="0"/>
              <a:t/>
            </a:r>
            <a:br>
              <a:rPr lang="fi-FI" dirty="0"/>
            </a:br>
            <a:r>
              <a:rPr lang="fi-FI" dirty="0" smtClean="0"/>
              <a:t>turvallinen ympäristö</a:t>
            </a:r>
            <a:br>
              <a:rPr lang="fi-FI" dirty="0" smtClean="0"/>
            </a:br>
            <a:r>
              <a:rPr lang="fi-FI" dirty="0" smtClean="0"/>
              <a:t>-luodaan ympäristö, jossa asiakas uskaltaa olla oma itsensä</a:t>
            </a:r>
            <a:br>
              <a:rPr lang="fi-FI" dirty="0" smtClean="0"/>
            </a:br>
            <a:r>
              <a:rPr lang="fi-FI" dirty="0"/>
              <a:t/>
            </a:r>
            <a:br>
              <a:rPr lang="fi-FI" dirty="0"/>
            </a:br>
            <a:r>
              <a:rPr lang="fi-FI" dirty="0" smtClean="0"/>
              <a:t/>
            </a:r>
            <a:br>
              <a:rPr lang="fi-FI" dirty="0" smtClean="0"/>
            </a:br>
            <a:endParaRPr lang="fi-FI" dirty="0"/>
          </a:p>
        </p:txBody>
      </p:sp>
    </p:spTree>
    <p:extLst>
      <p:ext uri="{BB962C8B-B14F-4D97-AF65-F5344CB8AC3E}">
        <p14:creationId xmlns:p14="http://schemas.microsoft.com/office/powerpoint/2010/main" val="2583982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4189615"/>
          </a:xfrm>
        </p:spPr>
        <p:txBody>
          <a:bodyPr>
            <a:normAutofit/>
          </a:bodyPr>
          <a:lstStyle/>
          <a:p>
            <a:pPr algn="ctr"/>
            <a:r>
              <a:rPr lang="fi-FI" dirty="0" smtClean="0"/>
              <a:t/>
            </a:r>
            <a:br>
              <a:rPr lang="fi-FI" dirty="0" smtClean="0"/>
            </a:br>
            <a:r>
              <a:rPr lang="fi-FI" dirty="0"/>
              <a:t/>
            </a:r>
            <a:br>
              <a:rPr lang="fi-FI" dirty="0"/>
            </a:br>
            <a:r>
              <a:rPr lang="fi-FI" dirty="0" smtClean="0"/>
              <a:t/>
            </a:r>
            <a:br>
              <a:rPr lang="fi-FI" dirty="0" smtClean="0"/>
            </a:br>
            <a:r>
              <a:rPr lang="fi-FI" dirty="0" smtClean="0"/>
              <a:t>-motivointi, kannustaminen, positiivinen palaute</a:t>
            </a:r>
            <a:endParaRPr lang="fi-FI" dirty="0"/>
          </a:p>
        </p:txBody>
      </p:sp>
    </p:spTree>
    <p:extLst>
      <p:ext uri="{BB962C8B-B14F-4D97-AF65-F5344CB8AC3E}">
        <p14:creationId xmlns:p14="http://schemas.microsoft.com/office/powerpoint/2010/main" val="124589982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TM10001106[[fn=Merkki]]</Template>
  <TotalTime>115</TotalTime>
  <Words>450</Words>
  <Application>Microsoft Office PowerPoint</Application>
  <PresentationFormat>Laajakuva</PresentationFormat>
  <Paragraphs>30</Paragraphs>
  <Slides>14</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14</vt:i4>
      </vt:variant>
    </vt:vector>
  </HeadingPairs>
  <TitlesOfParts>
    <vt:vector size="20" baseType="lpstr">
      <vt:lpstr>Arial</vt:lpstr>
      <vt:lpstr>Gill Sans MT</vt:lpstr>
      <vt:lpstr>Impact</vt:lpstr>
      <vt:lpstr>Trebuchet MS</vt:lpstr>
      <vt:lpstr>Wingdings 3</vt:lpstr>
      <vt:lpstr>Badge</vt:lpstr>
      <vt:lpstr>osallisuus</vt:lpstr>
      <vt:lpstr> Osallisuus tarkoittaa lyhyesti sitä, että ihminen on läsnä omassa elämässään ja vaikuttaa siihen aktiivisesti.   Jos ei ole osallinen, niin on……mikä?  Se on paljon enemmän kuin pelkkä osallistuminen.  Osallisuus on tunnetta, että kuuluu johonkin.  </vt:lpstr>
      <vt:lpstr>PowerPoint-esitys</vt:lpstr>
      <vt:lpstr>PowerPoint-esitys</vt:lpstr>
      <vt:lpstr>PowerPoint-esitys</vt:lpstr>
      <vt:lpstr>  -kommunikointi: valitaan oikea tapa puhua, kuunnellaan aidosti ja viestitään eleillä ja ilmeillä myönteisesti </vt:lpstr>
      <vt:lpstr> Tiedon antaminen ja saanti  -annetaan riittävästi ja ymmärrettävästi tietoa  </vt:lpstr>
      <vt:lpstr>-Asiakaslähtöinen toimintatapa  -yhdessä tekeminen  turvallinen ympäristö -luodaan ympäristö, jossa asiakas uskaltaa olla oma itsensä   </vt:lpstr>
      <vt:lpstr>   -motivointi, kannustaminen, positiivinen palaute</vt:lpstr>
      <vt:lpstr>PowerPoint-esitys</vt:lpstr>
      <vt:lpstr>PowerPoint-esitys</vt:lpstr>
      <vt:lpstr>PowerPoint-esitys</vt:lpstr>
      <vt:lpstr>    e) Lasten taitojen edistäminen: Osallisuuden myötä kehittyvät sellaiset kansalaisille hyödylliset taidot kuten keskustelu-­‐, neuvottelu-­‐ja kommunikointitaidot sekä priorisointi-­‐ja päätöksentekotaidot.    f)Lasten valtaistaminen ja itseluottamuksen lisääminen: Tehokas osallisuus voi myös tarjota kokemuksia omasta osaamisesta ja kohottaa itseluottamusta.   g) Lasten suojeleminen: Tutkimukset osoittavat, ettei lapsia itseään ole riittävästi onnistuttu kuulemaan lasten hyväksikäyttötapauksia selvitettäessä; osallisuus on tärkeä keino lasten suojelemiseksi. </vt:lpstr>
      <vt:lpstr>   yksi esimerkki osallisuudesta varhaiskasvatuksessa:  https://www.youtube.com/watch?v=No9olG4rmK8    </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osallisuus</dc:title>
  <dc:creator>Paronen Johanna</dc:creator>
  <cp:lastModifiedBy>Paronen Johanna</cp:lastModifiedBy>
  <cp:revision>17</cp:revision>
  <dcterms:created xsi:type="dcterms:W3CDTF">2020-09-16T06:25:02Z</dcterms:created>
  <dcterms:modified xsi:type="dcterms:W3CDTF">2020-11-16T07:24:06Z</dcterms:modified>
</cp:coreProperties>
</file>