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9" r:id="rId4"/>
    <p:sldId id="260" r:id="rId5"/>
    <p:sldId id="262" r:id="rId6"/>
    <p:sldId id="264" r:id="rId7"/>
    <p:sldId id="258" r:id="rId8"/>
    <p:sldId id="257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Arviointi</a:t>
            </a:r>
            <a:br>
              <a:rPr lang="fi-FI" dirty="0" smtClean="0"/>
            </a:br>
            <a:r>
              <a:rPr lang="fi-FI" dirty="0" smtClean="0"/>
              <a:t>itsearviointi</a:t>
            </a:r>
            <a:br>
              <a:rPr lang="fi-FI" dirty="0" smtClean="0"/>
            </a:br>
            <a:r>
              <a:rPr lang="fi-FI" dirty="0" smtClean="0"/>
              <a:t>reflektio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				Johanna </a:t>
            </a:r>
            <a:r>
              <a:rPr lang="fi-FI" dirty="0" err="1" smtClean="0"/>
              <a:t>paronen</a:t>
            </a:r>
            <a:endParaRPr lang="fi-FI" dirty="0" smtClean="0"/>
          </a:p>
          <a:p>
            <a:r>
              <a:rPr lang="fi-FI" dirty="0" smtClean="0"/>
              <a:t>							</a:t>
            </a:r>
            <a:r>
              <a:rPr lang="fi-FI" dirty="0" err="1" smtClean="0"/>
              <a:t>kaso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9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Kason</a:t>
            </a:r>
            <a:r>
              <a:rPr lang="fi-FI" dirty="0" smtClean="0"/>
              <a:t> osaamiskartoitus: </a:t>
            </a:r>
            <a:r>
              <a:rPr lang="fi-FI" sz="1400" dirty="0" smtClean="0"/>
              <a:t>yksi esimerkki….</a:t>
            </a:r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45262"/>
              </p:ext>
            </p:extLst>
          </p:nvPr>
        </p:nvGraphicFramePr>
        <p:xfrm>
          <a:off x="2020390" y="1100832"/>
          <a:ext cx="5490119" cy="575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0390" y="1100832"/>
                        <a:ext cx="5490119" cy="575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59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77804" y="364968"/>
            <a:ext cx="10178322" cy="6027124"/>
          </a:xfrm>
        </p:spPr>
        <p:txBody>
          <a:bodyPr>
            <a:normAutofit/>
          </a:bodyPr>
          <a:lstStyle/>
          <a:p>
            <a:r>
              <a:rPr lang="fi-FI" sz="4000" u="sng" dirty="0" smtClean="0"/>
              <a:t>Tehtävä: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-kokoonnutaan pienryhmiin. </a:t>
            </a:r>
            <a:br>
              <a:rPr lang="fi-FI" sz="4000" dirty="0" smtClean="0"/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 smtClean="0"/>
              <a:t>-käykää yhdessä läpi </a:t>
            </a:r>
            <a:r>
              <a:rPr lang="fi-FI" sz="4000" dirty="0" err="1" smtClean="0"/>
              <a:t>kason</a:t>
            </a:r>
            <a:r>
              <a:rPr lang="fi-FI" sz="4000" dirty="0" smtClean="0"/>
              <a:t> osaamiskartoitusta. </a:t>
            </a:r>
            <a:r>
              <a:rPr lang="fi-FI" sz="3100" dirty="0" smtClean="0"/>
              <a:t>(</a:t>
            </a:r>
            <a:r>
              <a:rPr lang="fi-FI" sz="1800" dirty="0" smtClean="0"/>
              <a:t>löytyy </a:t>
            </a:r>
            <a:r>
              <a:rPr lang="fi-FI" sz="1800" dirty="0" err="1" smtClean="0"/>
              <a:t>pedanetin</a:t>
            </a:r>
            <a:r>
              <a:rPr lang="fi-FI" sz="1800" dirty="0" smtClean="0"/>
              <a:t> etusivulta</a:t>
            </a:r>
            <a:r>
              <a:rPr lang="fi-FI" sz="3100" dirty="0"/>
              <a:t>)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-Millaisia asioita ja tunteita se herättää?</a:t>
            </a:r>
            <a:br>
              <a:rPr lang="fi-FI" sz="4000" dirty="0" smtClean="0"/>
            </a:br>
            <a:r>
              <a:rPr lang="fi-FI" sz="4000" dirty="0" smtClean="0"/>
              <a:t>-Valitkaa muutama asia, kommentti tai kysymys, jonka tuotte yhteiseen keskusteluun, joka alkaa klo 10.30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40899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67946"/>
          </a:xfrm>
        </p:spPr>
        <p:txBody>
          <a:bodyPr>
            <a:normAutofit/>
          </a:bodyPr>
          <a:lstStyle/>
          <a:p>
            <a:r>
              <a:rPr lang="fi-FI" dirty="0" smtClean="0"/>
              <a:t>Millaisia kokemuksia sinulla on arvioinnista, itsearvioinnista ja reflektiosta ….?</a:t>
            </a:r>
            <a:br>
              <a:rPr lang="fi-FI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>Mitä nämä käsitteet tarkoittavat?</a:t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>Miten ne liittyvät kasvun ja osallisuuden edistämiseen sekä omaan oppimiseesi?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13684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349829" y="862149"/>
            <a:ext cx="104677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err="1">
                <a:latin typeface="Arial" panose="020B0604020202020204" pitchFamily="34" charset="0"/>
              </a:rPr>
              <a:t>Deweyn</a:t>
            </a:r>
            <a:r>
              <a:rPr lang="fi-FI" sz="2800" dirty="0">
                <a:latin typeface="Arial" panose="020B0604020202020204" pitchFamily="34" charset="0"/>
              </a:rPr>
              <a:t>(1951) mukaan oppiminen tapahtuu kokemisen kautta. Kokeminen </a:t>
            </a:r>
            <a:r>
              <a:rPr lang="fi-FI" sz="2800" dirty="0" smtClean="0">
                <a:latin typeface="Arial" panose="020B0604020202020204" pitchFamily="34" charset="0"/>
              </a:rPr>
              <a:t>itsessään </a:t>
            </a:r>
            <a:r>
              <a:rPr lang="fi-FI" sz="2800" dirty="0">
                <a:latin typeface="Arial" panose="020B0604020202020204" pitchFamily="34" charset="0"/>
              </a:rPr>
              <a:t>ei kuitenkaan riitä oppimiseen, vaan tarvitaan </a:t>
            </a:r>
            <a:r>
              <a:rPr lang="fi-FI" sz="2800" b="1" dirty="0">
                <a:latin typeface="Arial" panose="020B0604020202020204" pitchFamily="34" charset="0"/>
              </a:rPr>
              <a:t>reflektiota</a:t>
            </a:r>
            <a:r>
              <a:rPr lang="fi-FI" sz="2800" dirty="0">
                <a:latin typeface="Arial" panose="020B0604020202020204" pitchFamily="34" charset="0"/>
              </a:rPr>
              <a:t>: kokemuksia tulee käsitellä ja tarkastella. </a:t>
            </a:r>
            <a:r>
              <a:rPr lang="fi-FI" sz="2800" u="sng" dirty="0">
                <a:latin typeface="Arial" panose="020B0604020202020204" pitchFamily="34" charset="0"/>
              </a:rPr>
              <a:t>Reflektio ja itsearviointi eivät ole selkeästi erillään toisistaan. </a:t>
            </a:r>
            <a:r>
              <a:rPr lang="fi-FI" sz="2800" dirty="0">
                <a:latin typeface="Arial" panose="020B0604020202020204" pitchFamily="34" charset="0"/>
              </a:rPr>
              <a:t>Reflektiossa on kyse tietoisuuden ja ajattelun kehittämisestä, kun taas itsearvioinnissa pääpaino on toiminnan suhteella tavoitteisiin. Reflektio </a:t>
            </a:r>
            <a:r>
              <a:rPr lang="fi-FI" sz="2800" dirty="0" smtClean="0">
                <a:latin typeface="Arial" panose="020B0604020202020204" pitchFamily="34" charset="0"/>
              </a:rPr>
              <a:t>tar­koittaa </a:t>
            </a:r>
            <a:r>
              <a:rPr lang="fi-FI" sz="2800" dirty="0">
                <a:latin typeface="Arial" panose="020B0604020202020204" pitchFamily="34" charset="0"/>
              </a:rPr>
              <a:t>niitä kognitiivisia toimintoja, joilla yksilö tarkastelee omia kokemuksiaan ja niiden taustalla vaikuttavia perusteita tavoitteenaan uuden tiedon </a:t>
            </a:r>
            <a:r>
              <a:rPr lang="fi-FI" sz="2800" dirty="0" smtClean="0">
                <a:latin typeface="Arial" panose="020B0604020202020204" pitchFamily="34" charset="0"/>
              </a:rPr>
              <a:t>rakentaminen </a:t>
            </a:r>
            <a:r>
              <a:rPr lang="fi-FI" sz="2800" dirty="0">
                <a:latin typeface="Arial" panose="020B0604020202020204" pitchFamily="34" charset="0"/>
              </a:rPr>
              <a:t>ja uusien näkökulmien löytäminen. Oppiminen siis pohjautuu reflektioon. </a:t>
            </a:r>
            <a:r>
              <a:rPr lang="fi-FI" sz="2800" dirty="0" smtClean="0">
                <a:latin typeface="Arial" panose="020B0604020202020204" pitchFamily="34" charset="0"/>
              </a:rPr>
              <a:t>It­searviointi </a:t>
            </a:r>
            <a:r>
              <a:rPr lang="fi-FI" sz="2800" dirty="0">
                <a:latin typeface="Arial" panose="020B0604020202020204" pitchFamily="34" charset="0"/>
              </a:rPr>
              <a:t>voidaan siten nähdä reflektion tuloksena (Ojanen 1993).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744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4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9525"/>
            <a:ext cx="9144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3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51388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Oppimispäiväkirja reflektion konkreettisena työvälineenä.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Wilman päiväkirja työssäoppimisen ja näytön aikana.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20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375954" y="1053737"/>
            <a:ext cx="101019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>
                <a:latin typeface="Arial" panose="020B0604020202020204" pitchFamily="34" charset="0"/>
              </a:rPr>
              <a:t>Yksilön toiminnan ja kehittymisen kannalta itsearviointi voidaan jakaa kahteen osaan: </a:t>
            </a:r>
            <a:endParaRPr lang="fi-FI" sz="3200" dirty="0" smtClean="0">
              <a:latin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</a:rPr>
              <a:t>persoonallisuuden </a:t>
            </a:r>
            <a:r>
              <a:rPr lang="fi-FI" sz="3200" dirty="0">
                <a:latin typeface="Arial" panose="020B0604020202020204" pitchFamily="34" charset="0"/>
              </a:rPr>
              <a:t>kehittyminen sekä ammattitaidon, työn ja toiminnan kehittyminen. Persoonallinen kehittyminen on näistä vaikeammin määriteltävä, sillä se on muun muassa kulttuuriin liittyvä, arvovalintoja sisältävä asia</a:t>
            </a:r>
            <a:r>
              <a:rPr lang="fi-FI" sz="3200" dirty="0" smtClean="0">
                <a:latin typeface="Arial" panose="020B0604020202020204" pitchFamily="34" charset="0"/>
              </a:rPr>
              <a:t>.</a:t>
            </a:r>
          </a:p>
          <a:p>
            <a:r>
              <a:rPr lang="fi-FI" sz="3200" dirty="0">
                <a:latin typeface="Arial" panose="020B0604020202020204" pitchFamily="34" charset="0"/>
              </a:rPr>
              <a:t>	</a:t>
            </a:r>
            <a:r>
              <a:rPr lang="fi-FI" sz="3200" dirty="0" smtClean="0">
                <a:latin typeface="Arial" panose="020B0604020202020204" pitchFamily="34" charset="0"/>
              </a:rPr>
              <a:t>														</a:t>
            </a:r>
          </a:p>
          <a:p>
            <a:endParaRPr lang="fi-FI" sz="3200" dirty="0">
              <a:latin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</a:rPr>
              <a:t>-”</a:t>
            </a:r>
            <a:r>
              <a:rPr lang="fi-FI" sz="3200" i="1" dirty="0" smtClean="0">
                <a:latin typeface="Arial" panose="020B0604020202020204" pitchFamily="34" charset="0"/>
              </a:rPr>
              <a:t>PERSOONALLINEN AMMATILLISUUS”……?-</a:t>
            </a:r>
            <a:endParaRPr lang="fi-FI" sz="3200" i="1" dirty="0"/>
          </a:p>
        </p:txBody>
      </p:sp>
    </p:spTree>
    <p:extLst>
      <p:ext uri="{BB962C8B-B14F-4D97-AF65-F5344CB8AC3E}">
        <p14:creationId xmlns:p14="http://schemas.microsoft.com/office/powerpoint/2010/main" val="242129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245326" y="1193074"/>
            <a:ext cx="103370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u="sng" dirty="0">
                <a:latin typeface="Arial" panose="020B0604020202020204" pitchFamily="34" charset="0"/>
              </a:rPr>
              <a:t>ITSEARVIOINNIN TAVOITTEENA ON</a:t>
            </a:r>
            <a:r>
              <a:rPr lang="fi-FI" sz="3200" dirty="0">
                <a:latin typeface="Arial" panose="020B0604020202020204" pitchFamily="34" charset="0"/>
              </a:rPr>
              <a:t>: </a:t>
            </a:r>
            <a:endParaRPr lang="fi-FI" sz="3200" dirty="0" smtClean="0">
              <a:latin typeface="Arial" panose="020B0604020202020204" pitchFamily="34" charset="0"/>
            </a:endParaRPr>
          </a:p>
          <a:p>
            <a:endParaRPr lang="fi-FI" sz="3200" dirty="0" smtClean="0">
              <a:latin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</a:rPr>
              <a:t>•</a:t>
            </a:r>
            <a:r>
              <a:rPr lang="fi-FI" sz="3200" dirty="0">
                <a:latin typeface="Arial" panose="020B0604020202020204" pitchFamily="34" charset="0"/>
              </a:rPr>
              <a:t>kasvun, kehityksen, oppimisen ja siinä edistymisen näkyväksi </a:t>
            </a:r>
            <a:r>
              <a:rPr lang="fi-FI" sz="3200" dirty="0" smtClean="0">
                <a:latin typeface="Arial" panose="020B0604020202020204" pitchFamily="34" charset="0"/>
              </a:rPr>
              <a:t>tekeminen</a:t>
            </a:r>
          </a:p>
          <a:p>
            <a:endParaRPr lang="fi-FI" sz="3200" dirty="0" smtClean="0">
              <a:latin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</a:rPr>
              <a:t>•</a:t>
            </a:r>
            <a:r>
              <a:rPr lang="fi-FI" sz="3200" dirty="0">
                <a:latin typeface="Arial" panose="020B0604020202020204" pitchFamily="34" charset="0"/>
              </a:rPr>
              <a:t>itsetuntemuksen ja itseohjautuvuuden </a:t>
            </a:r>
            <a:r>
              <a:rPr lang="fi-FI" sz="3200" dirty="0" smtClean="0">
                <a:latin typeface="Arial" panose="020B0604020202020204" pitchFamily="34" charset="0"/>
              </a:rPr>
              <a:t>vahvistaminen</a:t>
            </a:r>
          </a:p>
          <a:p>
            <a:endParaRPr lang="fi-FI" sz="3200" dirty="0" smtClean="0">
              <a:latin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</a:rPr>
              <a:t>•</a:t>
            </a:r>
            <a:r>
              <a:rPr lang="fi-FI" sz="3200" dirty="0">
                <a:latin typeface="Arial" panose="020B0604020202020204" pitchFamily="34" charset="0"/>
              </a:rPr>
              <a:t>omien valintojen ja päätösten esille tuominen ja </a:t>
            </a:r>
            <a:r>
              <a:rPr lang="fi-FI" sz="3200" dirty="0" smtClean="0">
                <a:latin typeface="Arial" panose="020B0604020202020204" pitchFamily="34" charset="0"/>
              </a:rPr>
              <a:t>kunnioittaminen</a:t>
            </a:r>
          </a:p>
          <a:p>
            <a:endParaRPr lang="fi-FI" sz="3200" dirty="0" smtClean="0">
              <a:latin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</a:rPr>
              <a:t>HUOM! OMAN TYÖN SANOITTAMINEN! 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16278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ITSEARVIOINTI ESIMERKKEJÄ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5623" y="1349829"/>
            <a:ext cx="4267200" cy="5508171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1131" y="1349829"/>
            <a:ext cx="4693920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5976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82</TotalTime>
  <Words>312</Words>
  <Application>Microsoft Office PowerPoint</Application>
  <PresentationFormat>Laajakuva</PresentationFormat>
  <Paragraphs>23</Paragraphs>
  <Slides>11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Acrobat Document</vt:lpstr>
      <vt:lpstr>Arviointi itsearviointi reflektio</vt:lpstr>
      <vt:lpstr>Millaisia kokemuksia sinulla on arvioinnista, itsearvioinnista ja reflektiosta ….?  Mitä nämä käsitteet tarkoittavat?  Miten ne liittyvät kasvun ja osallisuuden edistämiseen sekä omaan oppimiseesi?</vt:lpstr>
      <vt:lpstr>PowerPoint-esitys</vt:lpstr>
      <vt:lpstr>PowerPoint-esitys</vt:lpstr>
      <vt:lpstr>PowerPoint-esitys</vt:lpstr>
      <vt:lpstr> Oppimispäiväkirja reflektion konkreettisena työvälineenä.   Wilman päiväkirja työssäoppimisen ja näytön aikana.      </vt:lpstr>
      <vt:lpstr>PowerPoint-esitys</vt:lpstr>
      <vt:lpstr>PowerPoint-esitys</vt:lpstr>
      <vt:lpstr>ITSEARVIOINTI ESIMERKKEJÄ</vt:lpstr>
      <vt:lpstr>Kason osaamiskartoitus: yksi esimerkki….</vt:lpstr>
      <vt:lpstr>Tehtävä: -kokoonnutaan pienryhmiin.   -käykää yhdessä läpi kason osaamiskartoitusta. (löytyy pedanetin etusivulta) -Millaisia asioita ja tunteita se herättää? -Valitkaa muutama asia, kommentti tai kysymys, jonka tuotte yhteiseen keskusteluun, joka alkaa klo 10.30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Arviointi itsearviointi</dc:title>
  <dc:creator>Paronen Johanna</dc:creator>
  <cp:lastModifiedBy>Paronen Johanna</cp:lastModifiedBy>
  <cp:revision>18</cp:revision>
  <dcterms:created xsi:type="dcterms:W3CDTF">2021-01-03T08:53:52Z</dcterms:created>
  <dcterms:modified xsi:type="dcterms:W3CDTF">2021-01-05T05:52:42Z</dcterms:modified>
</cp:coreProperties>
</file>