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312" y="6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EB5039-15C4-4E16-BB23-5429A71F71A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207874905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48BA7-69A7-4F8D-856C-32CA4AB92045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447219666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695645-F185-4A18-B017-AB3AA1EFB35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622866226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Otsikko, teksti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D06BAC-A12F-433A-A4B3-675E5C23178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564925121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Otsikko, teksti ja 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B5D12D-0648-437B-B42D-EE24F1306410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937350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5A8990-ED55-4260-8638-A59BD0FAD73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39325193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5E7553-998E-41C2-AFBB-4B877E92D6AB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99495393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A34E79-7F8F-4B3C-9B52-01739DE9E45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335818640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0F233C-1679-4785-BB28-B2DFF78553E6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9030064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DEDEB9-D598-4521-B5E9-4B761ED650B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247717094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4B573D-5D40-454F-B3D9-5F7FB61FB316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73157665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8C31E-D2A8-44FB-9B54-009C8E6874CB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88365880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2DF6E4-1AFF-46E0-AFBA-B91B4919E5EE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9974541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3EB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perustyyl. napsautt.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tekstin perustyylejä napsauttamalla</a:t>
            </a:r>
          </a:p>
          <a:p>
            <a:pPr lvl="1"/>
            <a:r>
              <a:rPr lang="fi-FI" altLang="fi-FI" smtClean="0"/>
              <a:t>toinen taso</a:t>
            </a:r>
          </a:p>
          <a:p>
            <a:pPr lvl="2"/>
            <a:r>
              <a:rPr lang="fi-FI" altLang="fi-FI" smtClean="0"/>
              <a:t>kolmas taso</a:t>
            </a:r>
          </a:p>
          <a:p>
            <a:pPr lvl="3"/>
            <a:r>
              <a:rPr lang="fi-FI" altLang="fi-FI" smtClean="0"/>
              <a:t>neljäs taso</a:t>
            </a:r>
          </a:p>
          <a:p>
            <a:pPr lvl="4"/>
            <a:r>
              <a:rPr lang="fi-FI" altLang="fi-FI" smtClean="0"/>
              <a:t>viides taso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B514078F-C3C6-4EDB-8434-96FB6193D776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603186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Otsikk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altLang="fi-FI" b="1" dirty="0" smtClean="0"/>
              <a:t>IV Säätyvallan ja hyödyn aika</a:t>
            </a:r>
            <a:br>
              <a:rPr lang="fi-FI" altLang="fi-FI" b="1" dirty="0" smtClean="0"/>
            </a:br>
            <a:endParaRPr lang="fi-FI" altLang="fi-FI" dirty="0" smtClean="0"/>
          </a:p>
        </p:txBody>
      </p:sp>
      <p:sp>
        <p:nvSpPr>
          <p:cNvPr id="43011" name="Alaotsikk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altLang="fi-FI" b="1" dirty="0" smtClean="0"/>
              <a:t>Kpl 14</a:t>
            </a:r>
          </a:p>
        </p:txBody>
      </p:sp>
    </p:spTree>
    <p:extLst>
      <p:ext uri="{BB962C8B-B14F-4D97-AF65-F5344CB8AC3E}">
        <p14:creationId xmlns:p14="http://schemas.microsoft.com/office/powerpoint/2010/main" val="22050794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sz="3600" b="1" dirty="0"/>
              <a:t>Ruotsin suurvalta romahtaa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47851" y="1268413"/>
            <a:ext cx="8569325" cy="4525962"/>
          </a:xfrm>
        </p:spPr>
        <p:txBody>
          <a:bodyPr/>
          <a:lstStyle/>
          <a:p>
            <a:pPr eaLnBrk="1" hangingPunct="1"/>
            <a:r>
              <a:rPr lang="fi-FI" altLang="fi-FI" dirty="0" smtClean="0"/>
              <a:t>Ruotsin naapurit olivat odottaneet revanssia</a:t>
            </a:r>
          </a:p>
          <a:p>
            <a:pPr lvl="1" eaLnBrk="1" hangingPunct="1"/>
            <a:r>
              <a:rPr lang="fi-FI" altLang="fi-FI" dirty="0" smtClean="0"/>
              <a:t>havittelivat menetyksiään takaisin</a:t>
            </a:r>
          </a:p>
          <a:p>
            <a:pPr eaLnBrk="1" hangingPunct="1"/>
            <a:r>
              <a:rPr lang="fi-FI" altLang="fi-FI" dirty="0" smtClean="0"/>
              <a:t>Kun nuori kuningas, Kaarle XII astui valtaan, Ruotsin viholliset solmivat liiton ja aloittivat sodan</a:t>
            </a:r>
          </a:p>
          <a:p>
            <a:pPr lvl="1" eaLnBrk="1" hangingPunct="1"/>
            <a:r>
              <a:rPr lang="fi-FI" altLang="fi-FI" dirty="0" smtClean="0"/>
              <a:t>suuri Pohjan sota 1700 – 1721</a:t>
            </a:r>
          </a:p>
          <a:p>
            <a:pPr lvl="1" eaLnBrk="1" hangingPunct="1"/>
            <a:r>
              <a:rPr lang="fi-FI" altLang="fi-FI" dirty="0" smtClean="0"/>
              <a:t>Yllättäen nuori kuningas löi ensin Tanskan, sitten Venäjän joukot  ja valtasi lopulta Puolan</a:t>
            </a:r>
          </a:p>
          <a:p>
            <a:pPr lvl="1" eaLnBrk="1" hangingPunct="1"/>
            <a:r>
              <a:rPr lang="fi-FI" altLang="fi-FI" dirty="0" smtClean="0"/>
              <a:t>Venäjällä Pietari Suuri vahvisti Venäjää</a:t>
            </a:r>
          </a:p>
          <a:p>
            <a:pPr lvl="2" eaLnBrk="1" hangingPunct="1"/>
            <a:r>
              <a:rPr lang="fi-FI" altLang="fi-FI" dirty="0" smtClean="0"/>
              <a:t>Pietarin rakentaminen </a:t>
            </a:r>
          </a:p>
        </p:txBody>
      </p:sp>
    </p:spTree>
    <p:extLst>
      <p:ext uri="{BB962C8B-B14F-4D97-AF65-F5344CB8AC3E}">
        <p14:creationId xmlns:p14="http://schemas.microsoft.com/office/powerpoint/2010/main" val="2358496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62270" y="437322"/>
            <a:ext cx="10475843" cy="623183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i-FI" altLang="fi-FI" sz="3600" dirty="0" smtClean="0"/>
              <a:t>Pultava</a:t>
            </a:r>
          </a:p>
          <a:p>
            <a:pPr lvl="1" eaLnBrk="1" hangingPunct="1">
              <a:lnSpc>
                <a:spcPct val="80000"/>
              </a:lnSpc>
            </a:pPr>
            <a:r>
              <a:rPr lang="fi-FI" altLang="fi-FI" sz="3200" dirty="0" smtClean="0"/>
              <a:t>vahvistuneet Venäjän joukot </a:t>
            </a:r>
            <a:r>
              <a:rPr lang="fi-FI" altLang="fi-FI" sz="3200" dirty="0" smtClean="0"/>
              <a:t>löivät Ruotsin </a:t>
            </a:r>
            <a:r>
              <a:rPr lang="fi-FI" altLang="fi-FI" sz="3200" dirty="0" smtClean="0"/>
              <a:t>Pultavassa 1709</a:t>
            </a:r>
          </a:p>
          <a:p>
            <a:pPr lvl="1" eaLnBrk="1" hangingPunct="1">
              <a:lnSpc>
                <a:spcPct val="80000"/>
              </a:lnSpc>
            </a:pPr>
            <a:r>
              <a:rPr lang="fi-FI" altLang="fi-FI" sz="3200" dirty="0" smtClean="0"/>
              <a:t>Kaarle Turkkiin 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sz="3600" dirty="0" smtClean="0"/>
              <a:t>Puola ja Tanska aloittivat sodan &gt; Ruotsi menetti alueitaan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sz="3600" dirty="0" smtClean="0"/>
              <a:t>Venäjä miehitti Baltian maita ja aloitti Suomen valtauksen 1713 &gt; isoviha</a:t>
            </a:r>
          </a:p>
          <a:p>
            <a:pPr lvl="1" eaLnBrk="1" hangingPunct="1">
              <a:lnSpc>
                <a:spcPct val="80000"/>
              </a:lnSpc>
            </a:pPr>
            <a:r>
              <a:rPr lang="fi-FI" altLang="fi-FI" sz="3200" dirty="0" smtClean="0"/>
              <a:t>pakoa Ruotsiin</a:t>
            </a:r>
          </a:p>
          <a:p>
            <a:pPr lvl="1" eaLnBrk="1" hangingPunct="1">
              <a:lnSpc>
                <a:spcPct val="80000"/>
              </a:lnSpc>
            </a:pPr>
            <a:r>
              <a:rPr lang="fi-FI" altLang="fi-FI" sz="3200" dirty="0" smtClean="0"/>
              <a:t>rahvas jäi vihollisen armoille</a:t>
            </a:r>
          </a:p>
          <a:p>
            <a:pPr lvl="2" eaLnBrk="1" hangingPunct="1">
              <a:lnSpc>
                <a:spcPct val="80000"/>
              </a:lnSpc>
            </a:pPr>
            <a:r>
              <a:rPr lang="fi-FI" altLang="fi-FI" sz="2800" dirty="0" smtClean="0"/>
              <a:t>ryöstelyä, </a:t>
            </a:r>
            <a:r>
              <a:rPr lang="fi-FI" altLang="fi-FI" sz="2800" dirty="0" smtClean="0"/>
              <a:t>väkivaltaa</a:t>
            </a:r>
          </a:p>
          <a:p>
            <a:pPr lvl="2" eaLnBrk="1" hangingPunct="1">
              <a:lnSpc>
                <a:spcPct val="80000"/>
              </a:lnSpc>
            </a:pPr>
            <a:r>
              <a:rPr lang="fi-FI" altLang="fi-FI" sz="2800" dirty="0"/>
              <a:t>m</a:t>
            </a:r>
            <a:r>
              <a:rPr lang="fi-FI" altLang="fi-FI" sz="2800" dirty="0" smtClean="0"/>
              <a:t>onia vietiin vangeiksi Venäjälle</a:t>
            </a:r>
            <a:endParaRPr lang="fi-FI" altLang="fi-FI" sz="2800" dirty="0" smtClean="0"/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fi-FI" altLang="fi-FI" sz="3200" dirty="0" smtClean="0"/>
          </a:p>
          <a:p>
            <a:pPr lvl="1" eaLnBrk="1" hangingPunct="1">
              <a:lnSpc>
                <a:spcPct val="80000"/>
              </a:lnSpc>
            </a:pPr>
            <a:endParaRPr lang="fi-FI" altLang="fi-FI" sz="3200" dirty="0" smtClean="0"/>
          </a:p>
        </p:txBody>
      </p:sp>
    </p:spTree>
    <p:extLst>
      <p:ext uri="{BB962C8B-B14F-4D97-AF65-F5344CB8AC3E}">
        <p14:creationId xmlns:p14="http://schemas.microsoft.com/office/powerpoint/2010/main" val="3887775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50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50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50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50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50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50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50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50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altLang="fi-FI" smtClean="0"/>
          </a:p>
        </p:txBody>
      </p:sp>
      <p:sp>
        <p:nvSpPr>
          <p:cNvPr id="4608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i-FI" altLang="fi-FI" sz="3600" dirty="0" smtClean="0"/>
              <a:t>Kaarle </a:t>
            </a:r>
            <a:r>
              <a:rPr lang="fi-FI" altLang="fi-FI" sz="3600" dirty="0"/>
              <a:t>XII kaatui sodassa Norjassa </a:t>
            </a:r>
            <a:r>
              <a:rPr lang="fi-FI" altLang="fi-FI" sz="3600" dirty="0" smtClean="0"/>
              <a:t>1718</a:t>
            </a:r>
          </a:p>
          <a:p>
            <a:pPr lvl="1" eaLnBrk="1" hangingPunct="1">
              <a:lnSpc>
                <a:spcPct val="80000"/>
              </a:lnSpc>
            </a:pPr>
            <a:r>
              <a:rPr lang="fi-FI" altLang="fi-FI" sz="3200" dirty="0" smtClean="0"/>
              <a:t>Omatko vai vihollinen surmasi?</a:t>
            </a:r>
            <a:endParaRPr lang="fi-FI" altLang="fi-FI" sz="3200" dirty="0" smtClean="0"/>
          </a:p>
          <a:p>
            <a:pPr eaLnBrk="1" hangingPunct="1">
              <a:lnSpc>
                <a:spcPct val="80000"/>
              </a:lnSpc>
            </a:pPr>
            <a:r>
              <a:rPr lang="fi-FI" altLang="fi-FI" sz="3600" dirty="0" smtClean="0"/>
              <a:t>Uudenkaupungin </a:t>
            </a:r>
            <a:r>
              <a:rPr lang="fi-FI" altLang="fi-FI" sz="3600" dirty="0"/>
              <a:t>rauha 1721</a:t>
            </a:r>
          </a:p>
          <a:p>
            <a:pPr lvl="1" eaLnBrk="1" hangingPunct="1">
              <a:lnSpc>
                <a:spcPct val="80000"/>
              </a:lnSpc>
            </a:pPr>
            <a:r>
              <a:rPr lang="fi-FI" altLang="fi-FI" sz="3200" dirty="0"/>
              <a:t>Ruotsi menetti alueitaan Venäjälle 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sz="3600" dirty="0"/>
              <a:t>Ruotsin suurvalta-asema romahti</a:t>
            </a:r>
          </a:p>
          <a:p>
            <a:pPr lvl="1" eaLnBrk="1" hangingPunct="1">
              <a:lnSpc>
                <a:spcPct val="80000"/>
              </a:lnSpc>
            </a:pPr>
            <a:r>
              <a:rPr lang="fi-FI" altLang="fi-FI" sz="3200" dirty="0"/>
              <a:t>romahduksesta syytettiin itsevaltiasta kuningasta</a:t>
            </a:r>
          </a:p>
          <a:p>
            <a:endParaRPr lang="fi-FI" altLang="fi-FI" sz="4000" dirty="0"/>
          </a:p>
        </p:txBody>
      </p:sp>
    </p:spTree>
    <p:extLst>
      <p:ext uri="{BB962C8B-B14F-4D97-AF65-F5344CB8AC3E}">
        <p14:creationId xmlns:p14="http://schemas.microsoft.com/office/powerpoint/2010/main" val="21202022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5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503613" y="44450"/>
            <a:ext cx="4743450" cy="6707188"/>
          </a:xfrm>
          <a:noFill/>
        </p:spPr>
      </p:pic>
      <p:sp>
        <p:nvSpPr>
          <p:cNvPr id="47107" name="Tekstikehys 4"/>
          <p:cNvSpPr txBox="1">
            <a:spLocks noChangeArrowheads="1"/>
          </p:cNvSpPr>
          <p:nvPr/>
        </p:nvSpPr>
        <p:spPr bwMode="auto">
          <a:xfrm>
            <a:off x="8328025" y="5949950"/>
            <a:ext cx="2089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fi-FI" altLang="fi-FI" sz="1100">
                <a:solidFill>
                  <a:srgbClr val="000000"/>
                </a:solidFill>
              </a:rPr>
              <a:t>KAH_sähköinen aineisto</a:t>
            </a:r>
          </a:p>
        </p:txBody>
      </p:sp>
    </p:spTree>
    <p:extLst>
      <p:ext uri="{BB962C8B-B14F-4D97-AF65-F5344CB8AC3E}">
        <p14:creationId xmlns:p14="http://schemas.microsoft.com/office/powerpoint/2010/main" val="21949043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83236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letusrakenne">
  <a:themeElements>
    <a:clrScheme name="Oletusrakenn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letusrakenn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letusrakenn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131</Words>
  <Application>Microsoft Office PowerPoint</Application>
  <PresentationFormat>Laajakuva</PresentationFormat>
  <Paragraphs>26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1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8" baseType="lpstr">
      <vt:lpstr>Arial</vt:lpstr>
      <vt:lpstr>Oletusrakenne</vt:lpstr>
      <vt:lpstr>IV Säätyvallan ja hyödyn aika </vt:lpstr>
      <vt:lpstr>Ruotsin suurvalta romahtaa</vt:lpstr>
      <vt:lpstr>PowerPoint-esitys</vt:lpstr>
      <vt:lpstr>PowerPoint-esitys</vt:lpstr>
      <vt:lpstr>PowerPoint-esitys</vt:lpstr>
      <vt:lpstr>PowerPoint-esitys</vt:lpstr>
    </vt:vector>
  </TitlesOfParts>
  <Company>Siikalatvan kunta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IV Säätyvallan ja hyödyn aika</dc:title>
  <dc:creator>Kaisa Ylikoski</dc:creator>
  <cp:lastModifiedBy>Kaisa Ylikoski</cp:lastModifiedBy>
  <cp:revision>5</cp:revision>
  <dcterms:created xsi:type="dcterms:W3CDTF">2019-05-07T18:58:37Z</dcterms:created>
  <dcterms:modified xsi:type="dcterms:W3CDTF">2019-05-08T08:14:15Z</dcterms:modified>
</cp:coreProperties>
</file>