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9CAE9D9E-CCC8-459C-A558-38A9034CE5EC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8E242AB3-E90E-41D8-AF5F-60E7FD8A59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90055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9D9E-CCC8-459C-A558-38A9034CE5EC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42AB3-E90E-41D8-AF5F-60E7FD8A59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5507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9D9E-CCC8-459C-A558-38A9034CE5EC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42AB3-E90E-41D8-AF5F-60E7FD8A59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18628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9D9E-CCC8-459C-A558-38A9034CE5EC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42AB3-E90E-41D8-AF5F-60E7FD8A59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76256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9D9E-CCC8-459C-A558-38A9034CE5EC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42AB3-E90E-41D8-AF5F-60E7FD8A59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53814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9D9E-CCC8-459C-A558-38A9034CE5EC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42AB3-E90E-41D8-AF5F-60E7FD8A59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74399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9D9E-CCC8-459C-A558-38A9034CE5EC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42AB3-E90E-41D8-AF5F-60E7FD8A59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0405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9D9E-CCC8-459C-A558-38A9034CE5EC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42AB3-E90E-41D8-AF5F-60E7FD8A59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71036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9D9E-CCC8-459C-A558-38A9034CE5EC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42AB3-E90E-41D8-AF5F-60E7FD8A59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3067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9D9E-CCC8-459C-A558-38A9034CE5EC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42AB3-E90E-41D8-AF5F-60E7FD8A59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7661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9D9E-CCC8-459C-A558-38A9034CE5EC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42AB3-E90E-41D8-AF5F-60E7FD8A59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11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9D9E-CCC8-459C-A558-38A9034CE5EC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42AB3-E90E-41D8-AF5F-60E7FD8A59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012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9D9E-CCC8-459C-A558-38A9034CE5EC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42AB3-E90E-41D8-AF5F-60E7FD8A59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6898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9D9E-CCC8-459C-A558-38A9034CE5EC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42AB3-E90E-41D8-AF5F-60E7FD8A59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7514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9D9E-CCC8-459C-A558-38A9034CE5EC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42AB3-E90E-41D8-AF5F-60E7FD8A59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5494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9D9E-CCC8-459C-A558-38A9034CE5EC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42AB3-E90E-41D8-AF5F-60E7FD8A59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8491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9D9E-CCC8-459C-A558-38A9034CE5EC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42AB3-E90E-41D8-AF5F-60E7FD8A59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1025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CAE9D9E-CCC8-459C-A558-38A9034CE5EC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E242AB3-E90E-41D8-AF5F-60E7FD8A59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84792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698170" y="757239"/>
            <a:ext cx="9000309" cy="1202190"/>
          </a:xfrm>
        </p:spPr>
        <p:txBody>
          <a:bodyPr>
            <a:normAutofit fontScale="90000"/>
          </a:bodyPr>
          <a:lstStyle/>
          <a:p>
            <a:r>
              <a:rPr lang="fi-FI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TIETEELLINEN TUTKIMUS  (7ET)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962399" y="3457576"/>
            <a:ext cx="7197726" cy="2333624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3269" y="2853532"/>
            <a:ext cx="7572376" cy="3541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435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800" b="1" dirty="0"/>
              <a:t>TIETEELLISEN TUTKIMUKSEN VAIHEET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fi-FI" sz="2800" dirty="0"/>
              <a:t>Ongelma ja ilmiö</a:t>
            </a:r>
          </a:p>
          <a:p>
            <a:pPr marL="514350" indent="-514350">
              <a:buAutoNum type="arabicParenR"/>
            </a:pPr>
            <a:r>
              <a:rPr lang="fi-FI" sz="2800" dirty="0"/>
              <a:t>Tutkimuskysymysten muotoileminen ja tutkimussuunnitelma</a:t>
            </a:r>
          </a:p>
          <a:p>
            <a:pPr marL="514350" indent="-514350">
              <a:buAutoNum type="arabicParenR"/>
            </a:pPr>
            <a:r>
              <a:rPr lang="fi-FI" sz="2800" dirty="0"/>
              <a:t>Tutkimusaineiston kerääminen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9444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800" dirty="0"/>
              <a:t>4) Tutkimusaineiston tallentaminen käsiteltävään muotoon</a:t>
            </a:r>
          </a:p>
          <a:p>
            <a:pPr marL="0" indent="0">
              <a:buNone/>
            </a:pPr>
            <a:r>
              <a:rPr lang="fi-FI" sz="2800" dirty="0"/>
              <a:t>5) Analyysi ja johtopäätökset</a:t>
            </a:r>
          </a:p>
          <a:p>
            <a:pPr marL="0" indent="0">
              <a:buNone/>
            </a:pPr>
            <a:r>
              <a:rPr lang="fi-FI" sz="2800" dirty="0"/>
              <a:t>6) Tutkimustulosten julkaise-</a:t>
            </a:r>
            <a:r>
              <a:rPr lang="fi-FI" sz="2800" dirty="0" err="1"/>
              <a:t>minen</a:t>
            </a:r>
            <a:r>
              <a:rPr lang="fi-FI" sz="2800" dirty="0"/>
              <a:t> ja niistä keskusteleminen</a:t>
            </a:r>
          </a:p>
          <a:p>
            <a:pPr marL="0" indent="0">
              <a:buNone/>
            </a:pPr>
            <a:r>
              <a:rPr lang="fi-FI" sz="2800" dirty="0"/>
              <a:t>7) Tutkimustulosten arvioiminen</a:t>
            </a:r>
          </a:p>
        </p:txBody>
      </p:sp>
    </p:spTree>
    <p:extLst>
      <p:ext uri="{BB962C8B-B14F-4D97-AF65-F5344CB8AC3E}">
        <p14:creationId xmlns:p14="http://schemas.microsoft.com/office/powerpoint/2010/main" val="449308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800" dirty="0"/>
              <a:t>tieteet tutkivat erilaisia ilmiöitä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Tiede on jakaantunut tieteenaloihin</a:t>
            </a:r>
            <a:r>
              <a:rPr lang="fi-FI" sz="2800" b="1" dirty="0"/>
              <a:t>: Rationaaliset tieteet </a:t>
            </a:r>
            <a:r>
              <a:rPr lang="fi-FI" sz="2800" dirty="0"/>
              <a:t>(esim. matematiikka ja logiikka) ja </a:t>
            </a:r>
            <a:r>
              <a:rPr lang="fi-FI" sz="2800" b="1" dirty="0"/>
              <a:t>empiiriset tieteet </a:t>
            </a:r>
            <a:r>
              <a:rPr lang="fi-FI" sz="2800" dirty="0"/>
              <a:t>(luonnontieteet: fysiikka, kemia, biologia ym. ja ihmistieteet: oikeustiede, historia, psykologia ym.)</a:t>
            </a:r>
          </a:p>
          <a:p>
            <a:r>
              <a:rPr lang="fi-FI" sz="2800" dirty="0"/>
              <a:t>Eri tieteenaloissa tutkitaan ilmiöitä ERI NÄKÖKULMISTA.</a:t>
            </a:r>
          </a:p>
          <a:p>
            <a:r>
              <a:rPr lang="fi-FI" sz="2800" dirty="0"/>
              <a:t>Nykyään pyritään tutkimuksessa usein </a:t>
            </a:r>
            <a:r>
              <a:rPr lang="fi-FI" sz="2800" b="1" dirty="0"/>
              <a:t>monitieteellisyyteen.</a:t>
            </a:r>
          </a:p>
        </p:txBody>
      </p:sp>
    </p:spTree>
    <p:extLst>
      <p:ext uri="{BB962C8B-B14F-4D97-AF65-F5344CB8AC3E}">
        <p14:creationId xmlns:p14="http://schemas.microsoft.com/office/powerpoint/2010/main" val="1431884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800" dirty="0"/>
              <a:t>TIETEEN ”TAVOITTEITA”: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1" y="2142067"/>
            <a:ext cx="5362301" cy="4546116"/>
          </a:xfrm>
        </p:spPr>
        <p:txBody>
          <a:bodyPr>
            <a:normAutofit/>
          </a:bodyPr>
          <a:lstStyle/>
          <a:p>
            <a:r>
              <a:rPr lang="fi-FI" sz="2800" b="1" dirty="0"/>
              <a:t>kuvata </a:t>
            </a:r>
            <a:r>
              <a:rPr lang="fi-FI" sz="2800" dirty="0"/>
              <a:t>mahdollisimman </a:t>
            </a:r>
            <a:r>
              <a:rPr lang="fi-FI" sz="2800" b="1" dirty="0"/>
              <a:t>tarkasti</a:t>
            </a:r>
            <a:r>
              <a:rPr lang="fi-FI" sz="2800" dirty="0"/>
              <a:t> saatuja </a:t>
            </a:r>
            <a:r>
              <a:rPr lang="fi-FI" sz="2800" b="1" dirty="0"/>
              <a:t>tutkimustuloksia</a:t>
            </a:r>
          </a:p>
          <a:p>
            <a:r>
              <a:rPr lang="fi-FI" sz="2800" dirty="0"/>
              <a:t>tieteen tulee olla </a:t>
            </a:r>
            <a:r>
              <a:rPr lang="fi-FI" sz="2800" b="1" dirty="0"/>
              <a:t>kriittistä</a:t>
            </a:r>
          </a:p>
          <a:p>
            <a:r>
              <a:rPr lang="fi-FI" sz="2800" dirty="0"/>
              <a:t>uskotaan, että </a:t>
            </a:r>
            <a:r>
              <a:rPr lang="fi-FI" sz="2800" b="1" dirty="0"/>
              <a:t>käsitys tiedosta kehittyy sekä muuttuu </a:t>
            </a:r>
          </a:p>
          <a:p>
            <a:r>
              <a:rPr lang="fi-FI" sz="2800" dirty="0"/>
              <a:t>Tieteen tulisi olla </a:t>
            </a:r>
            <a:r>
              <a:rPr lang="fi-FI" sz="2800" b="1" dirty="0"/>
              <a:t>puolueetonta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5804048" cy="364913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i-FI" sz="2800" b="1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6747" y="1672046"/>
            <a:ext cx="3840479" cy="4846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466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5" cy="1127760"/>
          </a:xfrm>
        </p:spPr>
        <p:txBody>
          <a:bodyPr>
            <a:normAutofit/>
          </a:bodyPr>
          <a:lstStyle/>
          <a:p>
            <a:r>
              <a:rPr lang="fi-FI" sz="4800" dirty="0"/>
              <a:t>NÄENNÄISTIETEET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2" y="1737362"/>
            <a:ext cx="4995334" cy="42454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800" dirty="0"/>
              <a:t>= Osa uskomuksista yritetään esittää niin kuin ne olisivat tiedettä, vaikka eivät sitä ole</a:t>
            </a:r>
          </a:p>
          <a:p>
            <a:pPr>
              <a:buFontTx/>
              <a:buChar char="-"/>
            </a:pPr>
            <a:r>
              <a:rPr lang="fi-FI" sz="2800" dirty="0"/>
              <a:t>Näennäistieteessä valitaan usein ne tutkimustulokset, jotka jo tukevat sen olemassa olevia käsityksiä 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821895" y="1541417"/>
            <a:ext cx="4995332" cy="35530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600" dirty="0"/>
              <a:t>TEHTÄVÄT:</a:t>
            </a:r>
          </a:p>
          <a:p>
            <a:pPr marL="0" indent="0">
              <a:buNone/>
            </a:pPr>
            <a:r>
              <a:rPr lang="fi-FI" sz="3600" dirty="0"/>
              <a:t>Tee muistiinpanojen ja </a:t>
            </a:r>
          </a:p>
          <a:p>
            <a:pPr marL="0" indent="0">
              <a:buNone/>
            </a:pPr>
            <a:r>
              <a:rPr lang="fi-FI" sz="3600" dirty="0"/>
              <a:t>s. 28-31 avulla s. 2, 3 ja 7</a:t>
            </a:r>
          </a:p>
        </p:txBody>
      </p:sp>
    </p:spTree>
    <p:extLst>
      <p:ext uri="{BB962C8B-B14F-4D97-AF65-F5344CB8AC3E}">
        <p14:creationId xmlns:p14="http://schemas.microsoft.com/office/powerpoint/2010/main" val="2315120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4400" dirty="0"/>
              <a:t>USKOMUKSET voivat olla virheellisiä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2" y="1881051"/>
            <a:ext cx="4995334" cy="4976949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fi-FI" sz="2800" dirty="0"/>
              <a:t>Virheellisiin uskomuksiin päädytään usein, kun asioita ei tutkita tarkasti tai päätelmä tehdään liian nopeasti tietämättä kaikkia asioita </a:t>
            </a:r>
          </a:p>
          <a:p>
            <a:pPr>
              <a:buFontTx/>
              <a:buChar char="-"/>
            </a:pPr>
            <a:r>
              <a:rPr lang="fi-FI" sz="2800" b="1" dirty="0"/>
              <a:t>Argumentaatiovirhe</a:t>
            </a:r>
            <a:r>
              <a:rPr lang="fi-FI" sz="2800" dirty="0"/>
              <a:t> = virhe perusteluissa</a:t>
            </a:r>
          </a:p>
          <a:p>
            <a:pPr>
              <a:buFontTx/>
              <a:buChar char="-"/>
            </a:pPr>
            <a:r>
              <a:rPr lang="fi-FI" sz="2800" b="1" dirty="0"/>
              <a:t>ks. s. 33: Yleisiä argumentaatiovirheitä</a:t>
            </a:r>
          </a:p>
          <a:p>
            <a:pPr>
              <a:buFontTx/>
              <a:buChar char="-"/>
            </a:pPr>
            <a:endParaRPr lang="fi-FI" sz="2800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4463" y="2141538"/>
            <a:ext cx="4190954" cy="391962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25123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800" dirty="0"/>
              <a:t>TIETOON SUHTAUDUTAAN ERI TAVOIN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685802" y="1920240"/>
            <a:ext cx="4995334" cy="4833257"/>
          </a:xfrm>
        </p:spPr>
        <p:txBody>
          <a:bodyPr>
            <a:normAutofit lnSpcReduction="10000"/>
          </a:bodyPr>
          <a:lstStyle/>
          <a:p>
            <a:r>
              <a:rPr lang="fi-FI" sz="2800" dirty="0"/>
              <a:t>Lähtökohtana on, että asioita voi tietää varmaksi</a:t>
            </a:r>
          </a:p>
          <a:p>
            <a:r>
              <a:rPr lang="fi-FI" sz="2800" dirty="0"/>
              <a:t>Äärimmillään asenne voi muodostua </a:t>
            </a:r>
            <a:r>
              <a:rPr lang="fi-FI" sz="2800" b="1" dirty="0"/>
              <a:t>tieteisuskoksi -&gt;</a:t>
            </a:r>
            <a:r>
              <a:rPr lang="fi-FI" sz="2800" dirty="0"/>
              <a:t> pätevää tietoa ei ole tieteen ulkopuolella</a:t>
            </a:r>
          </a:p>
          <a:p>
            <a:r>
              <a:rPr lang="fi-FI" sz="2800" b="1" dirty="0"/>
              <a:t>skeptisismi: </a:t>
            </a:r>
            <a:r>
              <a:rPr lang="fi-FI" sz="2800" dirty="0"/>
              <a:t>epäillään tietoa</a:t>
            </a:r>
          </a:p>
          <a:p>
            <a:r>
              <a:rPr lang="fi-FI" sz="2800" b="1" dirty="0"/>
              <a:t>agnostisismi</a:t>
            </a:r>
            <a:r>
              <a:rPr lang="fi-FI" sz="2800" dirty="0"/>
              <a:t>: tiedon totuudellisuuteen ei haluta ottaa kantaa</a:t>
            </a:r>
          </a:p>
          <a:p>
            <a:endParaRPr lang="fi-FI" sz="2800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951162"/>
          </a:xfrm>
        </p:spPr>
        <p:txBody>
          <a:bodyPr>
            <a:normAutofit lnSpcReduction="10000"/>
          </a:bodyPr>
          <a:lstStyle/>
          <a:p>
            <a:r>
              <a:rPr lang="fi-FI" sz="2800" dirty="0"/>
              <a:t>Tietoon voidaan asennoitua </a:t>
            </a:r>
            <a:r>
              <a:rPr lang="fi-FI" sz="2800" b="1" dirty="0"/>
              <a:t>kriittisesti </a:t>
            </a:r>
            <a:r>
              <a:rPr lang="fi-FI" sz="2800" dirty="0"/>
              <a:t>-&gt; perusteluiden merkitys</a:t>
            </a:r>
          </a:p>
          <a:p>
            <a:r>
              <a:rPr lang="fi-FI" sz="3600" dirty="0"/>
              <a:t>Tee sivun 36 </a:t>
            </a:r>
            <a:r>
              <a:rPr lang="fi-FI" sz="3600" dirty="0" err="1"/>
              <a:t>teht</a:t>
            </a:r>
            <a:r>
              <a:rPr lang="fi-FI" sz="3600" dirty="0"/>
              <a:t>. 1 ja 2</a:t>
            </a:r>
          </a:p>
        </p:txBody>
      </p:sp>
    </p:spTree>
    <p:extLst>
      <p:ext uri="{BB962C8B-B14F-4D97-AF65-F5344CB8AC3E}">
        <p14:creationId xmlns:p14="http://schemas.microsoft.com/office/powerpoint/2010/main" val="444705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ivaallinen">
  <a:themeElements>
    <a:clrScheme name="Taivaallinen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Taivaalline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aivaalline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TM03457452[[fn=Taivaallinen]]</Template>
  <TotalTime>65</TotalTime>
  <Words>248</Words>
  <Application>Microsoft Office PowerPoint</Application>
  <PresentationFormat>Laajakuva</PresentationFormat>
  <Paragraphs>35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Taivaallinen</vt:lpstr>
      <vt:lpstr>TIETEELLINEN TUTKIMUS  (7ET)</vt:lpstr>
      <vt:lpstr>TIETEELLISEN TUTKIMUKSEN VAIHEET</vt:lpstr>
      <vt:lpstr>tieteet tutkivat erilaisia ilmiöitä</vt:lpstr>
      <vt:lpstr>TIETEEN ”TAVOITTEITA”:</vt:lpstr>
      <vt:lpstr>NÄENNÄISTIETEET</vt:lpstr>
      <vt:lpstr>USKOMUKSET voivat olla virheellisiä</vt:lpstr>
      <vt:lpstr>TIETOON SUHTAUDUTAAN ERI TAVOIN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TIETEELLINEN TUTKIMUS  (7ET)</dc:title>
  <dc:creator>Dahl Kirsi Tuulikki</dc:creator>
  <cp:lastModifiedBy>Kirsi Dahl</cp:lastModifiedBy>
  <cp:revision>13</cp:revision>
  <dcterms:created xsi:type="dcterms:W3CDTF">2017-10-02T06:45:07Z</dcterms:created>
  <dcterms:modified xsi:type="dcterms:W3CDTF">2018-08-11T13:23:29Z</dcterms:modified>
</cp:coreProperties>
</file>