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Merriweather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ele Pal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05"/>
  </p:normalViewPr>
  <p:slideViewPr>
    <p:cSldViewPr snapToGrid="0" snapToObjects="1">
      <p:cViewPr varScale="1">
        <p:scale>
          <a:sx n="51" d="100"/>
          <a:sy n="51" d="100"/>
        </p:scale>
        <p:origin x="126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f7a84d6c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" name="Google Shape;146;g3f7a84d6cb_0_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47" name="Google Shape;147;g3f7a84d6cb_0_4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08e82ff3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08e82ff33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i-FI" dirty="0"/>
              <a:t>Kreivin aikaan – Elämää Suomessa 1600-luvulla (Yle Oppiminen, Koulutuksen vuosisata) :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yle.fi</a:t>
            </a:r>
            <a:r>
              <a:rPr lang="fi-FI" dirty="0"/>
              <a:t>/aihe/artikkeli/2012/07/30/koulutuksen-vuosisata</a:t>
            </a:r>
            <a:endParaRPr dirty="0"/>
          </a:p>
        </p:txBody>
      </p:sp>
      <p:sp>
        <p:nvSpPr>
          <p:cNvPr id="155" name="Google Shape;155;g408e82ff33_0_2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f7a84d6c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7" name="Google Shape;97;g3f7a84d6cb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98" name="Google Shape;98;g3f7a84d6cb_0_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f7a84d6c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4" name="Google Shape;104;g3f7a84d6cb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05" name="Google Shape;105;g3f7a84d6cb_0_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f7a84d6c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1" name="Google Shape;111;g3f7a84d6cb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2" name="Google Shape;112;g3f7a84d6cb_0_1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f7a84d6c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8" name="Google Shape;118;g3f7a84d6cb_0_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9" name="Google Shape;119;g3f7a84d6cb_0_2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f7a84d6c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5" name="Google Shape;125;g3f7a84d6cb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26" name="Google Shape;126;g3f7a84d6cb_0_2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f7a84d6c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2" name="Google Shape;132;g3f7a84d6cb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33" name="Google Shape;133;g3f7a84d6cb_0_3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f7a84d6c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g3f7a84d6cb_0_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40" name="Google Shape;140;g3f7a84d6cb_0_4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604044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kehys_ForumV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Forum V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rtikkeli/2012/07/30/koulutuksen-vuosisat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/>
        </p:nvSpPr>
        <p:spPr>
          <a:xfrm>
            <a:off x="4267200" y="1981200"/>
            <a:ext cx="2607354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Luku 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Luvun otsikko</a:t>
            </a:r>
            <a:endParaRPr sz="2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6" name="Google Shape;86;p12" descr="kansi-ForumV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/>
        </p:nvSpPr>
        <p:spPr>
          <a:xfrm>
            <a:off x="4267200" y="1981200"/>
            <a:ext cx="4422949" cy="248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</a:t>
            </a:r>
            <a:r>
              <a:rPr lang="fi-FI" sz="2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ku 13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Suomi osana suurvaltaa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endParaRPr lang="fi-FI" sz="24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Albert Edelfeltin Turun akatemian vihkiäiset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fi-FI" sz="2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-maalaus</a:t>
            </a:r>
            <a:endParaRPr sz="24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297375" y="419300"/>
            <a:ext cx="5098200" cy="571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>
                <a:highlight>
                  <a:srgbClr val="FFFFFF"/>
                </a:highlight>
              </a:rPr>
              <a:t>Edelfelt on sijoittanut maalaukseen lukuisia aikalaisiaan. </a:t>
            </a:r>
            <a:endParaRPr dirty="0"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dirty="0">
                <a:highlight>
                  <a:srgbClr val="FFFFFF"/>
                </a:highlight>
              </a:rPr>
              <a:t>Esimerkiksi kansan joukossa on taiteilija Juho Rissanen.</a:t>
            </a:r>
            <a:endParaRPr dirty="0"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dirty="0">
                <a:highlight>
                  <a:srgbClr val="FFFFFF"/>
                </a:highlight>
              </a:rPr>
              <a:t>Keskitaulussa leveälierisessä hatussa marssii säveltäjä Jean Sibelius, ja Edelfelt itse on samassa kuvassa äärimmäisenä oikealla.  </a:t>
            </a:r>
            <a:endParaRPr dirty="0">
              <a:highlight>
                <a:srgbClr val="FFFFFF"/>
              </a:highlight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4">
            <a:alphaModFix/>
          </a:blip>
          <a:srcRect l="6887" t="66435" r="83263" b="11463"/>
          <a:stretch/>
        </p:blipFill>
        <p:spPr>
          <a:xfrm>
            <a:off x="297375" y="3220275"/>
            <a:ext cx="3400725" cy="31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5">
            <a:alphaModFix/>
          </a:blip>
          <a:srcRect l="49678" t="27423" r="36602" b="13829"/>
          <a:stretch/>
        </p:blipFill>
        <p:spPr>
          <a:xfrm>
            <a:off x="5544500" y="235942"/>
            <a:ext cx="3400725" cy="6048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Kuuntelutehtävä: Kreivin aikaan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16712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fi-FI" dirty="0"/>
              <a:t>Kuuntele ote Kouluradio-ohjelmasta (1965): </a:t>
            </a:r>
            <a:r>
              <a:rPr lang="fi-FI" i="1" u="sng" dirty="0">
                <a:solidFill>
                  <a:schemeClr val="hlink"/>
                </a:solidFill>
                <a:hlinkClick r:id="rId3"/>
              </a:rPr>
              <a:t>Kreivin aikaan - Elämää Suomessa 1600-luvulla</a:t>
            </a:r>
            <a:r>
              <a:rPr lang="fi-FI" dirty="0">
                <a:solidFill>
                  <a:srgbClr val="222222"/>
                </a:solidFill>
              </a:rPr>
              <a:t> </a:t>
            </a:r>
            <a:r>
              <a:rPr lang="fi-FI" dirty="0"/>
              <a:t>(n. 6.20–7.50).</a:t>
            </a:r>
            <a:endParaRPr dirty="0"/>
          </a:p>
          <a:p>
            <a:pPr marL="342900" indent="-342900">
              <a:lnSpc>
                <a:spcPct val="100000"/>
              </a:lnSpc>
            </a:pPr>
            <a:r>
              <a:rPr lang="fi-FI" dirty="0"/>
              <a:t>Millaisena ohjelmassa kuvataan Turun akatemian avajaiskulkue?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fi-FI"/>
              <a:t>Albert Edelfeltin Turun akatemian vihkiäiset -maalaus</a:t>
            </a:r>
            <a:endParaRPr/>
          </a:p>
        </p:txBody>
      </p:sp>
      <p:pic>
        <p:nvPicPr>
          <p:cNvPr id="94" name="Google Shape;94;p13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715" y="2677601"/>
            <a:ext cx="8654570" cy="3594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628650" y="419300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>
                <a:highlight>
                  <a:srgbClr val="FFFFFF"/>
                </a:highlight>
              </a:rPr>
              <a:t>Maalaus on kolmiosainen, ikään kuin keskiaikaisten kirkkojen triptyykki.</a:t>
            </a:r>
            <a:endParaRPr strike="sngStrike"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>
                <a:highlight>
                  <a:srgbClr val="FFFFFF"/>
                </a:highlight>
              </a:rPr>
              <a:t>Helsingin yliopisto tilasi teoksen juhlasaliinsa Turun akatemian 250-vuotisjuhlavuoden lähestyessä, mutta teos valmistui vasta vuonna 1905, vähän ennen Edelfeltin kuolemaa.</a:t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4" name="Google Shape;94;p13">
            <a:extLst>
              <a:ext uri="{FF2B5EF4-FFF2-40B4-BE49-F238E27FC236}">
                <a16:creationId xmlns:a16="http://schemas.microsoft.com/office/drawing/2014/main" id="{C556A695-6FC0-A245-A1B7-F099A09F2FF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715" y="2677601"/>
            <a:ext cx="8654570" cy="3594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628650" y="419300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>
                <a:highlight>
                  <a:srgbClr val="FFFFFF"/>
                </a:highlight>
              </a:rPr>
              <a:t>Maalaus kuvaa runsaslukuista avajaiskulkuetta marssimassa Turun akatemiasta Turun tuomiokirkkoon 15.7.1640.</a:t>
            </a:r>
            <a:endParaRPr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>
                <a:highlight>
                  <a:srgbClr val="FFFFFF"/>
                </a:highlight>
              </a:rPr>
              <a:t>Edelfeltin maalaus noudattaa ehkä enemmän 1800-luvun historiallisia kuvaelmia kuin todellisuutta.</a:t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4" name="Google Shape;94;p13">
            <a:extLst>
              <a:ext uri="{FF2B5EF4-FFF2-40B4-BE49-F238E27FC236}">
                <a16:creationId xmlns:a16="http://schemas.microsoft.com/office/drawing/2014/main" id="{881BD050-8D2D-BB49-B578-7F74BE8C488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715" y="2677601"/>
            <a:ext cx="8654570" cy="3594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269775" y="419300"/>
            <a:ext cx="3407700" cy="579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dirty="0">
                <a:highlight>
                  <a:schemeClr val="lt1"/>
                </a:highlight>
              </a:rPr>
              <a:t>Yliopiston kulkueen jokaisen osallistujan paikka oli tarkasti määritelty. </a:t>
            </a:r>
            <a:endParaRPr dirty="0">
              <a:highlight>
                <a:schemeClr val="lt1"/>
              </a:highlight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>
                <a:highlight>
                  <a:schemeClr val="lt1"/>
                </a:highlight>
              </a:rPr>
              <a:t>Kulkueen kärjessä olivat trumpetinsoittaja ja rummunlyöjä.</a:t>
            </a:r>
            <a:endParaRPr dirty="0">
              <a:highlight>
                <a:schemeClr val="lt1"/>
              </a:highlight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>
                <a:highlight>
                  <a:schemeClr val="lt1"/>
                </a:highlight>
              </a:rPr>
              <a:t>Seuraavana kulkivat aateliset, joiden takana kannettiin yliopiston tunnuksia, kuten avaimia, sinettiä, matrikkelia ja hopeavaltikoita. </a:t>
            </a:r>
            <a:endParaRPr dirty="0">
              <a:highlight>
                <a:srgbClr val="FFFFFF"/>
              </a:highlight>
            </a:endParaRPr>
          </a:p>
        </p:txBody>
      </p:sp>
      <p:pic>
        <p:nvPicPr>
          <p:cNvPr id="115" name="Google Shape;115;p16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7214" y="226900"/>
            <a:ext cx="5063692" cy="59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269775" y="419299"/>
            <a:ext cx="3417970" cy="33287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>
                <a:highlight>
                  <a:schemeClr val="lt1"/>
                </a:highlight>
              </a:rPr>
              <a:t>Maalauksen keskellä kulkee kreivi Per Brahe yksin.</a:t>
            </a: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>
                <a:highlight>
                  <a:schemeClr val="lt1"/>
                </a:highlight>
              </a:rPr>
              <a:t>Per Brahea seuraavat piispa </a:t>
            </a:r>
            <a:r>
              <a:rPr lang="fi-FI" dirty="0" err="1">
                <a:highlight>
                  <a:schemeClr val="lt1"/>
                </a:highlight>
              </a:rPr>
              <a:t>Rothovius</a:t>
            </a:r>
            <a:r>
              <a:rPr lang="fi-FI" dirty="0">
                <a:highlight>
                  <a:schemeClr val="lt1"/>
                </a:highlight>
              </a:rPr>
              <a:t> ja professori </a:t>
            </a:r>
            <a:r>
              <a:rPr lang="fi-FI" dirty="0" err="1">
                <a:highlight>
                  <a:schemeClr val="lt1"/>
                </a:highlight>
              </a:rPr>
              <a:t>Aeschilleus</a:t>
            </a:r>
            <a:r>
              <a:rPr lang="fi-FI" dirty="0">
                <a:highlight>
                  <a:schemeClr val="lt1"/>
                </a:highlight>
              </a:rPr>
              <a:t>.</a:t>
            </a: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>
                <a:highlight>
                  <a:schemeClr val="lt1"/>
                </a:highlight>
              </a:rPr>
              <a:t>Sitten tulevat kaikki akatemian professorit pareittain.  </a:t>
            </a:r>
            <a:endParaRPr dirty="0">
              <a:highlight>
                <a:srgbClr val="FFFFFF"/>
              </a:highlight>
            </a:endParaRPr>
          </a:p>
        </p:txBody>
      </p:sp>
      <p:pic>
        <p:nvPicPr>
          <p:cNvPr id="122" name="Google Shape;122;p17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b="1039"/>
          <a:stretch/>
        </p:blipFill>
        <p:spPr>
          <a:xfrm>
            <a:off x="3873208" y="287348"/>
            <a:ext cx="5009535" cy="5928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269775" y="419300"/>
            <a:ext cx="3407700" cy="579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>
                <a:highlight>
                  <a:schemeClr val="lt1"/>
                </a:highlight>
              </a:rPr>
              <a:t>Heitä seurasivat arvojärjestyksessä</a:t>
            </a:r>
          </a:p>
          <a:p>
            <a:pPr lvl="1" indent="-355600">
              <a:spcBef>
                <a:spcPts val="1000"/>
              </a:spcBef>
              <a:buSzPts val="2000"/>
              <a:buChar char="●"/>
            </a:pPr>
            <a:r>
              <a:rPr lang="fi-FI" sz="1800" dirty="0">
                <a:highlight>
                  <a:schemeClr val="lt1"/>
                </a:highlight>
              </a:rPr>
              <a:t>hovioikeuden asessorit</a:t>
            </a:r>
          </a:p>
          <a:p>
            <a:pPr lvl="1" indent="-355600">
              <a:spcBef>
                <a:spcPts val="1000"/>
              </a:spcBef>
              <a:buSzPts val="2000"/>
              <a:buChar char="●"/>
            </a:pPr>
            <a:r>
              <a:rPr lang="fi-FI" sz="1800" dirty="0">
                <a:highlight>
                  <a:schemeClr val="lt1"/>
                </a:highlight>
              </a:rPr>
              <a:t>linnanpäällikkö ja kruununvouti</a:t>
            </a:r>
          </a:p>
          <a:p>
            <a:pPr lvl="1" indent="-355600">
              <a:spcBef>
                <a:spcPts val="1000"/>
              </a:spcBef>
              <a:buSzPts val="2000"/>
              <a:buChar char="●"/>
            </a:pPr>
            <a:r>
              <a:rPr lang="fi-FI" sz="1800" dirty="0">
                <a:highlight>
                  <a:schemeClr val="lt1"/>
                </a:highlight>
              </a:rPr>
              <a:t>rovastit</a:t>
            </a:r>
          </a:p>
          <a:p>
            <a:pPr lvl="1" indent="-355600">
              <a:spcBef>
                <a:spcPts val="1000"/>
              </a:spcBef>
              <a:buSzPts val="2000"/>
              <a:buChar char="●"/>
            </a:pPr>
            <a:r>
              <a:rPr lang="fi-FI" sz="1800" dirty="0">
                <a:highlight>
                  <a:schemeClr val="lt1"/>
                </a:highlight>
              </a:rPr>
              <a:t>kirkkoherrat</a:t>
            </a:r>
          </a:p>
          <a:p>
            <a:pPr lvl="1" indent="-355600">
              <a:spcBef>
                <a:spcPts val="1000"/>
              </a:spcBef>
              <a:buSzPts val="2000"/>
              <a:buChar char="●"/>
            </a:pPr>
            <a:r>
              <a:rPr lang="fi-FI" sz="1800" dirty="0">
                <a:highlight>
                  <a:schemeClr val="lt1"/>
                </a:highlight>
              </a:rPr>
              <a:t>koulumestarit</a:t>
            </a:r>
          </a:p>
          <a:p>
            <a:pPr lvl="1" indent="-355600">
              <a:spcBef>
                <a:spcPts val="1000"/>
              </a:spcBef>
              <a:buSzPts val="2000"/>
              <a:buChar char="●"/>
            </a:pPr>
            <a:r>
              <a:rPr lang="fi-FI" sz="1800" dirty="0">
                <a:highlight>
                  <a:schemeClr val="lt1"/>
                </a:highlight>
              </a:rPr>
              <a:t>Turun pormestarit ja raati</a:t>
            </a:r>
          </a:p>
          <a:p>
            <a:pPr lvl="1" indent="-355600">
              <a:spcBef>
                <a:spcPts val="1000"/>
              </a:spcBef>
              <a:buSzPts val="2000"/>
              <a:buChar char="●"/>
            </a:pPr>
            <a:r>
              <a:rPr lang="fi-FI" sz="1800" dirty="0">
                <a:highlight>
                  <a:schemeClr val="lt1"/>
                </a:highlight>
              </a:rPr>
              <a:t>merkittävimmät porvarit ja ylioppilaat.   </a:t>
            </a:r>
            <a:endParaRPr sz="1800" dirty="0">
              <a:highlight>
                <a:srgbClr val="FFFFFF"/>
              </a:highlight>
            </a:endParaRPr>
          </a:p>
        </p:txBody>
      </p:sp>
      <p:pic>
        <p:nvPicPr>
          <p:cNvPr id="129" name="Google Shape;129;p18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2267"/>
          <a:stretch/>
        </p:blipFill>
        <p:spPr>
          <a:xfrm>
            <a:off x="3759296" y="271305"/>
            <a:ext cx="5113399" cy="5944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628650" y="419300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>
                <a:highlight>
                  <a:srgbClr val="FFFFFF"/>
                </a:highlight>
              </a:rPr>
              <a:t>Edelfeltin maalaus noudattaa ehkä enemmän 1800-luvun historiallisia kuvaelmia kuin todellisuutta.</a:t>
            </a:r>
            <a:endParaRPr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>
                <a:highlight>
                  <a:srgbClr val="FFFFFF"/>
                </a:highlight>
              </a:rPr>
              <a:t>Turun kaupungin muuri erottuu selvästi. Edelfelt on maalannut sen taiteilijan vapaudella.</a:t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4" name="Google Shape;94;p13">
            <a:extLst>
              <a:ext uri="{FF2B5EF4-FFF2-40B4-BE49-F238E27FC236}">
                <a16:creationId xmlns:a16="http://schemas.microsoft.com/office/drawing/2014/main" id="{5862A945-FDF3-4D43-8777-45685BB601D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715" y="2677601"/>
            <a:ext cx="8654570" cy="3594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297375" y="419300"/>
            <a:ext cx="3363900" cy="571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i-FI" dirty="0">
                <a:highlight>
                  <a:srgbClr val="FFFFFF"/>
                </a:highlight>
              </a:rPr>
              <a:t>Per Brahen takana hulmuaa Suomen vaakunasta tehty leijonalippu.</a:t>
            </a:r>
            <a:endParaRPr dirty="0"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dirty="0">
                <a:highlight>
                  <a:srgbClr val="FFFFFF"/>
                </a:highlight>
              </a:rPr>
              <a:t>Lippu liittyy enemmän 1900-luvun alkuvuosiin kuin 1600-lukuun.</a:t>
            </a:r>
            <a:endParaRPr dirty="0"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dirty="0">
                <a:highlight>
                  <a:srgbClr val="FFFFFF"/>
                </a:highlight>
              </a:rPr>
              <a:t>Vaikka leijonavaakuna esiintyi jo 1500-luvun lopulla, se ei ollut Suomessa yleisessä käytössä ennen 1800-lukua.</a:t>
            </a:r>
            <a:endParaRPr dirty="0">
              <a:highlight>
                <a:srgbClr val="FFFFFF"/>
              </a:highlight>
            </a:endParaRPr>
          </a:p>
        </p:txBody>
      </p:sp>
      <p:pic>
        <p:nvPicPr>
          <p:cNvPr id="143" name="Google Shape;143;p20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17430"/>
          <a:stretch/>
        </p:blipFill>
        <p:spPr>
          <a:xfrm>
            <a:off x="3880338" y="246500"/>
            <a:ext cx="4995379" cy="58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301</Words>
  <Application>Microsoft Office PowerPoint</Application>
  <PresentationFormat>Näytössä katseltava diaesitys (4:3)</PresentationFormat>
  <Paragraphs>51</Paragraphs>
  <Slides>11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Verdana</vt:lpstr>
      <vt:lpstr>Merriweather Sans</vt:lpstr>
      <vt:lpstr>Mukautettu suunnittelumalli</vt:lpstr>
      <vt:lpstr>PowerPoint-esitys</vt:lpstr>
      <vt:lpstr>Albert Edelfeltin Turun akatemian vihkiäiset -maalaus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Kuuntelutehtävä: Kreivin aikaan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Kaisa Ylikoski</dc:creator>
  <cp:lastModifiedBy>Kaisa Ylikoski</cp:lastModifiedBy>
  <cp:revision>5</cp:revision>
  <dcterms:modified xsi:type="dcterms:W3CDTF">2019-05-06T16:55:02Z</dcterms:modified>
</cp:coreProperties>
</file>