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9" r:id="rId4"/>
    <p:sldId id="280" r:id="rId5"/>
    <p:sldId id="281" r:id="rId6"/>
    <p:sldId id="282" r:id="rId7"/>
    <p:sldId id="284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78" d="100"/>
          <a:sy n="78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22190CF5-EFC5-42BA-9AD9-9D1357E8F39C}"/>
    <pc:docChg chg="custSel modSld">
      <pc:chgData name="Jääskeläinen Johanna" userId="4d9c4852-c1c7-4ec1-979c-34aa9228aaaf" providerId="ADAL" clId="{22190CF5-EFC5-42BA-9AD9-9D1357E8F39C}" dt="2021-06-16T10:19:13.963" v="17" actId="20577"/>
      <pc:docMkLst>
        <pc:docMk/>
      </pc:docMkLst>
      <pc:sldChg chg="modSp mod">
        <pc:chgData name="Jääskeläinen Johanna" userId="4d9c4852-c1c7-4ec1-979c-34aa9228aaaf" providerId="ADAL" clId="{22190CF5-EFC5-42BA-9AD9-9D1357E8F39C}" dt="2021-06-16T10:10:23.423" v="14" actId="27636"/>
        <pc:sldMkLst>
          <pc:docMk/>
          <pc:sldMk cId="2387574194" sldId="269"/>
        </pc:sldMkLst>
        <pc:spChg chg="mod">
          <ac:chgData name="Jääskeläinen Johanna" userId="4d9c4852-c1c7-4ec1-979c-34aa9228aaaf" providerId="ADAL" clId="{22190CF5-EFC5-42BA-9AD9-9D1357E8F39C}" dt="2021-06-16T10:10:23.423" v="14" actId="27636"/>
          <ac:spMkLst>
            <pc:docMk/>
            <pc:sldMk cId="2387574194" sldId="269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22190CF5-EFC5-42BA-9AD9-9D1357E8F39C}" dt="2021-06-16T10:11:15.774" v="16" actId="1076"/>
        <pc:sldMkLst>
          <pc:docMk/>
          <pc:sldMk cId="1927091975" sldId="279"/>
        </pc:sldMkLst>
        <pc:spChg chg="mod">
          <ac:chgData name="Jääskeläinen Johanna" userId="4d9c4852-c1c7-4ec1-979c-34aa9228aaaf" providerId="ADAL" clId="{22190CF5-EFC5-42BA-9AD9-9D1357E8F39C}" dt="2021-06-16T10:11:00.568" v="15" actId="1076"/>
          <ac:spMkLst>
            <pc:docMk/>
            <pc:sldMk cId="1927091975" sldId="279"/>
            <ac:spMk id="2" creationId="{3DAB1406-3F1B-49BC-AD8A-35146AC6875C}"/>
          </ac:spMkLst>
        </pc:spChg>
        <pc:picChg chg="mod">
          <ac:chgData name="Jääskeläinen Johanna" userId="4d9c4852-c1c7-4ec1-979c-34aa9228aaaf" providerId="ADAL" clId="{22190CF5-EFC5-42BA-9AD9-9D1357E8F39C}" dt="2021-06-16T10:11:15.774" v="16" actId="1076"/>
          <ac:picMkLst>
            <pc:docMk/>
            <pc:sldMk cId="1927091975" sldId="279"/>
            <ac:picMk id="5" creationId="{D7657323-C3E3-43A6-B748-C774083A4F9F}"/>
          </ac:picMkLst>
        </pc:picChg>
      </pc:sldChg>
      <pc:sldChg chg="modSp mod">
        <pc:chgData name="Jääskeläinen Johanna" userId="4d9c4852-c1c7-4ec1-979c-34aa9228aaaf" providerId="ADAL" clId="{22190CF5-EFC5-42BA-9AD9-9D1357E8F39C}" dt="2021-06-16T10:06:42.851" v="3" actId="20577"/>
        <pc:sldMkLst>
          <pc:docMk/>
          <pc:sldMk cId="3266088426" sldId="280"/>
        </pc:sldMkLst>
        <pc:spChg chg="mod">
          <ac:chgData name="Jääskeläinen Johanna" userId="4d9c4852-c1c7-4ec1-979c-34aa9228aaaf" providerId="ADAL" clId="{22190CF5-EFC5-42BA-9AD9-9D1357E8F39C}" dt="2021-06-16T10:06:42.851" v="3" actId="20577"/>
          <ac:spMkLst>
            <pc:docMk/>
            <pc:sldMk cId="3266088426" sldId="280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22190CF5-EFC5-42BA-9AD9-9D1357E8F39C}" dt="2021-06-16T10:19:13.963" v="17" actId="20577"/>
        <pc:sldMkLst>
          <pc:docMk/>
          <pc:sldMk cId="1193188767" sldId="281"/>
        </pc:sldMkLst>
        <pc:spChg chg="mod">
          <ac:chgData name="Jääskeläinen Johanna" userId="4d9c4852-c1c7-4ec1-979c-34aa9228aaaf" providerId="ADAL" clId="{22190CF5-EFC5-42BA-9AD9-9D1357E8F39C}" dt="2021-06-16T10:19:13.963" v="17" actId="20577"/>
          <ac:spMkLst>
            <pc:docMk/>
            <pc:sldMk cId="1193188767" sldId="281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22190CF5-EFC5-42BA-9AD9-9D1357E8F39C}" dt="2021-06-16T10:07:18.763" v="11" actId="20577"/>
        <pc:sldMkLst>
          <pc:docMk/>
          <pc:sldMk cId="2992827187" sldId="282"/>
        </pc:sldMkLst>
        <pc:spChg chg="mod">
          <ac:chgData name="Jääskeläinen Johanna" userId="4d9c4852-c1c7-4ec1-979c-34aa9228aaaf" providerId="ADAL" clId="{22190CF5-EFC5-42BA-9AD9-9D1357E8F39C}" dt="2021-06-16T10:07:18.763" v="11" actId="20577"/>
          <ac:spMkLst>
            <pc:docMk/>
            <pc:sldMk cId="2992827187" sldId="282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22190CF5-EFC5-42BA-9AD9-9D1357E8F39C}" dt="2021-06-16T10:07:24.395" v="12" actId="20577"/>
        <pc:sldMkLst>
          <pc:docMk/>
          <pc:sldMk cId="2179266618" sldId="284"/>
        </pc:sldMkLst>
        <pc:spChg chg="mod">
          <ac:chgData name="Jääskeläinen Johanna" userId="4d9c4852-c1c7-4ec1-979c-34aa9228aaaf" providerId="ADAL" clId="{22190CF5-EFC5-42BA-9AD9-9D1357E8F39C}" dt="2021-06-16T10:07:24.395" v="12" actId="20577"/>
          <ac:spMkLst>
            <pc:docMk/>
            <pc:sldMk cId="2179266618" sldId="284"/>
            <ac:spMk id="2" creationId="{3DAB1406-3F1B-49BC-AD8A-35146AC687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67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50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3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7998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22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62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sv-SE" dirty="0"/>
              <a:t>15. </a:t>
            </a:r>
            <a:r>
              <a:rPr lang="sv-SE" dirty="0" err="1"/>
              <a:t>Aasia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Kristityt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ovat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Aasiassa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vähemmistö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01151" y="3061051"/>
            <a:ext cx="13909462" cy="9194447"/>
          </a:xfrm>
        </p:spPr>
        <p:txBody>
          <a:bodyPr>
            <a:normAutofit fontScale="92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Kristinuskon juuret ovat Lähi-idässä, Aasiassa.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Armeniassa kristinuskosta tuli ensimmäisenä valtiona valtionuskonto vuonna 301.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Vuosisatojen kuluessa kristinusko levisi kauemmas Aasiaan kauppiaiden, munkkien ja lähetyssaarnaajien mukana.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Kaakkois-Aasiaan kristinusko saapui siirtomaavallan mukana 1500-luvulla, aktiivista lähetystyötä tehtiin 1800-luvulta alkaen.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49187" y="2861507"/>
            <a:ext cx="6666138" cy="92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2260776"/>
            <a:ext cx="10472474" cy="9194447"/>
          </a:xfrm>
        </p:spPr>
        <p:txBody>
          <a:bodyPr>
            <a:normAutofit fontScale="77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Noin 7 % koko Aasian väestöstä on kristittyjä, ja kristityt ovatkin lähes kaikkialla vähemmistö. Esim. Filippiineillä noin 90 % väestöstä on kuitenkin kristittyjä.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Aasiassa on noin 15 % kaikista maailman kristityistä.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Yhtenäistä ”aasialaista kristinuskoa” ei ole.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tarve löytää Jeesukselle ”aasialaiset kasvot”: sisäisen eheyden ja harmonian tuoja, köyhien rakastaja, kärsivä kumppani, elävien ja kuolleiden yhdistäjä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306968"/>
            <a:ext cx="10727721" cy="71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Lähi-idän vanhat kristilliset yhteisöt ja tärkeät pyhiinvaelluskohteet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39" y="3061051"/>
            <a:ext cx="10472475" cy="9654823"/>
          </a:xfrm>
        </p:spPr>
        <p:txBody>
          <a:bodyPr>
            <a:normAutofit fontScale="77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200" dirty="0"/>
              <a:t>Noin 5 % Lähi-idän väestöstä on kristittyjä.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200" dirty="0"/>
              <a:t>Monissa Lähi-idän maissa on kristinuskon ensimmäisiltä vuosisadoilta peräisin olevia kristillisiä vähemmistöjä.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200" dirty="0"/>
              <a:t>Uskonnonharjoittamisen mahdollisuudet vaihtelevat, viime vuosina kristityt ovat kohdanneet vakavaa väkivaltaa ja vainoa.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200" dirty="0"/>
              <a:t>Kristinuskon synnyinseudulla on tärkeitä pyhiinvaelluspaikkoja, kuten Betlehem, </a:t>
            </a:r>
            <a:r>
              <a:rPr lang="fi-FI" sz="6200" dirty="0" err="1"/>
              <a:t>Genesaretin</a:t>
            </a:r>
            <a:r>
              <a:rPr lang="fi-FI" sz="6200" dirty="0"/>
              <a:t> järven ympäristö ja Jerusalem (Via </a:t>
            </a:r>
            <a:r>
              <a:rPr lang="fi-FI" sz="6200" dirty="0" err="1"/>
              <a:t>Dolorosa</a:t>
            </a:r>
            <a:r>
              <a:rPr lang="fi-FI" sz="6200" dirty="0"/>
              <a:t>, Golgata, Pyhän Haudan kirkko).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882" y="3728393"/>
            <a:ext cx="10722239" cy="71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Intian kristityistä suurin osa on </a:t>
            </a:r>
            <a:r>
              <a:rPr lang="fi-FI" dirty="0" err="1">
                <a:solidFill>
                  <a:srgbClr val="008357"/>
                </a:solidFill>
              </a:rPr>
              <a:t>daliteja</a:t>
            </a:r>
            <a:r>
              <a:rPr lang="fi-FI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686801" y="2800351"/>
            <a:ext cx="14423814" cy="9915524"/>
          </a:xfrm>
        </p:spPr>
        <p:txBody>
          <a:bodyPr>
            <a:normAutofit fontScale="700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500" dirty="0"/>
              <a:t>Perimätiedon mukaan apostoli Tuomas toi kristinuskon Intiaan.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500" dirty="0"/>
              <a:t>Intiassa on noin 25 miljoonaa kristittyä (eli 2 % väestöstä).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500" dirty="0"/>
              <a:t>Kastijärjestelmä vaikuttaa myös kirkkojen sisällä, osa kristityistä vastustaa kaikkea kastisyrjintää.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500" dirty="0"/>
              <a:t>Suurin osa kristityistä on </a:t>
            </a:r>
            <a:r>
              <a:rPr lang="fi-FI" sz="6500" dirty="0" err="1"/>
              <a:t>daliteja</a:t>
            </a:r>
            <a:r>
              <a:rPr lang="fi-FI" sz="6500" dirty="0"/>
              <a:t> eli kastittomia.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500" b="1" dirty="0" err="1"/>
              <a:t>dalit</a:t>
            </a:r>
            <a:r>
              <a:rPr lang="fi-FI" sz="6500" b="1" dirty="0"/>
              <a:t>-teologia</a:t>
            </a:r>
            <a:r>
              <a:rPr lang="fi-FI" sz="6500" dirty="0"/>
              <a:t>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fi-FI" sz="6500" dirty="0"/>
              <a:t>Korostetaan Jeesuksen läheistä suhdetta yhteiskunnassa väheksyttyihin ihmisiin. Jeesuksen omista kärsimyksistä löydetään samanlaista nöyryytystä (Jeesus oli </a:t>
            </a:r>
            <a:r>
              <a:rPr lang="fi-FI" sz="6500" dirty="0" err="1"/>
              <a:t>dalit</a:t>
            </a:r>
            <a:r>
              <a:rPr lang="fi-FI" sz="6500" dirty="0"/>
              <a:t>).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fi-FI" sz="6500" dirty="0"/>
              <a:t>Syntyperään perustuvaa syrjintää vastustetaan ja </a:t>
            </a:r>
            <a:r>
              <a:rPr lang="fi-FI" sz="6500" dirty="0" err="1"/>
              <a:t>dalitien</a:t>
            </a:r>
            <a:r>
              <a:rPr lang="fi-FI" sz="6500" dirty="0"/>
              <a:t> yhteiskunnallista asemaa pyritään parantamaan.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500" dirty="0"/>
              <a:t>Kirkot suhtautuvat avoimesti muihin uskontoihin.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76400" y="3061051"/>
            <a:ext cx="6332414" cy="91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Kiinassa kristityt ovat kasvava vähemmistö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229851" y="3061051"/>
            <a:ext cx="13515974" cy="9924698"/>
          </a:xfrm>
        </p:spPr>
        <p:txBody>
          <a:bodyPr>
            <a:normAutofit fontScale="62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400" dirty="0"/>
              <a:t>Kristillistä sanomaa vietiin Kiinaan lukuisia kertoja 600–1800-luvuilla, mutta se ei juurtunut vanhojen uskontojen rinnalle.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400" dirty="0"/>
              <a:t>Protestanttiset lähetystyöntekijät perustivat kouluja, yliopistoja ja sairaaloita 1800-luvulla.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400" dirty="0"/>
              <a:t>Kiinasta tuli kommunistinen kansantasavalta 1949. Lähetit karkotettiin ja kirkkoja vaadittiin katkaisemaan yhteydet läntisiin kirkkoihin.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400" dirty="0"/>
              <a:t>Kulttuurivallankumouksen aikana 1960–70-luvuilla uskontojen vainot pahenivat. Niitä yritettiin hävittää.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400" dirty="0"/>
              <a:t>1980-luvulta alkaen uskonnonharjoitus on ollut valtion valvonnassa. Kristinusko on jakautunut valtion virallisesti hyväksymiin kirkkoihin ja epäviralliseen kotikirkkoliikkeeseen. Arviot kristittyjen määrästä vaihtelevat 20 miljoonasta 100 miljoonaan.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400" dirty="0"/>
              <a:t>Kristityt ovat kasvava vähemmistö. Ennusteiden mukaan Kiinassa saattaa olla jo vuonna 2030 enemmän kristittyjä kuin missään muussa maassa.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883" y="3208464"/>
            <a:ext cx="8899728" cy="59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Protestanttien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menestystarina</a:t>
            </a:r>
            <a:r>
              <a:rPr lang="sv-SE" dirty="0">
                <a:solidFill>
                  <a:srgbClr val="008357"/>
                </a:solidFill>
              </a:rPr>
              <a:t> Etelä-</a:t>
            </a:r>
            <a:r>
              <a:rPr lang="sv-SE" dirty="0" err="1">
                <a:solidFill>
                  <a:srgbClr val="008357"/>
                </a:solidFill>
              </a:rPr>
              <a:t>Koreassa</a:t>
            </a:r>
            <a:r>
              <a:rPr lang="sv-SE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229851" y="3061051"/>
            <a:ext cx="13515974" cy="9924698"/>
          </a:xfrm>
        </p:spPr>
        <p:txBody>
          <a:bodyPr>
            <a:normAutofit fontScale="62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900" dirty="0"/>
              <a:t>Katolinen lähetystyö alkoi Koreassa 1700-luvulla, protestanttinen 1800-luvulla.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900" dirty="0"/>
              <a:t>Korea jakautui kommunistiseen, ateistiseen Pohjois-Koreaan ja ei-kommunistiseen Etelä-Koreaan vuonna 1948.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600" dirty="0"/>
              <a:t>E</a:t>
            </a:r>
            <a:r>
              <a:rPr lang="fi-FI" sz="6900" dirty="0"/>
              <a:t>telä-Koreassa kristittyjä on noin 30 % väestöstä, suurin osa on konservatiivisia ja </a:t>
            </a:r>
            <a:r>
              <a:rPr lang="fi-FI" sz="6900" dirty="0" err="1"/>
              <a:t>evankelikaalisia</a:t>
            </a:r>
            <a:r>
              <a:rPr lang="fi-FI" sz="6900" dirty="0"/>
              <a:t> protestantteja. Uskonharjoituksessa korostuvat henkilökohtainen uskonkokemus, ajatus kirkosta uskovien yhteisönä, fundamentalistinen raamatuntulkinta, lopunajallinen julistus ja moraaliopetus.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900" dirty="0"/>
              <a:t>Protestanttinen kristinusko kasvoi voimakkaasti 1900-luvun puolivälin jälkeen maan modernisoituessa.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900" dirty="0"/>
              <a:t>Nykyään eteläkorealaiset kristilliset liikkeet tunnetaan maailmanlaajuisesti aktiivisesta lähetystyöstään.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7559" y="3208464"/>
            <a:ext cx="8886375" cy="59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6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475</Words>
  <Application>Microsoft Office PowerPoint</Application>
  <PresentationFormat>Mukautettu</PresentationFormat>
  <Paragraphs>58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15. Aasia</vt:lpstr>
      <vt:lpstr>Kristityt ovat Aasiassa vähemmistö</vt:lpstr>
      <vt:lpstr> </vt:lpstr>
      <vt:lpstr>Lähi-idän vanhat kristilliset yhteisöt ja tärkeät pyhiinvaelluskohteet </vt:lpstr>
      <vt:lpstr>Intian kristityistä suurin osa on daliteja </vt:lpstr>
      <vt:lpstr>Kiinassa kristityt ovat kasvava vähemmistö</vt:lpstr>
      <vt:lpstr>Protestanttien menestystarina Etelä-Koreassa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76</cp:revision>
  <dcterms:created xsi:type="dcterms:W3CDTF">2020-10-29T08:40:52Z</dcterms:created>
  <dcterms:modified xsi:type="dcterms:W3CDTF">2021-08-18T14:08:24Z</dcterms:modified>
</cp:coreProperties>
</file>