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69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CCE08-7532-491E-B9F3-52429D3C8076}" type="datetimeFigureOut">
              <a:rPr lang="fi-FI" smtClean="0"/>
              <a:t>26.11.2019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25708-70CF-494B-8FFF-36A5CCC083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79789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CCE08-7532-491E-B9F3-52429D3C8076}" type="datetimeFigureOut">
              <a:rPr lang="fi-FI" smtClean="0"/>
              <a:t>26.11.2019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25708-70CF-494B-8FFF-36A5CCC083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62614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CCE08-7532-491E-B9F3-52429D3C8076}" type="datetimeFigureOut">
              <a:rPr lang="fi-FI" smtClean="0"/>
              <a:t>26.11.2019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25708-70CF-494B-8FFF-36A5CCC083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08495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CCE08-7532-491E-B9F3-52429D3C8076}" type="datetimeFigureOut">
              <a:rPr lang="fi-FI" smtClean="0"/>
              <a:t>26.11.2019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25708-70CF-494B-8FFF-36A5CCC083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87934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CCE08-7532-491E-B9F3-52429D3C8076}" type="datetimeFigureOut">
              <a:rPr lang="fi-FI" smtClean="0"/>
              <a:t>26.11.2019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25708-70CF-494B-8FFF-36A5CCC083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63492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CCE08-7532-491E-B9F3-52429D3C8076}" type="datetimeFigureOut">
              <a:rPr lang="fi-FI" smtClean="0"/>
              <a:t>26.11.2019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25708-70CF-494B-8FFF-36A5CCC083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69093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CCE08-7532-491E-B9F3-52429D3C8076}" type="datetimeFigureOut">
              <a:rPr lang="fi-FI" smtClean="0"/>
              <a:t>26.11.2019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25708-70CF-494B-8FFF-36A5CCC083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99451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CCE08-7532-491E-B9F3-52429D3C8076}" type="datetimeFigureOut">
              <a:rPr lang="fi-FI" smtClean="0"/>
              <a:t>26.11.2019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25708-70CF-494B-8FFF-36A5CCC083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74387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CCE08-7532-491E-B9F3-52429D3C8076}" type="datetimeFigureOut">
              <a:rPr lang="fi-FI" smtClean="0"/>
              <a:t>26.11.2019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25708-70CF-494B-8FFF-36A5CCC083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14967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CCE08-7532-491E-B9F3-52429D3C8076}" type="datetimeFigureOut">
              <a:rPr lang="fi-FI" smtClean="0"/>
              <a:t>26.11.2019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25708-70CF-494B-8FFF-36A5CCC083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0593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CCE08-7532-491E-B9F3-52429D3C8076}" type="datetimeFigureOut">
              <a:rPr lang="fi-FI" smtClean="0"/>
              <a:t>26.11.2019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25708-70CF-494B-8FFF-36A5CCC083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896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BCCE08-7532-491E-B9F3-52429D3C8076}" type="datetimeFigureOut">
              <a:rPr lang="fi-FI" smtClean="0"/>
              <a:t>26.11.2019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525708-70CF-494B-8FFF-36A5CCC083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92673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12. Mielenterveyshäiriöiden hoito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>
                <a:solidFill>
                  <a:schemeClr val="tx1"/>
                </a:solidFill>
              </a:rPr>
              <a:t>(s. 146-159)</a:t>
            </a:r>
            <a:endParaRPr lang="fi-FI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1499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Mielenterveyshäiriöiden hoitomuodon valinta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800" dirty="0"/>
              <a:t>m</a:t>
            </a:r>
            <a:r>
              <a:rPr lang="fi-FI" sz="2800" dirty="0" smtClean="0"/>
              <a:t>ielenterveyshäiriöitä voi hoitaa erilaisilla biologisilla hoitomuodoilla sekä psykososiaalisella hoidolla</a:t>
            </a:r>
          </a:p>
          <a:p>
            <a:r>
              <a:rPr lang="fi-FI" sz="2800" dirty="0"/>
              <a:t>h</a:t>
            </a:r>
            <a:r>
              <a:rPr lang="fi-FI" sz="2800" dirty="0" smtClean="0"/>
              <a:t>äiriön tyyppi vaikutta hoitomuodon valintaan</a:t>
            </a:r>
          </a:p>
          <a:p>
            <a:r>
              <a:rPr lang="fi-FI" sz="2800" dirty="0"/>
              <a:t>e</a:t>
            </a:r>
            <a:r>
              <a:rPr lang="fi-FI" sz="2800" dirty="0" smtClean="0"/>
              <a:t>ri hoitomuotojen tehokkuus vaihtelee eri mielenterveyshäiriöiden kohdalla</a:t>
            </a:r>
          </a:p>
          <a:p>
            <a:r>
              <a:rPr lang="fi-FI" sz="2800" dirty="0"/>
              <a:t>k</a:t>
            </a:r>
            <a:r>
              <a:rPr lang="fi-FI" sz="2800" dirty="0" smtClean="0"/>
              <a:t>aikissa hoitomenetelmissä on heikkouksia, jotka täytyy ottaa huomioon hoitomenetelmää valittaessa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2659758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Biologiset hoidot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fi-FI" sz="3300" dirty="0"/>
              <a:t>h</a:t>
            </a:r>
            <a:r>
              <a:rPr lang="fi-FI" sz="3300" dirty="0" smtClean="0"/>
              <a:t>oitomenetelmiä</a:t>
            </a:r>
            <a:r>
              <a:rPr lang="fi-FI" sz="3300" dirty="0"/>
              <a:t>, jotka vaikuttavat suoraan ihmisen elimistöön ja erityisesti </a:t>
            </a:r>
            <a:r>
              <a:rPr lang="fi-FI" sz="3300" dirty="0" smtClean="0"/>
              <a:t>aivoihin</a:t>
            </a:r>
            <a:endParaRPr lang="fi-FI" sz="3300" dirty="0"/>
          </a:p>
          <a:p>
            <a:pPr lvl="0"/>
            <a:r>
              <a:rPr lang="fi-FI" sz="3300" dirty="0"/>
              <a:t>t</a:t>
            </a:r>
            <a:r>
              <a:rPr lang="fi-FI" sz="3300" dirty="0" smtClean="0"/>
              <a:t>avallisin </a:t>
            </a:r>
            <a:r>
              <a:rPr lang="fi-FI" sz="3300" dirty="0"/>
              <a:t>biologinen hoitomuoto on </a:t>
            </a:r>
            <a:r>
              <a:rPr lang="fi-FI" sz="3300" dirty="0" smtClean="0"/>
              <a:t>lääkehoito</a:t>
            </a:r>
          </a:p>
          <a:p>
            <a:pPr lvl="0"/>
            <a:r>
              <a:rPr lang="fi-FI" sz="3300" dirty="0"/>
              <a:t>l</a:t>
            </a:r>
            <a:r>
              <a:rPr lang="fi-FI" sz="3300" dirty="0" smtClean="0"/>
              <a:t>ääkkeet </a:t>
            </a:r>
            <a:r>
              <a:rPr lang="fi-FI" sz="3300" dirty="0"/>
              <a:t>vaikuttavat kemiallisesti esimerkiksi tehostaen tai estäen aivojen välittäjäaineiden toimintaa</a:t>
            </a:r>
          </a:p>
          <a:p>
            <a:pPr lvl="0"/>
            <a:r>
              <a:rPr lang="fi-FI" sz="3300" dirty="0"/>
              <a:t>p</a:t>
            </a:r>
            <a:r>
              <a:rPr lang="fi-FI" sz="3300" dirty="0" smtClean="0"/>
              <a:t>syykenlääkkeitä </a:t>
            </a:r>
            <a:r>
              <a:rPr lang="fi-FI" sz="3300" dirty="0"/>
              <a:t>ovat rauhoittavat lääkkeet, masennuslääkkeet, mielialan tasaajat, psykoosilääkkeet ja </a:t>
            </a:r>
            <a:r>
              <a:rPr lang="fi-FI" sz="3300" dirty="0" smtClean="0"/>
              <a:t>unilääkkeet</a:t>
            </a:r>
          </a:p>
          <a:p>
            <a:pPr lvl="0"/>
            <a:r>
              <a:rPr lang="fi-FI" sz="3300" dirty="0"/>
              <a:t>l</a:t>
            </a:r>
            <a:r>
              <a:rPr lang="fi-FI" sz="3300" dirty="0" smtClean="0"/>
              <a:t>ääkkeiden </a:t>
            </a:r>
            <a:r>
              <a:rPr lang="fi-FI" sz="3300" dirty="0"/>
              <a:t>käyttö on </a:t>
            </a:r>
            <a:r>
              <a:rPr lang="fi-FI" sz="3300" dirty="0" smtClean="0"/>
              <a:t>yleistä</a:t>
            </a:r>
            <a:endParaRPr lang="fi-FI" sz="3300" dirty="0"/>
          </a:p>
          <a:p>
            <a:pPr lvl="0"/>
            <a:r>
              <a:rPr lang="fi-FI" sz="3300" dirty="0"/>
              <a:t>l</a:t>
            </a:r>
            <a:r>
              <a:rPr lang="fi-FI" sz="3300" dirty="0" smtClean="0"/>
              <a:t>ääkehoidon </a:t>
            </a:r>
            <a:r>
              <a:rPr lang="fi-FI" sz="3300" dirty="0"/>
              <a:t>lisäksi biologisiin hoitoihin kuuluvat esimerkiksi aivojen sähköhoito ja </a:t>
            </a:r>
            <a:r>
              <a:rPr lang="fi-FI" sz="3300" dirty="0" smtClean="0"/>
              <a:t>magneettihoito</a:t>
            </a:r>
            <a:endParaRPr lang="fi-FI" sz="33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59298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Psykososiaaliset hoidot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fi-FI" sz="3000" dirty="0"/>
              <a:t>h</a:t>
            </a:r>
            <a:r>
              <a:rPr lang="fi-FI" sz="3000" dirty="0" smtClean="0"/>
              <a:t>oitoja</a:t>
            </a:r>
            <a:r>
              <a:rPr lang="fi-FI" sz="3000" dirty="0"/>
              <a:t>, joiden tavoitteena on ihmisen toimintakyvyn ja </a:t>
            </a:r>
            <a:r>
              <a:rPr lang="fi-FI" sz="3000" dirty="0" smtClean="0"/>
              <a:t>elämänlaadun </a:t>
            </a:r>
            <a:r>
              <a:rPr lang="fi-FI" sz="3000" dirty="0"/>
              <a:t>parantaminen, oireiden uusiutumista ehkäisevien taitojen opettelu sekä </a:t>
            </a:r>
            <a:r>
              <a:rPr lang="fi-FI" sz="3000" dirty="0" smtClean="0"/>
              <a:t>ihmissuhteiden ylläpitäminen</a:t>
            </a:r>
            <a:endParaRPr lang="fi-FI" sz="3000" dirty="0"/>
          </a:p>
          <a:p>
            <a:pPr lvl="0"/>
            <a:r>
              <a:rPr lang="fi-FI" sz="3000" dirty="0"/>
              <a:t>p</a:t>
            </a:r>
            <a:r>
              <a:rPr lang="fi-FI" sz="3000" dirty="0" smtClean="0"/>
              <a:t>sykososiaalisiin </a:t>
            </a:r>
            <a:r>
              <a:rPr lang="fi-FI" sz="3000" dirty="0"/>
              <a:t>hoitoihin kuuluvat muun muassa </a:t>
            </a:r>
            <a:r>
              <a:rPr lang="fi-FI" sz="3000" dirty="0" err="1"/>
              <a:t>psykoedukaatio</a:t>
            </a:r>
            <a:r>
              <a:rPr lang="fi-FI" sz="3000" dirty="0"/>
              <a:t>, vertaistukiryhmät, psykoterapiat sekä toiminnalliset ja luovat terapiamuodot</a:t>
            </a:r>
          </a:p>
          <a:p>
            <a:pPr marL="0" indent="0">
              <a:buNone/>
            </a:pP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93294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Psykoterapiat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fi-FI" sz="4000" dirty="0"/>
              <a:t>p</a:t>
            </a:r>
            <a:r>
              <a:rPr lang="fi-FI" sz="4000" dirty="0" smtClean="0"/>
              <a:t>sykologisia </a:t>
            </a:r>
            <a:r>
              <a:rPr lang="fi-FI" sz="4000" dirty="0"/>
              <a:t>menetelmiä, joiden avulla pyritään poistamaan tai lieventämään </a:t>
            </a:r>
            <a:r>
              <a:rPr lang="fi-FI" sz="4000" dirty="0" smtClean="0"/>
              <a:t>mielenterveyden </a:t>
            </a:r>
            <a:r>
              <a:rPr lang="fi-FI" sz="4000" dirty="0"/>
              <a:t>ongelmia ja niiden aiheuttamaa </a:t>
            </a:r>
            <a:r>
              <a:rPr lang="fi-FI" sz="4000" dirty="0" smtClean="0"/>
              <a:t>kärsimystä</a:t>
            </a:r>
            <a:endParaRPr lang="fi-FI" sz="4000" dirty="0"/>
          </a:p>
          <a:p>
            <a:pPr lvl="0"/>
            <a:r>
              <a:rPr lang="fi-FI" sz="4000" dirty="0"/>
              <a:t>p</a:t>
            </a:r>
            <a:r>
              <a:rPr lang="fi-FI" sz="4000" dirty="0" smtClean="0"/>
              <a:t>yrkimys keskustelemalla päästä </a:t>
            </a:r>
            <a:r>
              <a:rPr lang="fi-FI" sz="4000" dirty="0"/>
              <a:t>hoidon alussa sovittuun </a:t>
            </a:r>
            <a:r>
              <a:rPr lang="fi-FI" sz="4000" dirty="0" smtClean="0"/>
              <a:t>tavoitteeseen</a:t>
            </a:r>
            <a:endParaRPr lang="fi-FI" sz="4000" dirty="0"/>
          </a:p>
          <a:p>
            <a:pPr lvl="0"/>
            <a:r>
              <a:rPr lang="fi-FI" sz="4000" dirty="0"/>
              <a:t>t</a:t>
            </a:r>
            <a:r>
              <a:rPr lang="fi-FI" sz="4000" dirty="0" smtClean="0"/>
              <a:t>ehokas </a:t>
            </a:r>
            <a:r>
              <a:rPr lang="fi-FI" sz="4000" dirty="0"/>
              <a:t>hoitomuoto muun muassa masennuksen, ahdistuksen ja pelkojen </a:t>
            </a:r>
            <a:r>
              <a:rPr lang="fi-FI" sz="4000" dirty="0" smtClean="0"/>
              <a:t>hoitoon</a:t>
            </a:r>
            <a:endParaRPr lang="fi-FI" sz="4000" dirty="0"/>
          </a:p>
          <a:p>
            <a:pPr lvl="0"/>
            <a:r>
              <a:rPr lang="fi-FI" sz="4000" dirty="0"/>
              <a:t>p</a:t>
            </a:r>
            <a:r>
              <a:rPr lang="fi-FI" sz="4000" dirty="0" smtClean="0"/>
              <a:t>sykoterapeutti </a:t>
            </a:r>
            <a:r>
              <a:rPr lang="fi-FI" sz="4000" dirty="0"/>
              <a:t>on terveydenhuollon ammattihenkilö, joka on suorittanut psykoterapeutin </a:t>
            </a:r>
            <a:r>
              <a:rPr lang="fi-FI" sz="4000" dirty="0" smtClean="0"/>
              <a:t>koulutuksen</a:t>
            </a:r>
            <a:endParaRPr lang="fi-FI" sz="40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51757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Psykodynaamiset psykoterapiat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sz="2800" dirty="0"/>
              <a:t>t</a:t>
            </a:r>
            <a:r>
              <a:rPr lang="fi-FI" sz="2800" dirty="0" smtClean="0"/>
              <a:t>erapiamuotoja, jotka perustuvat psykoanalyyttiseen näkemykseen ihmismielen toiminnasta ja ihmisen persoonallisuudesta</a:t>
            </a:r>
          </a:p>
          <a:p>
            <a:r>
              <a:rPr lang="fi-FI" sz="2800" dirty="0"/>
              <a:t>t</a:t>
            </a:r>
            <a:r>
              <a:rPr lang="fi-FI" sz="2800" dirty="0" smtClean="0"/>
              <a:t>avoitteena on, että ihminen kasvattaa kykyjään tunnistaa, ymmärtää ja käsitellä varhaisista kokemuksista syntyviä, usein tiedostamattomia ristiriitoja ja tunteita</a:t>
            </a:r>
          </a:p>
          <a:p>
            <a:r>
              <a:rPr lang="fi-FI" sz="2800" dirty="0"/>
              <a:t>t</a:t>
            </a:r>
            <a:r>
              <a:rPr lang="fi-FI" sz="2800" dirty="0" smtClean="0"/>
              <a:t>ärkeää, että hoidettava ihminen pääsee kertomaan tunteistaan ja mieltään koskevista havainnoistaan vapaasti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808337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Kognitiiviset psykoterapiat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41168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fi-FI" sz="4000" dirty="0"/>
              <a:t>p</a:t>
            </a:r>
            <a:r>
              <a:rPr lang="fi-FI" sz="4000" dirty="0" smtClean="0"/>
              <a:t>sykoterapiaa</a:t>
            </a:r>
            <a:r>
              <a:rPr lang="fi-FI" sz="4000" dirty="0"/>
              <a:t>, jossa käsitellään erityisesti ihmiselle haitalliseksi muodostuneita skeemoja ja ajattelua sekä näihin liittyviä hankalia </a:t>
            </a:r>
            <a:r>
              <a:rPr lang="fi-FI" sz="4000" dirty="0" smtClean="0"/>
              <a:t>tunteita</a:t>
            </a:r>
            <a:endParaRPr lang="fi-FI" sz="4000" dirty="0"/>
          </a:p>
          <a:p>
            <a:pPr lvl="0"/>
            <a:r>
              <a:rPr lang="fi-FI" sz="4000" dirty="0"/>
              <a:t>k</a:t>
            </a:r>
            <a:r>
              <a:rPr lang="fi-FI" sz="4000" dirty="0" smtClean="0"/>
              <a:t>eskeisenä </a:t>
            </a:r>
            <a:r>
              <a:rPr lang="fi-FI" sz="4000" dirty="0"/>
              <a:t>tavoitteena on saada ihminen oivaltamaan, että hänen uskomuksensa esimerkiksi omasta itsestä eivät välttämättä vastaa </a:t>
            </a:r>
            <a:r>
              <a:rPr lang="fi-FI" sz="4000" dirty="0" smtClean="0"/>
              <a:t>tosiasioita</a:t>
            </a:r>
            <a:endParaRPr lang="fi-FI" sz="4000" dirty="0"/>
          </a:p>
          <a:p>
            <a:pPr lvl="0"/>
            <a:r>
              <a:rPr lang="fi-FI" sz="4000" dirty="0"/>
              <a:t>t</a:t>
            </a:r>
            <a:r>
              <a:rPr lang="fi-FI" sz="4000" dirty="0" smtClean="0"/>
              <a:t>ehokasta </a:t>
            </a:r>
            <a:r>
              <a:rPr lang="fi-FI" sz="4000" dirty="0"/>
              <a:t>muun muassa masennuksen, </a:t>
            </a:r>
            <a:r>
              <a:rPr lang="fi-FI" sz="4000" dirty="0" smtClean="0"/>
              <a:t>paniikkihäiriön </a:t>
            </a:r>
            <a:r>
              <a:rPr lang="fi-FI" sz="4000" dirty="0"/>
              <a:t>ja sosiaalisten tilanteiden pelon </a:t>
            </a:r>
            <a:r>
              <a:rPr lang="fi-FI" sz="4000" dirty="0" smtClean="0"/>
              <a:t>hoidossa</a:t>
            </a:r>
            <a:endParaRPr lang="fi-FI" sz="4000" dirty="0"/>
          </a:p>
          <a:p>
            <a:pPr lvl="0"/>
            <a:r>
              <a:rPr lang="fi-FI" sz="4000" dirty="0"/>
              <a:t>k</a:t>
            </a:r>
            <a:r>
              <a:rPr lang="fi-FI" sz="4000" dirty="0" smtClean="0"/>
              <a:t>ognitiivisen </a:t>
            </a:r>
            <a:r>
              <a:rPr lang="fi-FI" sz="4000" dirty="0"/>
              <a:t>käyttäytymisterapian ensisijaisena päämääränä on haitalliseksi koetun käyttäytymisen </a:t>
            </a:r>
            <a:r>
              <a:rPr lang="fi-FI" sz="4000" dirty="0" smtClean="0"/>
              <a:t>muokkaaminen</a:t>
            </a:r>
          </a:p>
          <a:p>
            <a:pPr lvl="1"/>
            <a:r>
              <a:rPr lang="fi-FI" sz="3600" dirty="0" smtClean="0"/>
              <a:t>olennaista </a:t>
            </a:r>
            <a:r>
              <a:rPr lang="fi-FI" sz="3600" dirty="0"/>
              <a:t>on opetella </a:t>
            </a:r>
            <a:r>
              <a:rPr lang="fi-FI" sz="3600" dirty="0" smtClean="0"/>
              <a:t>menetelmiä</a:t>
            </a:r>
            <a:r>
              <a:rPr lang="fi-FI" sz="3600" dirty="0"/>
              <a:t>, joilla omaan tilanteeseen voi </a:t>
            </a:r>
            <a:r>
              <a:rPr lang="fi-FI" sz="3600" dirty="0" smtClean="0"/>
              <a:t>vaikuttaa</a:t>
            </a:r>
            <a:endParaRPr lang="fi-FI" sz="3600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37878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301006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Mielenterveyshäiriöiden hoidon toteuttaminen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400600"/>
          </a:xfrm>
        </p:spPr>
        <p:txBody>
          <a:bodyPr>
            <a:normAutofit fontScale="55000" lnSpcReduction="20000"/>
          </a:bodyPr>
          <a:lstStyle/>
          <a:p>
            <a:pPr lvl="0"/>
            <a:r>
              <a:rPr lang="fi-FI" sz="5100" dirty="0"/>
              <a:t>s</a:t>
            </a:r>
            <a:r>
              <a:rPr lang="fi-FI" sz="5100" dirty="0" smtClean="0"/>
              <a:t>uurin </a:t>
            </a:r>
            <a:r>
              <a:rPr lang="fi-FI" sz="5100" dirty="0"/>
              <a:t>osa mielenterveyshäiriöistä hoidetaan </a:t>
            </a:r>
            <a:r>
              <a:rPr lang="fi-FI" sz="5100" dirty="0" smtClean="0"/>
              <a:t>avohoidossa</a:t>
            </a:r>
            <a:endParaRPr lang="fi-FI" sz="5100" dirty="0"/>
          </a:p>
          <a:p>
            <a:pPr lvl="0"/>
            <a:r>
              <a:rPr lang="fi-FI" sz="5100" dirty="0"/>
              <a:t>a</a:t>
            </a:r>
            <a:r>
              <a:rPr lang="fi-FI" sz="5100" dirty="0" smtClean="0"/>
              <a:t>vohoito </a:t>
            </a:r>
            <a:r>
              <a:rPr lang="fi-FI" sz="5100" dirty="0"/>
              <a:t>tarkoittaa hoitoa, jossa potilas ei yövy </a:t>
            </a:r>
            <a:r>
              <a:rPr lang="fi-FI" sz="5100" dirty="0" smtClean="0"/>
              <a:t>sairaalassa</a:t>
            </a:r>
            <a:endParaRPr lang="fi-FI" sz="5100" dirty="0"/>
          </a:p>
          <a:p>
            <a:pPr lvl="0"/>
            <a:r>
              <a:rPr lang="fi-FI" sz="5100" dirty="0"/>
              <a:t>o</a:t>
            </a:r>
            <a:r>
              <a:rPr lang="fi-FI" sz="5100" dirty="0" smtClean="0"/>
              <a:t>sastohoito </a:t>
            </a:r>
            <a:r>
              <a:rPr lang="fi-FI" sz="5100" dirty="0"/>
              <a:t>tarkoittaa sairaalan vuodeosastolla tapahtuvaa hoitoa jolloin potilas yöpyy </a:t>
            </a:r>
            <a:r>
              <a:rPr lang="fi-FI" sz="5100" dirty="0" smtClean="0"/>
              <a:t>sairaalassa</a:t>
            </a:r>
            <a:endParaRPr lang="fi-FI" sz="5100" dirty="0"/>
          </a:p>
          <a:p>
            <a:pPr lvl="0"/>
            <a:r>
              <a:rPr lang="fi-FI" sz="5100" dirty="0"/>
              <a:t>t</a:t>
            </a:r>
            <a:r>
              <a:rPr lang="fi-FI" sz="5100" dirty="0" smtClean="0"/>
              <a:t>ahdosta </a:t>
            </a:r>
            <a:r>
              <a:rPr lang="fi-FI" sz="5100" dirty="0"/>
              <a:t>riippumaton </a:t>
            </a:r>
            <a:r>
              <a:rPr lang="fi-FI" sz="5100" dirty="0" smtClean="0"/>
              <a:t>hoito: psykiatrista </a:t>
            </a:r>
            <a:r>
              <a:rPr lang="fi-FI" sz="5100" dirty="0"/>
              <a:t>sairaalahoitoa, joka toteutetaan riippumatta siitä, mikä potilaan oma näkemys </a:t>
            </a:r>
            <a:r>
              <a:rPr lang="fi-FI" sz="5100" dirty="0" smtClean="0"/>
              <a:t>on</a:t>
            </a:r>
            <a:endParaRPr lang="fi-FI" sz="5100" dirty="0"/>
          </a:p>
          <a:p>
            <a:pPr lvl="0"/>
            <a:r>
              <a:rPr lang="fi-FI" sz="5100" dirty="0"/>
              <a:t>p</a:t>
            </a:r>
            <a:r>
              <a:rPr lang="fi-FI" sz="5100" dirty="0" smtClean="0"/>
              <a:t>sykiatri </a:t>
            </a:r>
            <a:r>
              <a:rPr lang="fi-FI" sz="5100" dirty="0"/>
              <a:t>vastaa lääkehoidon suunnittelusta sekä </a:t>
            </a:r>
            <a:r>
              <a:rPr lang="fi-FI" sz="5100" dirty="0" smtClean="0"/>
              <a:t>lääketieteelliseen hoitoon </a:t>
            </a:r>
            <a:r>
              <a:rPr lang="fi-FI" sz="5100" dirty="0"/>
              <a:t>liittyvistä </a:t>
            </a:r>
            <a:r>
              <a:rPr lang="fi-FI" sz="5100" dirty="0" smtClean="0"/>
              <a:t>päätöksistä</a:t>
            </a:r>
            <a:endParaRPr lang="fi-FI" sz="5100" dirty="0"/>
          </a:p>
          <a:p>
            <a:pPr lvl="0"/>
            <a:r>
              <a:rPr lang="fi-FI" sz="5100" dirty="0"/>
              <a:t>p</a:t>
            </a:r>
            <a:r>
              <a:rPr lang="fi-FI" sz="5100" dirty="0" smtClean="0"/>
              <a:t>sykologi </a:t>
            </a:r>
            <a:r>
              <a:rPr lang="fi-FI" sz="5100" dirty="0"/>
              <a:t>osallistuu potilaan hoitoon ja tutkimuksen yhdessä lääkärin ja muun hoitohenkilökunnan </a:t>
            </a:r>
            <a:r>
              <a:rPr lang="fi-FI" sz="5100" dirty="0" smtClean="0"/>
              <a:t>kanssa</a:t>
            </a:r>
            <a:endParaRPr lang="fi-FI" sz="51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19134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354</Words>
  <Application>Microsoft Office PowerPoint</Application>
  <PresentationFormat>Näytössä katseltava diaesitys (4:3)</PresentationFormat>
  <Paragraphs>39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Office-teema</vt:lpstr>
      <vt:lpstr>12. Mielenterveyshäiriöiden hoito</vt:lpstr>
      <vt:lpstr>Mielenterveyshäiriöiden hoitomuodon valinta</vt:lpstr>
      <vt:lpstr>Biologiset hoidot</vt:lpstr>
      <vt:lpstr>Psykososiaaliset hoidot</vt:lpstr>
      <vt:lpstr>Psykoterapiat</vt:lpstr>
      <vt:lpstr>Psykodynaamiset psykoterapiat</vt:lpstr>
      <vt:lpstr>Kognitiiviset psykoterapiat</vt:lpstr>
      <vt:lpstr>Mielenterveyshäiriöiden hoidon toteuttaminen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Muistiinpanot luku 12</dc:title>
  <dc:creator>Kommentoija</dc:creator>
  <cp:lastModifiedBy>Syrjäläinen Jarno Antero</cp:lastModifiedBy>
  <cp:revision>9</cp:revision>
  <dcterms:created xsi:type="dcterms:W3CDTF">2017-11-11T20:51:54Z</dcterms:created>
  <dcterms:modified xsi:type="dcterms:W3CDTF">2019-11-26T07:55:36Z</dcterms:modified>
</cp:coreProperties>
</file>