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419" r:id="rId2"/>
    <p:sldId id="338" r:id="rId3"/>
    <p:sldId id="373" r:id="rId4"/>
    <p:sldId id="339" r:id="rId5"/>
    <p:sldId id="344" r:id="rId6"/>
  </p:sldIdLst>
  <p:sldSz cx="9144000" cy="6858000" type="screen4x3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EB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01" autoAdjust="0"/>
    <p:restoredTop sz="94660"/>
  </p:normalViewPr>
  <p:slideViewPr>
    <p:cSldViewPr>
      <p:cViewPr varScale="1">
        <p:scale>
          <a:sx n="62" d="100"/>
          <a:sy n="62" d="100"/>
        </p:scale>
        <p:origin x="960" y="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5B5A10FA-612D-450B-9D06-0226FE805AA5}" type="datetimeFigureOut">
              <a:rPr lang="fi-FI"/>
              <a:pPr>
                <a:defRPr/>
              </a:pPr>
              <a:t>17.3.2020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 smtClean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F49DD28-FD53-4D0C-8FBD-8832197DE3A2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E01A3-08C4-42F7-9711-9585450B797B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1275525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C1C58-955F-4BB3-A2F9-084AAE09473B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12882243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BF419-13B7-4027-8C12-1CE932690042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70617570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4DA81-C4CF-4C10-8350-AD15D31D1798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15274100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Otsikko, teksti ja 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794E2-76C2-44DB-99A8-7CDA3604B1BC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80356785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FCB9C-A6DB-459F-8F76-5819C0C505EE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61614739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EF61A-A813-4C09-8DA0-43AB6386BF85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14553862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B9A29-818A-4F90-929E-DF4674F843AB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45993341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7E043-A74E-4710-932B-2E4D403DA32B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77546058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C4DDC-01E2-4B54-A202-B914EA161ED9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39530517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AD25A-E6CA-4801-AED9-8AC2C5C40B9F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19359368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F097B-CC5B-486A-9245-1F4FF3FAB0F4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0526132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0D39A-5E1A-4ECE-8840-56F8AC182719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94445084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perustyyl. napsautt.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tekstin perustyylejä napsauttamalla</a:t>
            </a:r>
          </a:p>
          <a:p>
            <a:pPr lvl="1"/>
            <a:r>
              <a:rPr lang="fi-FI" altLang="fi-FI" smtClean="0"/>
              <a:t>toinen taso</a:t>
            </a:r>
          </a:p>
          <a:p>
            <a:pPr lvl="2"/>
            <a:r>
              <a:rPr lang="fi-FI" altLang="fi-FI" smtClean="0"/>
              <a:t>kolmas taso</a:t>
            </a:r>
          </a:p>
          <a:p>
            <a:pPr lvl="3"/>
            <a:r>
              <a:rPr lang="fi-FI" altLang="fi-FI" smtClean="0"/>
              <a:t>neljäs taso</a:t>
            </a:r>
          </a:p>
          <a:p>
            <a:pPr lvl="4"/>
            <a:r>
              <a:rPr lang="fi-FI" altLang="fi-FI" smtClean="0"/>
              <a:t>viides taso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50395719-1220-43B6-8093-606F34D6FEFB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altLang="fi-FI" dirty="0" smtClean="0"/>
              <a:t>Kpl 12</a:t>
            </a:r>
          </a:p>
        </p:txBody>
      </p:sp>
      <p:sp>
        <p:nvSpPr>
          <p:cNvPr id="3075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altLang="fi-FI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mtClean="0"/>
              <a:t>Merkantilismi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55165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i-FI" altLang="fi-FI" dirty="0" smtClean="0"/>
              <a:t>Euroopassa vallinnut talouspoliittinen suuntaus</a:t>
            </a:r>
          </a:p>
          <a:p>
            <a:pPr lvl="1" eaLnBrk="1" hangingPunct="1">
              <a:lnSpc>
                <a:spcPct val="80000"/>
              </a:lnSpc>
            </a:pPr>
            <a:r>
              <a:rPr lang="fi-FI" altLang="fi-FI" dirty="0" smtClean="0"/>
              <a:t>pyrkimys valtion omavaraisuuteen ja varallisuuden lisäämiseen</a:t>
            </a:r>
          </a:p>
          <a:p>
            <a:pPr lvl="2" eaLnBrk="1" hangingPunct="1">
              <a:lnSpc>
                <a:spcPct val="80000"/>
              </a:lnSpc>
            </a:pPr>
            <a:r>
              <a:rPr lang="fi-FI" altLang="fi-FI" dirty="0" smtClean="0"/>
              <a:t>vientiä lisättiin, esim. Suomesta tervaa ja lankkuja ulkomaille</a:t>
            </a:r>
          </a:p>
          <a:p>
            <a:pPr lvl="2" eaLnBrk="1" hangingPunct="1">
              <a:lnSpc>
                <a:spcPct val="80000"/>
              </a:lnSpc>
            </a:pPr>
            <a:r>
              <a:rPr lang="fi-FI" altLang="fi-FI" dirty="0" smtClean="0"/>
              <a:t>ruukkeja perustettiin</a:t>
            </a:r>
          </a:p>
          <a:p>
            <a:pPr lvl="1" eaLnBrk="1" hangingPunct="1">
              <a:lnSpc>
                <a:spcPct val="80000"/>
              </a:lnSpc>
            </a:pPr>
            <a:r>
              <a:rPr lang="fi-FI" altLang="fi-FI" dirty="0" smtClean="0"/>
              <a:t>verotusta kiristettiin ja valvontaa lisättiin</a:t>
            </a:r>
          </a:p>
          <a:p>
            <a:pPr lvl="1" eaLnBrk="1" hangingPunct="1">
              <a:lnSpc>
                <a:spcPct val="80000"/>
              </a:lnSpc>
            </a:pPr>
            <a:r>
              <a:rPr lang="fi-FI" altLang="fi-FI" dirty="0" smtClean="0"/>
              <a:t>kauppa keskitettiin kaupunkeihin</a:t>
            </a:r>
          </a:p>
          <a:p>
            <a:pPr lvl="2" eaLnBrk="1" hangingPunct="1">
              <a:lnSpc>
                <a:spcPct val="80000"/>
              </a:lnSpc>
            </a:pPr>
            <a:r>
              <a:rPr lang="fi-FI" altLang="fi-FI" dirty="0" smtClean="0"/>
              <a:t>tapulikaupungit: oikeus käydä ulkomaankauppaa. Ulkomaankaupasta perittiin tulleja &gt; valtiolle tuloja</a:t>
            </a:r>
          </a:p>
          <a:p>
            <a:pPr lvl="2" eaLnBrk="1" hangingPunct="1">
              <a:lnSpc>
                <a:spcPct val="80000"/>
              </a:lnSpc>
            </a:pPr>
            <a:r>
              <a:rPr lang="fi-FI" altLang="fi-FI" dirty="0" smtClean="0"/>
              <a:t>maakaupungit: kävivät kauppaa talonpoikien ja tapulikaupunkien kanssa</a:t>
            </a:r>
          </a:p>
          <a:p>
            <a:pPr lvl="2" eaLnBrk="1" hangingPunct="1">
              <a:lnSpc>
                <a:spcPct val="80000"/>
              </a:lnSpc>
            </a:pPr>
            <a:r>
              <a:rPr lang="fi-FI" altLang="fi-FI" dirty="0" smtClean="0"/>
              <a:t>Pohjanlahden kauppapakko </a:t>
            </a:r>
          </a:p>
          <a:p>
            <a:pPr lvl="1" eaLnBrk="1" hangingPunct="1">
              <a:lnSpc>
                <a:spcPct val="80000"/>
              </a:lnSpc>
            </a:pPr>
            <a:endParaRPr lang="fi-FI" altLang="fi-FI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altLang="fi-FI" smtClean="0"/>
          </a:p>
        </p:txBody>
      </p:sp>
      <p:sp>
        <p:nvSpPr>
          <p:cNvPr id="33795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lnSpc>
                <a:spcPct val="80000"/>
              </a:lnSpc>
            </a:pPr>
            <a:r>
              <a:rPr lang="fi-FI" altLang="fi-FI" sz="3200" dirty="0" smtClean="0"/>
              <a:t>maatalouteen ei kiinnitetty juurikaan huomiota</a:t>
            </a:r>
          </a:p>
          <a:p>
            <a:pPr lvl="2" eaLnBrk="1" hangingPunct="1">
              <a:lnSpc>
                <a:spcPct val="80000"/>
              </a:lnSpc>
            </a:pPr>
            <a:r>
              <a:rPr lang="fi-FI" altLang="fi-FI" sz="2800" dirty="0" smtClean="0"/>
              <a:t>viljelymenetelmät vanhanaikaisia, karjaa lähinnä lannan vuoksi</a:t>
            </a:r>
          </a:p>
          <a:p>
            <a:pPr lvl="2" eaLnBrk="1" hangingPunct="1">
              <a:lnSpc>
                <a:spcPct val="80000"/>
              </a:lnSpc>
            </a:pPr>
            <a:r>
              <a:rPr lang="fi-FI" altLang="fi-FI" sz="2800" dirty="0" smtClean="0"/>
              <a:t>katovuosia</a:t>
            </a:r>
            <a:endParaRPr lang="fi-FI" altLang="fi-FI" sz="3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6" descr="terva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8424862" cy="533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 Box 7"/>
          <p:cNvSpPr txBox="1">
            <a:spLocks noChangeArrowheads="1"/>
          </p:cNvSpPr>
          <p:nvPr/>
        </p:nvSpPr>
        <p:spPr bwMode="auto">
          <a:xfrm>
            <a:off x="5219700" y="6381750"/>
            <a:ext cx="3457575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i-FI" altLang="fi-FI" sz="500"/>
              <a:t>Kuva Pauli Ylikoski.</a:t>
            </a:r>
          </a:p>
        </p:txBody>
      </p:sp>
      <p:sp>
        <p:nvSpPr>
          <p:cNvPr id="34820" name="Text Box 8"/>
          <p:cNvSpPr txBox="1">
            <a:spLocks noChangeArrowheads="1"/>
          </p:cNvSpPr>
          <p:nvPr/>
        </p:nvSpPr>
        <p:spPr bwMode="auto">
          <a:xfrm>
            <a:off x="2555875" y="5842000"/>
            <a:ext cx="41036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i-FI" altLang="fi-FI" sz="2000"/>
              <a:t>Tervanpolttoa Turkansaaressa. Oulusta tuli Pohjois-Suomen tervakaupan keskus.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mtClean="0"/>
              <a:t>Reduktio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i-FI" altLang="fi-FI" sz="2800" dirty="0" smtClean="0"/>
              <a:t>Valtion talous heikossa tilassa, koska aatelistolle oli jaettu läänityksiä &gt; verotulot vähentyneet</a:t>
            </a:r>
          </a:p>
          <a:p>
            <a:pPr eaLnBrk="1" hangingPunct="1">
              <a:lnSpc>
                <a:spcPct val="80000"/>
              </a:lnSpc>
            </a:pPr>
            <a:r>
              <a:rPr lang="fi-FI" altLang="fi-FI" sz="2800" dirty="0" smtClean="0"/>
              <a:t>aateliston asema vahvistunut</a:t>
            </a:r>
          </a:p>
          <a:p>
            <a:pPr eaLnBrk="1" hangingPunct="1">
              <a:lnSpc>
                <a:spcPct val="80000"/>
              </a:lnSpc>
            </a:pPr>
            <a:r>
              <a:rPr lang="fi-FI" altLang="fi-FI" sz="2800" dirty="0" smtClean="0"/>
              <a:t>Kaarle X Kustaa: osa läänitysten verotuloista palautettava valtiolle (neljännesreduktio)</a:t>
            </a:r>
          </a:p>
          <a:p>
            <a:pPr lvl="1" eaLnBrk="1" hangingPunct="1">
              <a:lnSpc>
                <a:spcPct val="80000"/>
              </a:lnSpc>
            </a:pPr>
            <a:r>
              <a:rPr lang="fi-FI" altLang="fi-FI" sz="2400" dirty="0" smtClean="0"/>
              <a:t>valtaneuvosto ei pannut toimeen</a:t>
            </a:r>
          </a:p>
          <a:p>
            <a:pPr eaLnBrk="1" hangingPunct="1">
              <a:lnSpc>
                <a:spcPct val="80000"/>
              </a:lnSpc>
            </a:pPr>
            <a:r>
              <a:rPr lang="fi-FI" altLang="fi-FI" sz="2800" dirty="0" smtClean="0"/>
              <a:t>Kaarle XI: kreivi- ja vapaaherrakunnat sekä muut suuret läänitykset palautettiin valtiolle &gt; valtion verotulojen lisääntyminen</a:t>
            </a:r>
          </a:p>
          <a:p>
            <a:pPr lvl="1" eaLnBrk="1" hangingPunct="1">
              <a:lnSpc>
                <a:spcPct val="80000"/>
              </a:lnSpc>
            </a:pPr>
            <a:r>
              <a:rPr lang="fi-FI" altLang="fi-FI" sz="2400" dirty="0" smtClean="0"/>
              <a:t>aateliston asema säilyi pitkälti</a:t>
            </a:r>
          </a:p>
          <a:p>
            <a:pPr eaLnBrk="1" hangingPunct="1">
              <a:lnSpc>
                <a:spcPct val="80000"/>
              </a:lnSpc>
            </a:pPr>
            <a:r>
              <a:rPr lang="fi-FI" altLang="fi-FI" sz="2800" dirty="0" smtClean="0"/>
              <a:t>1693 tunnustettiin kuningas itsevaltiaaksi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i-FI" altLang="fi-FI" sz="2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i-FI" altLang="fi-FI" sz="2800" dirty="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theme/theme1.xml><?xml version="1.0" encoding="utf-8"?>
<a:theme xmlns:a="http://schemas.openxmlformats.org/drawingml/2006/main" name="Oletusrakenne">
  <a:themeElements>
    <a:clrScheme name="Oletusrakenn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letusraken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letusraken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2230</TotalTime>
  <Words>139</Words>
  <Application>Microsoft Office PowerPoint</Application>
  <PresentationFormat>Näytössä katseltava diaesitys (4:3)</PresentationFormat>
  <Paragraphs>26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8" baseType="lpstr">
      <vt:lpstr>Arial</vt:lpstr>
      <vt:lpstr>Calibri</vt:lpstr>
      <vt:lpstr>Oletusrakenne</vt:lpstr>
      <vt:lpstr>Kpl 12</vt:lpstr>
      <vt:lpstr>Merkantilismi</vt:lpstr>
      <vt:lpstr>PowerPoint-esitys</vt:lpstr>
      <vt:lpstr>PowerPoint-esitys</vt:lpstr>
      <vt:lpstr>Reduktio</vt:lpstr>
    </vt:vector>
  </TitlesOfParts>
  <Company>Pulkkilan peruskoulu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HI5</dc:title>
  <dc:creator>kaisa.ylikoski</dc:creator>
  <cp:lastModifiedBy>Kaisa Ylikoski</cp:lastModifiedBy>
  <cp:revision>68</cp:revision>
  <dcterms:created xsi:type="dcterms:W3CDTF">2007-09-08T06:14:38Z</dcterms:created>
  <dcterms:modified xsi:type="dcterms:W3CDTF">2020-03-17T19:03:08Z</dcterms:modified>
</cp:coreProperties>
</file>