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6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4" name="Google Shape;84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67ebc23afb_0_31:notes"/>
          <p:cNvSpPr/>
          <p:nvPr>
            <p:ph idx="2" type="sldImg"/>
          </p:nvPr>
        </p:nvSpPr>
        <p:spPr>
          <a:xfrm>
            <a:off x="419100" y="1241425"/>
            <a:ext cx="5956200" cy="335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67ebc23afb_0_31:notes"/>
          <p:cNvSpPr txBox="1"/>
          <p:nvPr>
            <p:ph idx="1" type="body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g167ebc23afb_0_31:notes"/>
          <p:cNvSpPr txBox="1"/>
          <p:nvPr>
            <p:ph idx="12" type="sldNum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67ebc23afb_0_38:notes"/>
          <p:cNvSpPr/>
          <p:nvPr>
            <p:ph idx="2" type="sldImg"/>
          </p:nvPr>
        </p:nvSpPr>
        <p:spPr>
          <a:xfrm>
            <a:off x="419100" y="1241425"/>
            <a:ext cx="5956200" cy="335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67ebc23afb_0_38:notes"/>
          <p:cNvSpPr txBox="1"/>
          <p:nvPr>
            <p:ph idx="1" type="body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167ebc23afb_0_38:notes"/>
          <p:cNvSpPr txBox="1"/>
          <p:nvPr>
            <p:ph idx="12" type="sldNum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67ebc23afb_0_45:notes"/>
          <p:cNvSpPr/>
          <p:nvPr>
            <p:ph idx="2" type="sldImg"/>
          </p:nvPr>
        </p:nvSpPr>
        <p:spPr>
          <a:xfrm>
            <a:off x="419100" y="1241425"/>
            <a:ext cx="5956200" cy="335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67ebc23afb_0_45:notes"/>
          <p:cNvSpPr txBox="1"/>
          <p:nvPr>
            <p:ph idx="1" type="body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g167ebc23afb_0_45:notes"/>
          <p:cNvSpPr txBox="1"/>
          <p:nvPr>
            <p:ph idx="12" type="sldNum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67ebc23afb_0_52:notes"/>
          <p:cNvSpPr/>
          <p:nvPr>
            <p:ph idx="2" type="sldImg"/>
          </p:nvPr>
        </p:nvSpPr>
        <p:spPr>
          <a:xfrm>
            <a:off x="419100" y="1241425"/>
            <a:ext cx="5956200" cy="335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67ebc23afb_0_52:notes"/>
          <p:cNvSpPr txBox="1"/>
          <p:nvPr>
            <p:ph idx="1" type="body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167ebc23afb_0_52:notes"/>
          <p:cNvSpPr txBox="1"/>
          <p:nvPr>
            <p:ph idx="12" type="sldNum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67ebc23afb_0_59:notes"/>
          <p:cNvSpPr/>
          <p:nvPr>
            <p:ph idx="2" type="sldImg"/>
          </p:nvPr>
        </p:nvSpPr>
        <p:spPr>
          <a:xfrm>
            <a:off x="419100" y="1241425"/>
            <a:ext cx="5956200" cy="335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67ebc23afb_0_59:notes"/>
          <p:cNvSpPr txBox="1"/>
          <p:nvPr>
            <p:ph idx="1" type="body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167ebc23afb_0_59:notes"/>
          <p:cNvSpPr txBox="1"/>
          <p:nvPr>
            <p:ph idx="12" type="sldNum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/>
          <p:nvPr>
            <p:ph idx="1" type="body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3"/>
          <p:cNvSpPr/>
          <p:nvPr>
            <p:ph idx="2" type="pic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/>
          <p:nvPr>
            <p:ph idx="3" type="body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3"/>
          <p:cNvSpPr/>
          <p:nvPr>
            <p:ph idx="4" type="pic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/>
          <p:nvPr>
            <p:ph idx="5" type="body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3"/>
          <p:cNvSpPr/>
          <p:nvPr>
            <p:ph idx="6" type="pic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/>
          <p:nvPr>
            <p:ph idx="11" type="ftr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/>
          <p:nvPr>
            <p:ph idx="1" type="body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4"/>
          <p:cNvSpPr/>
          <p:nvPr>
            <p:ph idx="2" type="pic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/>
        </p:nvSpPr>
        <p:spPr>
          <a:xfrm>
            <a:off x="1004100" y="12009025"/>
            <a:ext cx="12089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000">
                <a:latin typeface="Calibri"/>
                <a:ea typeface="Calibri"/>
                <a:cs typeface="Calibri"/>
                <a:sym typeface="Calibri"/>
              </a:rPr>
              <a:t>Forum Historia 6, Luku 12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r>
              <a:t/>
            </a:r>
            <a:endParaRPr b="0" i="0" sz="302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0" name="Google Shape;50;p6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7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7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7" name="Google Shape;57;p7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8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8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8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8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8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8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8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8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8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70" name="Google Shape;70;p8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9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9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9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78" name="Google Shape;78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9" name="Google Shape;79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0" name="Google Shape;80;p9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1" name="Google Shape;81;p9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12. Kiina kohtaa muun maailman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Tietoisku: Kiinalaisten ja eurooppalaisten kohtaaminen</a:t>
            </a:r>
            <a:endParaRPr/>
          </a:p>
        </p:txBody>
      </p:sp>
      <p:sp>
        <p:nvSpPr>
          <p:cNvPr id="87" name="Google Shape;87;p10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6</a:t>
            </a:r>
            <a:endParaRPr/>
          </a:p>
        </p:txBody>
      </p:sp>
      <p:sp>
        <p:nvSpPr>
          <p:cNvPr id="88" name="Google Shape;88;p10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/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Ennen 1500-lukua</a:t>
            </a:r>
            <a:endParaRPr/>
          </a:p>
        </p:txBody>
      </p:sp>
      <p:sp>
        <p:nvSpPr>
          <p:cNvPr id="95" name="Google Shape;95;p11"/>
          <p:cNvSpPr txBox="1"/>
          <p:nvPr>
            <p:ph idx="1" type="body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609600" lvl="0" marL="457200" rtl="0" algn="l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Yhteydet Kiinan ja Euroopan välillä olivat hyvin vähäiset ennen 1500-lukua.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Roomalaiset tekivät joitain kauppamatkoja Kiinaan.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Keskiajalla italialaisen Marco Polon teos levitti eurooppalaisille tietoa mongolien hallitsemasta Kiinasta.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1400-luvulla Kiina oli mahtava merivalta, joka teki purjehduksia aina Afrikan rannikolle saakka. Purjehdus kuitenkin kiellettiin, sillä sitä pidettiin turhana kulueränä ja yhteyksiä ulkomaailmaan heikkouden merkkinä.</a:t>
            </a:r>
            <a:endParaRPr/>
          </a:p>
        </p:txBody>
      </p:sp>
      <p:sp>
        <p:nvSpPr>
          <p:cNvPr id="96" name="Google Shape;96;p11"/>
          <p:cNvSpPr txBox="1"/>
          <p:nvPr>
            <p:ph idx="12" type="sldNum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/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Eurooppalaiset saapuvat Kiinaan</a:t>
            </a:r>
            <a:endParaRPr/>
          </a:p>
        </p:txBody>
      </p:sp>
      <p:sp>
        <p:nvSpPr>
          <p:cNvPr id="103" name="Google Shape;103;p12"/>
          <p:cNvSpPr txBox="1"/>
          <p:nvPr>
            <p:ph idx="1" type="body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609600" lvl="0" marL="457200" rtl="0" algn="l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Portugalilaiset ensimmäisinä eurooppalaisina Kiinaan 1500-luvulla. Macaon saarelle perustettiin kauppatukikohta.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1500-luvulta alkaen katoliset munkit ja jesuiitat levittivät kristinuskoa Kiinaan. Kiina kuitenkin kielsi </a:t>
            </a:r>
            <a:r>
              <a:rPr lang="fi-FI"/>
              <a:t>lähestystyön 1700-luvulla.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Eurooppalaiset kilpailivat vaikutusvallasta Kiinassa: myös hollantilaiset ja britit Kiinan markkinoille.</a:t>
            </a:r>
            <a:endParaRPr/>
          </a:p>
        </p:txBody>
      </p:sp>
      <p:sp>
        <p:nvSpPr>
          <p:cNvPr id="104" name="Google Shape;104;p12"/>
          <p:cNvSpPr txBox="1"/>
          <p:nvPr>
            <p:ph idx="12" type="sldNum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/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Kaupan epätasapaino</a:t>
            </a:r>
            <a:endParaRPr/>
          </a:p>
        </p:txBody>
      </p:sp>
      <p:sp>
        <p:nvSpPr>
          <p:cNvPr id="111" name="Google Shape;111;p13"/>
          <p:cNvSpPr txBox="1"/>
          <p:nvPr>
            <p:ph idx="1" type="body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609600" lvl="0" marL="457200" rtl="0" algn="l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Eurooppalaiset ostivat Kiinasta posliinia, silkkiä ja teetä, mutta kiinalaisia eurooppalaiset tuotteet eivät kiinnostaneet.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Tästä syystä eurooppalaiset maksoivat tuotteet Amerikasta tuodulla hopealla ja kullalla.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Kiina alkoi rajoittaa ulkomaalaisten kaupankäyntiä Kiinassa 1700-luvulla.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Iso-Britannia alkoi tuoda Kiinaan oopiumia Intiasta.</a:t>
            </a:r>
            <a:endParaRPr/>
          </a:p>
          <a:p>
            <a:pPr indent="-571500" lvl="1" marL="914400" rtl="0" algn="l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/>
              <a:t>Riippuvuusongelma paheni Kiinassa.</a:t>
            </a:r>
            <a:endParaRPr/>
          </a:p>
          <a:p>
            <a:pPr indent="-571500" lvl="1" marL="914400" rtl="0" algn="l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/>
              <a:t>Kiina yritti rajoittaa tuontia.</a:t>
            </a:r>
            <a:endParaRPr/>
          </a:p>
          <a:p>
            <a:pPr indent="-571500" lvl="1" marL="914400" rtl="0" algn="l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/>
              <a:t>Oopiumsodat (1839–1842 ja 1856–1860) johtivat Kiinan tappioon.</a:t>
            </a:r>
            <a:endParaRPr/>
          </a:p>
          <a:p>
            <a:pPr indent="-571500" lvl="1" marL="914400" rtl="0" algn="l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/>
              <a:t>Kiina joutui avaamaan satamiaan eurooppalaisille ja luovuttamaan Hong Kongin Isolle-Britannialle.</a:t>
            </a:r>
            <a:endParaRPr/>
          </a:p>
          <a:p>
            <a:pPr indent="0" lvl="0" marL="0" rtl="0" algn="just">
              <a:lnSpc>
                <a:spcPct val="118181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3600"/>
          </a:p>
        </p:txBody>
      </p:sp>
      <p:sp>
        <p:nvSpPr>
          <p:cNvPr id="112" name="Google Shape;112;p13"/>
          <p:cNvSpPr txBox="1"/>
          <p:nvPr>
            <p:ph idx="12" type="sldNum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4"/>
          <p:cNvSpPr txBox="1"/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Keisarivalta horjuu</a:t>
            </a:r>
            <a:endParaRPr/>
          </a:p>
        </p:txBody>
      </p:sp>
      <p:sp>
        <p:nvSpPr>
          <p:cNvPr id="119" name="Google Shape;119;p14"/>
          <p:cNvSpPr txBox="1"/>
          <p:nvPr>
            <p:ph idx="1" type="body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609600" lvl="0" marL="457200" rtl="0" algn="l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Oopiumsotien jälkeen länsimaiden vaikutusvalta Kiinassa kasvoi.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Ulkovallat tukivat Taiping-kapinoissa </a:t>
            </a:r>
            <a:r>
              <a:rPr lang="fi-FI">
                <a:solidFill>
                  <a:srgbClr val="000000"/>
                </a:solidFill>
              </a:rPr>
              <a:t>(1850–1864)</a:t>
            </a:r>
            <a:r>
              <a:rPr lang="fi-FI"/>
              <a:t> ensin kapinallisia. Myöhemmin ne tukivat keisaria, sillä kapinat haittasivat kaupankäyntiä.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Liikehdintä ulkomaalaisten vaikutusvaltaa vastaan kärjistyi boksarikapinassa 1900. Eurooppalaisten, Yhdysvaltain ja Japanin joukot kukistivat kapinan.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Heikentynyt keisarivalta kukistui lopullisesti 1912.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Länsimaiset vaikutteet alkoivat levitä Kiinaan ja esimerkiksi Shanghaista tuli kansainvälinen metropoli.</a:t>
            </a:r>
            <a:endParaRPr/>
          </a:p>
        </p:txBody>
      </p:sp>
      <p:sp>
        <p:nvSpPr>
          <p:cNvPr id="120" name="Google Shape;120;p14"/>
          <p:cNvSpPr txBox="1"/>
          <p:nvPr>
            <p:ph idx="12" type="sldNum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5"/>
          <p:cNvSpPr txBox="1"/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Kiina ja kolonialismi</a:t>
            </a:r>
            <a:endParaRPr/>
          </a:p>
        </p:txBody>
      </p:sp>
      <p:sp>
        <p:nvSpPr>
          <p:cNvPr id="127" name="Google Shape;127;p15"/>
          <p:cNvSpPr txBox="1"/>
          <p:nvPr>
            <p:ph idx="1" type="body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609600" lvl="0" marL="457200" rtl="0" algn="l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Kiina oli eräänlainen puolisiirtomaa.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Eurooppalaisilla oli rannikolla kauppatukikohtia ja kaupunkeja, joita he hallitsivat, mutta koko Kiinaa eurooppalaiset eivät saaneet haltuunsa.</a:t>
            </a:r>
            <a:endParaRPr/>
          </a:p>
          <a:p>
            <a:pPr indent="-609600" lvl="0" marL="457200" rtl="0" algn="l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Kiinalaiseen kulttuuriin myös suhtauduttiin Euroopassa arvostavammin kuin esimerkiksi afrikkalaiseen. Kiinalainen kulttuuri ja tiede olivatkin eurooppalaista edistyneempiä aina 1700-luvulle asti.</a:t>
            </a:r>
            <a:endParaRPr/>
          </a:p>
        </p:txBody>
      </p:sp>
      <p:sp>
        <p:nvSpPr>
          <p:cNvPr id="128" name="Google Shape;128;p15"/>
          <p:cNvSpPr txBox="1"/>
          <p:nvPr>
            <p:ph idx="12" type="sldNum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