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  <p:sldMasterId id="2147483678" r:id="rId2"/>
  </p:sldMasterIdLst>
  <p:notesMasterIdLst>
    <p:notesMasterId r:id="rId9"/>
  </p:notesMasterIdLst>
  <p:sldIdLst>
    <p:sldId id="256" r:id="rId3"/>
    <p:sldId id="258" r:id="rId4"/>
    <p:sldId id="262" r:id="rId5"/>
    <p:sldId id="259" r:id="rId6"/>
    <p:sldId id="260" r:id="rId7"/>
    <p:sldId id="261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enariina Hämäläine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/>
    <p:restoredTop sz="94648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27c81bd8d5_0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g127c81bd8d5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27c81bd8d5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27c81bd8d5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27c81bd8d5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27c81bd8d5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2249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27c81bd8d5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27c81bd8d5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27c81bd8d5_0_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27c81bd8d5_0_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27c81bd8d5_0_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27c81bd8d5_0_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628650" y="216258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628650" y="664404"/>
            <a:ext cx="78867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libri"/>
              <a:buNone/>
              <a:defRPr sz="2500" b="1">
                <a:solidFill>
                  <a:schemeClr val="lt1"/>
                </a:solidFill>
              </a:defRPr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2"/>
          </p:nvPr>
        </p:nvSpPr>
        <p:spPr>
          <a:xfrm>
            <a:off x="628650" y="1071242"/>
            <a:ext cx="78867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>
                <a:solidFill>
                  <a:schemeClr val="lt1"/>
                </a:solidFill>
              </a:defRPr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1670" y="4414529"/>
            <a:ext cx="676581" cy="372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312283" y="185185"/>
            <a:ext cx="85461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/>
          <p:nvPr/>
        </p:nvSpPr>
        <p:spPr>
          <a:xfrm>
            <a:off x="8666480" y="33220"/>
            <a:ext cx="413700" cy="1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301228" y="2955552"/>
            <a:ext cx="2575200" cy="13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>
            <a:spLocks noGrp="1"/>
          </p:cNvSpPr>
          <p:nvPr>
            <p:ph type="pic" idx="2"/>
          </p:nvPr>
        </p:nvSpPr>
        <p:spPr>
          <a:xfrm>
            <a:off x="301397" y="1005160"/>
            <a:ext cx="25752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5"/>
          <p:cNvSpPr txBox="1">
            <a:spLocks noGrp="1"/>
          </p:cNvSpPr>
          <p:nvPr>
            <p:ph type="body" idx="3"/>
          </p:nvPr>
        </p:nvSpPr>
        <p:spPr>
          <a:xfrm>
            <a:off x="3292078" y="2965077"/>
            <a:ext cx="2575200" cy="13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>
            <a:spLocks noGrp="1"/>
          </p:cNvSpPr>
          <p:nvPr>
            <p:ph type="pic" idx="4"/>
          </p:nvPr>
        </p:nvSpPr>
        <p:spPr>
          <a:xfrm>
            <a:off x="3292247" y="1014685"/>
            <a:ext cx="25752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5"/>
          <p:cNvSpPr txBox="1">
            <a:spLocks noGrp="1"/>
          </p:cNvSpPr>
          <p:nvPr>
            <p:ph type="body" idx="5"/>
          </p:nvPr>
        </p:nvSpPr>
        <p:spPr>
          <a:xfrm>
            <a:off x="6282928" y="2965077"/>
            <a:ext cx="2575200" cy="13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>
            <a:spLocks noGrp="1"/>
          </p:cNvSpPr>
          <p:nvPr>
            <p:ph type="pic" idx="6"/>
          </p:nvPr>
        </p:nvSpPr>
        <p:spPr>
          <a:xfrm>
            <a:off x="6283097" y="1014685"/>
            <a:ext cx="25752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6778869" y="46241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12283" y="460997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575757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r>
              <a:rPr lang="en-GB"/>
              <a:t>Forum Historia 5, luku 9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8666480" y="33220"/>
            <a:ext cx="413700" cy="1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608229" y="1185277"/>
            <a:ext cx="4103700" cy="31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>
            <a:spLocks noGrp="1"/>
          </p:cNvSpPr>
          <p:nvPr>
            <p:ph type="pic" idx="2"/>
          </p:nvPr>
        </p:nvSpPr>
        <p:spPr>
          <a:xfrm>
            <a:off x="5047570" y="0"/>
            <a:ext cx="40965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6609080" y="46241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r>
              <a:rPr lang="en-GB"/>
              <a:t>Forum Historia 5, luku 9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608229" y="273844"/>
            <a:ext cx="4124100" cy="7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628650" y="1398942"/>
            <a:ext cx="7886700" cy="30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sz="2300"/>
            </a:lvl1pPr>
            <a:lvl2pPr marL="91440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ldNum" idx="12"/>
          </p:nvPr>
        </p:nvSpPr>
        <p:spPr>
          <a:xfrm>
            <a:off x="6457950" y="46241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575757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r>
              <a:rPr lang="en-GB"/>
              <a:t>Forum Historia 5, luku 9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618445" y="273844"/>
            <a:ext cx="80490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/>
          <p:nvPr/>
        </p:nvSpPr>
        <p:spPr>
          <a:xfrm>
            <a:off x="8666480" y="33220"/>
            <a:ext cx="413700" cy="1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8"/>
          <p:cNvSpPr/>
          <p:nvPr/>
        </p:nvSpPr>
        <p:spPr>
          <a:xfrm>
            <a:off x="3151764" y="1530032"/>
            <a:ext cx="1478100" cy="26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628650" y="1147894"/>
            <a:ext cx="3776100" cy="31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sz="2300"/>
            </a:lvl1pPr>
            <a:lvl2pPr marL="91440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2"/>
          </p:nvPr>
        </p:nvSpPr>
        <p:spPr>
          <a:xfrm>
            <a:off x="4890431" y="1147894"/>
            <a:ext cx="3776100" cy="31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sz="2300"/>
            </a:lvl1pPr>
            <a:lvl2pPr marL="914400" lvl="1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609080" y="459581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575757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r>
              <a:rPr lang="en-GB"/>
              <a:t>Forum Historia 5, luku 9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>
            <a:spLocks noGrp="1"/>
          </p:cNvSpPr>
          <p:nvPr>
            <p:ph type="pic" idx="2"/>
          </p:nvPr>
        </p:nvSpPr>
        <p:spPr>
          <a:xfrm>
            <a:off x="0" y="0"/>
            <a:ext cx="40965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4267880" y="273844"/>
            <a:ext cx="4399500" cy="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/>
          <p:nvPr/>
        </p:nvSpPr>
        <p:spPr>
          <a:xfrm>
            <a:off x="8666480" y="33220"/>
            <a:ext cx="413700" cy="1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4267881" y="1326111"/>
            <a:ext cx="4399500" cy="32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ldNum" idx="12"/>
          </p:nvPr>
        </p:nvSpPr>
        <p:spPr>
          <a:xfrm>
            <a:off x="6609080" y="462062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575757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r>
              <a:rPr lang="en-GB"/>
              <a:t>Forum Historia 5, luku 9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312283" y="185185"/>
            <a:ext cx="85461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/>
          <p:nvPr/>
        </p:nvSpPr>
        <p:spPr>
          <a:xfrm>
            <a:off x="8666480" y="33220"/>
            <a:ext cx="413700" cy="1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310075" y="2879163"/>
            <a:ext cx="1961700" cy="14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0"/>
          <p:cNvSpPr>
            <a:spLocks noGrp="1"/>
          </p:cNvSpPr>
          <p:nvPr>
            <p:ph type="pic" idx="2"/>
          </p:nvPr>
        </p:nvSpPr>
        <p:spPr>
          <a:xfrm>
            <a:off x="310245" y="1005160"/>
            <a:ext cx="19617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20"/>
          <p:cNvSpPr txBox="1">
            <a:spLocks noGrp="1"/>
          </p:cNvSpPr>
          <p:nvPr>
            <p:ph type="body" idx="3"/>
          </p:nvPr>
        </p:nvSpPr>
        <p:spPr>
          <a:xfrm>
            <a:off x="2494515" y="2879163"/>
            <a:ext cx="1961700" cy="14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0"/>
          <p:cNvSpPr>
            <a:spLocks noGrp="1"/>
          </p:cNvSpPr>
          <p:nvPr>
            <p:ph type="pic" idx="4"/>
          </p:nvPr>
        </p:nvSpPr>
        <p:spPr>
          <a:xfrm>
            <a:off x="2494685" y="1005160"/>
            <a:ext cx="19617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20"/>
          <p:cNvSpPr txBox="1">
            <a:spLocks noGrp="1"/>
          </p:cNvSpPr>
          <p:nvPr>
            <p:ph type="body" idx="5"/>
          </p:nvPr>
        </p:nvSpPr>
        <p:spPr>
          <a:xfrm>
            <a:off x="4691898" y="2879163"/>
            <a:ext cx="1961700" cy="14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>
            <a:spLocks noGrp="1"/>
          </p:cNvSpPr>
          <p:nvPr>
            <p:ph type="pic" idx="6"/>
          </p:nvPr>
        </p:nvSpPr>
        <p:spPr>
          <a:xfrm>
            <a:off x="4692067" y="1005160"/>
            <a:ext cx="19617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20"/>
          <p:cNvSpPr txBox="1">
            <a:spLocks noGrp="1"/>
          </p:cNvSpPr>
          <p:nvPr>
            <p:ph type="body" idx="7"/>
          </p:nvPr>
        </p:nvSpPr>
        <p:spPr>
          <a:xfrm>
            <a:off x="6896389" y="2879163"/>
            <a:ext cx="1961700" cy="14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0"/>
          <p:cNvSpPr>
            <a:spLocks noGrp="1"/>
          </p:cNvSpPr>
          <p:nvPr>
            <p:ph type="pic" idx="8"/>
          </p:nvPr>
        </p:nvSpPr>
        <p:spPr>
          <a:xfrm>
            <a:off x="6896559" y="1005160"/>
            <a:ext cx="1961700" cy="17811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0"/>
          <p:cNvSpPr txBox="1">
            <a:spLocks noGrp="1"/>
          </p:cNvSpPr>
          <p:nvPr>
            <p:ph type="sldNum" idx="12"/>
          </p:nvPr>
        </p:nvSpPr>
        <p:spPr>
          <a:xfrm>
            <a:off x="6778869" y="46241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ftr" idx="11"/>
          </p:nvPr>
        </p:nvSpPr>
        <p:spPr>
          <a:xfrm>
            <a:off x="307731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575757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r>
              <a:rPr lang="en-GB"/>
              <a:t>Forum Historia 5, luku 9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312283" y="185185"/>
            <a:ext cx="85461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/>
          <p:nvPr/>
        </p:nvSpPr>
        <p:spPr>
          <a:xfrm>
            <a:off x="8666480" y="33220"/>
            <a:ext cx="413700" cy="1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289864" y="1664208"/>
            <a:ext cx="4110000" cy="24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2"/>
          </p:nvPr>
        </p:nvSpPr>
        <p:spPr>
          <a:xfrm>
            <a:off x="4723346" y="1673733"/>
            <a:ext cx="4110000" cy="24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/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3"/>
          </p:nvPr>
        </p:nvSpPr>
        <p:spPr>
          <a:xfrm>
            <a:off x="289845" y="1194343"/>
            <a:ext cx="41103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Calibri"/>
              <a:buNone/>
              <a:defRPr sz="1800" b="1">
                <a:solidFill>
                  <a:srgbClr val="575757"/>
                </a:solidFill>
              </a:defRPr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4"/>
          </p:nvPr>
        </p:nvSpPr>
        <p:spPr>
          <a:xfrm>
            <a:off x="4721517" y="1208110"/>
            <a:ext cx="41325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Calibri"/>
              <a:buNone/>
              <a:defRPr sz="1800" b="1">
                <a:solidFill>
                  <a:srgbClr val="575757"/>
                </a:solidFill>
              </a:defRPr>
            </a:lvl1pPr>
            <a:lvl2pPr marL="914400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2pPr>
            <a:lvl3pPr marL="1371600" lvl="2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3pPr>
            <a:lvl4pPr marL="1828800" lvl="3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4pPr>
            <a:lvl5pPr marL="2286000" lvl="4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marL="3200400" lvl="6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marL="3657600" lvl="7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marL="4114800" lvl="8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>
            <a:endParaRPr/>
          </a:p>
        </p:txBody>
      </p:sp>
      <p:cxnSp>
        <p:nvCxnSpPr>
          <p:cNvPr id="118" name="Google Shape;118;p21"/>
          <p:cNvCxnSpPr/>
          <p:nvPr/>
        </p:nvCxnSpPr>
        <p:spPr>
          <a:xfrm>
            <a:off x="288220" y="1576541"/>
            <a:ext cx="4111800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9" name="Google Shape;119;p21"/>
          <p:cNvCxnSpPr/>
          <p:nvPr/>
        </p:nvCxnSpPr>
        <p:spPr>
          <a:xfrm>
            <a:off x="4721703" y="1576541"/>
            <a:ext cx="4111800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0" name="Google Shape;120;p21"/>
          <p:cNvSpPr txBox="1">
            <a:spLocks noGrp="1"/>
          </p:cNvSpPr>
          <p:nvPr>
            <p:ph type="sldNum" idx="12"/>
          </p:nvPr>
        </p:nvSpPr>
        <p:spPr>
          <a:xfrm>
            <a:off x="6778869" y="46241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ftr" idx="11"/>
          </p:nvPr>
        </p:nvSpPr>
        <p:spPr>
          <a:xfrm>
            <a:off x="312283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>
                <a:solidFill>
                  <a:srgbClr val="575757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r>
              <a:rPr lang="en-GB"/>
              <a:t>Forum Historia 5, luku 9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0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6478371" y="459581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Forum Historia 5, luku 9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>
            <a:spLocks noGrp="1"/>
          </p:cNvSpPr>
          <p:nvPr>
            <p:ph type="title"/>
          </p:nvPr>
        </p:nvSpPr>
        <p:spPr>
          <a:xfrm>
            <a:off x="628650" y="216258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fi"/>
              <a:t>9. Valtataisteluja ja kapinoita</a:t>
            </a:r>
            <a:br>
              <a:rPr lang="fi"/>
            </a:br>
            <a:r>
              <a:rPr lang="fi"/>
              <a:t/>
            </a:r>
            <a:br>
              <a:rPr lang="fi"/>
            </a:br>
            <a:r>
              <a:rPr lang="fi"/>
              <a:t>Tietoisku: Nuijasodan paikkoja Suomessa</a:t>
            </a:r>
            <a:endParaRPr/>
          </a:p>
        </p:txBody>
      </p:sp>
      <p:sp>
        <p:nvSpPr>
          <p:cNvPr id="198" name="Google Shape;198;p33"/>
          <p:cNvSpPr txBox="1">
            <a:spLocks noGrp="1"/>
          </p:cNvSpPr>
          <p:nvPr>
            <p:ph type="body" idx="2"/>
          </p:nvPr>
        </p:nvSpPr>
        <p:spPr>
          <a:xfrm>
            <a:off x="628650" y="1071242"/>
            <a:ext cx="78867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fi"/>
              <a:t>5</a:t>
            </a:r>
            <a:endParaRPr/>
          </a:p>
        </p:txBody>
      </p:sp>
      <p:sp>
        <p:nvSpPr>
          <p:cNvPr id="199" name="Google Shape;199;p33"/>
          <p:cNvSpPr txBox="1">
            <a:spLocks noGrp="1"/>
          </p:cNvSpPr>
          <p:nvPr>
            <p:ph type="body" idx="1"/>
          </p:nvPr>
        </p:nvSpPr>
        <p:spPr>
          <a:xfrm>
            <a:off x="628650" y="664404"/>
            <a:ext cx="78867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libri"/>
              <a:buNone/>
            </a:pPr>
            <a:r>
              <a:rPr lang="fi"/>
              <a:t>Forum Historia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3943350" cy="994200"/>
          </a:xfrm>
          <a:prstGeom prst="rect">
            <a:avLst/>
          </a:prstGeom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lvl="0"/>
            <a:r>
              <a:rPr lang="fi" dirty="0"/>
              <a:t>Nuijasota vuosina 1596–1597</a:t>
            </a:r>
            <a:endParaRPr dirty="0"/>
          </a:p>
        </p:txBody>
      </p:sp>
      <p:sp>
        <p:nvSpPr>
          <p:cNvPr id="214" name="Google Shape;214;p35"/>
          <p:cNvSpPr txBox="1">
            <a:spLocks noGrp="1"/>
          </p:cNvSpPr>
          <p:nvPr>
            <p:ph type="body" idx="1"/>
          </p:nvPr>
        </p:nvSpPr>
        <p:spPr>
          <a:xfrm>
            <a:off x="628650" y="1398942"/>
            <a:ext cx="3943350" cy="3054600"/>
          </a:xfrm>
          <a:prstGeom prst="rect">
            <a:avLst/>
          </a:prstGeom>
        </p:spPr>
        <p:txBody>
          <a:bodyPr spcFirstLastPara="1" wrap="square" lIns="34275" tIns="17150" rIns="34275" bIns="17150" anchor="t" anchorCtr="0">
            <a:noAutofit/>
          </a:bodyPr>
          <a:lstStyle/>
          <a:p>
            <a:pPr lvl="0" indent="-3429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GB" dirty="0" err="1"/>
              <a:t>Nuijamiehet</a:t>
            </a:r>
            <a:r>
              <a:rPr lang="en-GB" dirty="0"/>
              <a:t> </a:t>
            </a:r>
            <a:r>
              <a:rPr lang="en-GB" dirty="0" err="1"/>
              <a:t>olivat</a:t>
            </a:r>
            <a:r>
              <a:rPr lang="en-GB" dirty="0"/>
              <a:t> </a:t>
            </a:r>
            <a:r>
              <a:rPr lang="en-GB" dirty="0" err="1"/>
              <a:t>lähtöisin</a:t>
            </a:r>
            <a:r>
              <a:rPr lang="en-GB" dirty="0"/>
              <a:t> </a:t>
            </a:r>
            <a:r>
              <a:rPr lang="en-GB" dirty="0" err="1"/>
              <a:t>Pohjanmaalta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Savosta</a:t>
            </a:r>
            <a:endParaRPr lang="en-GB" dirty="0"/>
          </a:p>
          <a:p>
            <a:pPr lvl="0" indent="-3429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GB" dirty="0" err="1"/>
              <a:t>Nuijamiehet</a:t>
            </a:r>
            <a:r>
              <a:rPr lang="en-GB" dirty="0"/>
              <a:t> </a:t>
            </a:r>
            <a:r>
              <a:rPr lang="en-GB" dirty="0" err="1"/>
              <a:t>toimivat</a:t>
            </a:r>
            <a:r>
              <a:rPr lang="en-GB" dirty="0"/>
              <a:t>  </a:t>
            </a:r>
            <a:r>
              <a:rPr lang="en-GB" dirty="0" err="1"/>
              <a:t>pääosin</a:t>
            </a:r>
            <a:r>
              <a:rPr lang="en-GB" dirty="0"/>
              <a:t> </a:t>
            </a:r>
            <a:r>
              <a:rPr lang="en-GB" dirty="0" err="1"/>
              <a:t>sisämaassa</a:t>
            </a:r>
            <a:r>
              <a:rPr lang="en-GB" dirty="0"/>
              <a:t> </a:t>
            </a:r>
            <a:r>
              <a:rPr lang="en-GB" dirty="0" err="1"/>
              <a:t>alueilla</a:t>
            </a:r>
            <a:r>
              <a:rPr lang="en-GB" dirty="0"/>
              <a:t>, </a:t>
            </a:r>
            <a:r>
              <a:rPr lang="en-GB" dirty="0" err="1"/>
              <a:t>joissa</a:t>
            </a:r>
            <a:r>
              <a:rPr lang="en-GB" dirty="0"/>
              <a:t> </a:t>
            </a:r>
            <a:r>
              <a:rPr lang="en-GB" dirty="0" err="1"/>
              <a:t>keskushallinnon</a:t>
            </a:r>
            <a:r>
              <a:rPr lang="en-GB" dirty="0"/>
              <a:t> </a:t>
            </a:r>
            <a:r>
              <a:rPr lang="en-GB" dirty="0" err="1"/>
              <a:t>ote</a:t>
            </a:r>
            <a:r>
              <a:rPr lang="en-GB" dirty="0"/>
              <a:t> </a:t>
            </a:r>
            <a:r>
              <a:rPr lang="en-GB" dirty="0" err="1"/>
              <a:t>oli</a:t>
            </a:r>
            <a:r>
              <a:rPr lang="en-GB" dirty="0"/>
              <a:t> </a:t>
            </a:r>
            <a:r>
              <a:rPr lang="en-GB" dirty="0" err="1"/>
              <a:t>heikoin</a:t>
            </a:r>
            <a:endParaRPr lang="en-GB" dirty="0"/>
          </a:p>
          <a:p>
            <a:pPr lvl="0" indent="-3429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GB" dirty="0" err="1"/>
              <a:t>Taistelut</a:t>
            </a:r>
            <a:r>
              <a:rPr lang="en-GB" dirty="0"/>
              <a:t> </a:t>
            </a:r>
            <a:r>
              <a:rPr lang="en-GB" dirty="0" err="1"/>
              <a:t>keskittyivät</a:t>
            </a:r>
            <a:r>
              <a:rPr lang="en-GB" dirty="0"/>
              <a:t> </a:t>
            </a:r>
            <a:r>
              <a:rPr lang="en-GB" dirty="0" err="1"/>
              <a:t>myös</a:t>
            </a:r>
            <a:r>
              <a:rPr lang="en-GB" dirty="0"/>
              <a:t> </a:t>
            </a:r>
            <a:r>
              <a:rPr lang="en-GB" dirty="0" err="1"/>
              <a:t>sisämaahan</a:t>
            </a:r>
            <a:endParaRPr lang="en-GB" dirty="0"/>
          </a:p>
          <a:p>
            <a:pPr lvl="0" indent="-342900"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r>
              <a:rPr lang="en-GB" dirty="0" err="1"/>
              <a:t>Flemingin</a:t>
            </a:r>
            <a:r>
              <a:rPr lang="en-GB" dirty="0"/>
              <a:t> </a:t>
            </a:r>
            <a:r>
              <a:rPr lang="en-GB" dirty="0" err="1"/>
              <a:t>joukot</a:t>
            </a:r>
            <a:r>
              <a:rPr lang="en-GB" dirty="0"/>
              <a:t> </a:t>
            </a:r>
            <a:r>
              <a:rPr lang="en-GB" dirty="0" err="1"/>
              <a:t>lähtivät</a:t>
            </a:r>
            <a:r>
              <a:rPr lang="en-GB" dirty="0"/>
              <a:t> </a:t>
            </a:r>
            <a:r>
              <a:rPr lang="en-GB" dirty="0" err="1"/>
              <a:t>liikkeelle</a:t>
            </a:r>
            <a:r>
              <a:rPr lang="en-GB" dirty="0"/>
              <a:t> </a:t>
            </a:r>
            <a:r>
              <a:rPr lang="en-GB" dirty="0" err="1"/>
              <a:t>linnoista</a:t>
            </a:r>
            <a:endParaRPr lang="en-GB" dirty="0"/>
          </a:p>
        </p:txBody>
      </p:sp>
      <p:pic>
        <p:nvPicPr>
          <p:cNvPr id="4" name="Google Shape;207;p34">
            <a:extLst>
              <a:ext uri="{FF2B5EF4-FFF2-40B4-BE49-F238E27FC236}">
                <a16:creationId xmlns:a16="http://schemas.microsoft.com/office/drawing/2014/main" id="{9CF1A3FC-D0F1-32A9-217A-C93037ACC79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605" t="36552"/>
          <a:stretch/>
        </p:blipFill>
        <p:spPr>
          <a:xfrm>
            <a:off x="4572000" y="393475"/>
            <a:ext cx="4470801" cy="435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08;p34">
            <a:extLst>
              <a:ext uri="{FF2B5EF4-FFF2-40B4-BE49-F238E27FC236}">
                <a16:creationId xmlns:a16="http://schemas.microsoft.com/office/drawing/2014/main" id="{22066451-4E10-8C93-7CC6-7F67F2AE48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4387" r="50673" b="81621"/>
          <a:stretch/>
        </p:blipFill>
        <p:spPr>
          <a:xfrm>
            <a:off x="6592303" y="477547"/>
            <a:ext cx="2362749" cy="9213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EDFDF3-736B-5CA0-76C5-D88F6A2F039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Forum Historia 5, luku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Sota alkaa Pohjanmaalta</a:t>
            </a:r>
            <a:endParaRPr/>
          </a:p>
        </p:txBody>
      </p:sp>
      <p:sp>
        <p:nvSpPr>
          <p:cNvPr id="214" name="Google Shape;214;p35"/>
          <p:cNvSpPr txBox="1">
            <a:spLocks noGrp="1"/>
          </p:cNvSpPr>
          <p:nvPr>
            <p:ph type="body" idx="1"/>
          </p:nvPr>
        </p:nvSpPr>
        <p:spPr>
          <a:xfrm>
            <a:off x="628650" y="1398942"/>
            <a:ext cx="7886700" cy="3054600"/>
          </a:xfrm>
          <a:prstGeom prst="rect">
            <a:avLst/>
          </a:prstGeom>
        </p:spPr>
        <p:txBody>
          <a:bodyPr spcFirstLastPara="1" wrap="square" lIns="34275" tIns="17150" rIns="34275" bIns="17150" anchor="t" anchorCtr="0">
            <a:normAutofit fontScale="92500" lnSpcReduction="10000"/>
          </a:bodyPr>
          <a:lstStyle/>
          <a:p>
            <a:pPr marL="425450" lvl="0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fi" dirty="0"/>
              <a:t>Flemingille uskollisten nihtien (jalkaväkisotilaiden) ja talonpoikien yhteenotto Isonkyrön kirkolla 25.11. 1596</a:t>
            </a:r>
            <a:endParaRPr dirty="0"/>
          </a:p>
          <a:p>
            <a:pPr marL="425450" lvl="0" indent="-3429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fi" dirty="0"/>
              <a:t>Kyröläiset, ilmajokiset ja lapualaiset talonpojat lähtivät liikkeelle, huovien ja Flemingin kannattajien taloja poltettiin ja omaisuutta anastettiin. Talonpojat lopettivat linnaleirin maksamisen</a:t>
            </a:r>
            <a:endParaRPr dirty="0"/>
          </a:p>
          <a:p>
            <a:pPr marL="42545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fi" dirty="0"/>
              <a:t>Kapinallisten eli nuijamiesten päälliköksi valittiin Turun linnan vankityrmästä paennut Jaakko Ilkka</a:t>
            </a:r>
            <a:endParaRPr dirty="0"/>
          </a:p>
          <a:p>
            <a:pPr marL="42545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fi" dirty="0"/>
              <a:t>Organisoitunut talonpoikaisarmeija lähti etenemään kohti Etelä-Suomea joulukuussa 1596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6E339F0-23FB-ED03-4DAB-F0B17C238C3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Forum Historia 5, luku 9</a:t>
            </a:r>
          </a:p>
        </p:txBody>
      </p:sp>
    </p:spTree>
    <p:extLst>
      <p:ext uri="{BB962C8B-B14F-4D97-AF65-F5344CB8AC3E}">
        <p14:creationId xmlns:p14="http://schemas.microsoft.com/office/powerpoint/2010/main" val="14302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Nuijamiehet häviävät Nokian taistelun</a:t>
            </a:r>
            <a:endParaRPr/>
          </a:p>
        </p:txBody>
      </p:sp>
      <p:sp>
        <p:nvSpPr>
          <p:cNvPr id="220" name="Google Shape;220;p36"/>
          <p:cNvSpPr txBox="1">
            <a:spLocks noGrp="1"/>
          </p:cNvSpPr>
          <p:nvPr>
            <p:ph type="body" idx="1"/>
          </p:nvPr>
        </p:nvSpPr>
        <p:spPr>
          <a:xfrm>
            <a:off x="628650" y="1398942"/>
            <a:ext cx="7886700" cy="3054600"/>
          </a:xfrm>
          <a:prstGeom prst="rect">
            <a:avLst/>
          </a:prstGeom>
        </p:spPr>
        <p:txBody>
          <a:bodyPr spcFirstLastPara="1" wrap="square" lIns="34275" tIns="17150" rIns="34275" bIns="17150" anchor="t" anchorCtr="0">
            <a:normAutofit/>
          </a:bodyPr>
          <a:lstStyle/>
          <a:p>
            <a:pPr marL="425450" lvl="0" indent="-342900" algn="l" rtl="0">
              <a:spcBef>
                <a:spcPts val="80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fi" dirty="0"/>
              <a:t>Hämeenkyrössä joulukuussa 1596 Ilkan nuijamiesjoukko pakotti Flemingin nihdit vetäytymään</a:t>
            </a:r>
            <a:endParaRPr dirty="0"/>
          </a:p>
          <a:p>
            <a:pPr marL="425450" lvl="0" indent="-342900" algn="l" rtl="0">
              <a:spcBef>
                <a:spcPts val="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fi" dirty="0"/>
              <a:t>Fleming saapui ratsuväkensä ja tykkiensä kanssa Nokialle</a:t>
            </a:r>
            <a:endParaRPr dirty="0"/>
          </a:p>
          <a:p>
            <a:pPr marL="425450" lvl="0" indent="-342900" algn="l" rtl="0">
              <a:spcBef>
                <a:spcPts val="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fi" dirty="0"/>
              <a:t>Tykkituli aiheutti hajaannusta ja pelkoa nuijamiehissä, samoin Flemingin lupaus lopettaa linnaleiri ja armahtaa nuijamiehet jos he luovuttaisivat päällikkönsä</a:t>
            </a:r>
            <a:endParaRPr dirty="0"/>
          </a:p>
          <a:p>
            <a:pPr marL="425450" lvl="0" indent="-342900" algn="l" rtl="0">
              <a:spcBef>
                <a:spcPts val="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fi" dirty="0"/>
              <a:t>Flemingit joukot surmasivat satoja pakenevia nuijamiehiä</a:t>
            </a:r>
            <a:endParaRPr dirty="0"/>
          </a:p>
          <a:p>
            <a:pPr marL="425450" lvl="0" indent="-342900" algn="l" rtl="0">
              <a:spcBef>
                <a:spcPts val="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fi" dirty="0"/>
              <a:t>Jaakko Ilkka otettiin kiinni ja teloitettiin Pohjanmaalla tammikuussa 1597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C5C400-DEE8-34CD-50F5-28451C06820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Forum Historia 5, luku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Nyystölän taistelu</a:t>
            </a:r>
            <a:endParaRPr/>
          </a:p>
        </p:txBody>
      </p:sp>
      <p:sp>
        <p:nvSpPr>
          <p:cNvPr id="226" name="Google Shape;226;p37"/>
          <p:cNvSpPr txBox="1">
            <a:spLocks noGrp="1"/>
          </p:cNvSpPr>
          <p:nvPr>
            <p:ph type="body" idx="1"/>
          </p:nvPr>
        </p:nvSpPr>
        <p:spPr>
          <a:xfrm>
            <a:off x="628650" y="1398942"/>
            <a:ext cx="7886700" cy="3054600"/>
          </a:xfrm>
          <a:prstGeom prst="rect">
            <a:avLst/>
          </a:prstGeom>
        </p:spPr>
        <p:txBody>
          <a:bodyPr spcFirstLastPara="1" wrap="square" lIns="34275" tIns="17150" rIns="34275" bIns="17150" anchor="t" anchorCtr="0">
            <a:normAutofit/>
          </a:bodyPr>
          <a:lstStyle/>
          <a:p>
            <a:pPr marL="425450" lvl="0" indent="-342900" algn="l" rtl="0">
              <a:spcBef>
                <a:spcPts val="80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fi" dirty="0"/>
              <a:t>Tammikuussa 1597 Rautalammin ja Keski-Suomen nuijamiehet kohtasivat vastustajan nykyisen Padasjoen Nyystölässä, Päijät-Hämeessä</a:t>
            </a:r>
            <a:endParaRPr dirty="0"/>
          </a:p>
          <a:p>
            <a:pPr marL="425450" lvl="0" indent="-342900" algn="l" rtl="0">
              <a:spcBef>
                <a:spcPts val="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fi" dirty="0"/>
              <a:t>Flemingin joukkoja johtanut sotapäällikkö Tavast lupasi säästää nuijamiesten hengen, jos nämä antautuisivat</a:t>
            </a:r>
            <a:endParaRPr dirty="0"/>
          </a:p>
          <a:p>
            <a:pPr marL="425450" lvl="0" indent="-342900" algn="l" rtl="0">
              <a:spcBef>
                <a:spcPts val="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fi" dirty="0"/>
              <a:t>Tavast kuitenkin tapatti lähes 400 antautunutta, mikä pöyristytti monia aatelisiakin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382E14-EA82-ABCD-D82B-95C79642A64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Forum Historia 5, luku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34275" tIns="17150" rIns="34275" bIns="1715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/>
              <a:t> Nuijasotaa Savossa ja Pohjanmaalla</a:t>
            </a:r>
            <a:endParaRPr dirty="0"/>
          </a:p>
        </p:txBody>
      </p:sp>
      <p:sp>
        <p:nvSpPr>
          <p:cNvPr id="232" name="Google Shape;232;p38"/>
          <p:cNvSpPr txBox="1">
            <a:spLocks noGrp="1"/>
          </p:cNvSpPr>
          <p:nvPr>
            <p:ph type="body" idx="1"/>
          </p:nvPr>
        </p:nvSpPr>
        <p:spPr>
          <a:xfrm>
            <a:off x="628650" y="1398942"/>
            <a:ext cx="7886700" cy="3054600"/>
          </a:xfrm>
          <a:prstGeom prst="rect">
            <a:avLst/>
          </a:prstGeom>
        </p:spPr>
        <p:txBody>
          <a:bodyPr spcFirstLastPara="1" wrap="square" lIns="34275" tIns="17150" rIns="34275" bIns="17150" anchor="t" anchorCtr="0">
            <a:normAutofit lnSpcReduction="10000"/>
          </a:bodyPr>
          <a:lstStyle/>
          <a:p>
            <a:pPr marL="425450" lvl="0" indent="-342900" algn="l" rtl="0">
              <a:spcBef>
                <a:spcPts val="80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fi" dirty="0"/>
              <a:t>Savossa oli useita yhteenottoja alkuvuodesta 1597, esim. Juvalla ja Rantasalmella. Savon nuijamiehet lyötiin lopullisesti nykyisen Mikkelin Kenkäverossa ns. Suur-Savon taistelussa</a:t>
            </a:r>
            <a:endParaRPr dirty="0"/>
          </a:p>
          <a:p>
            <a:pPr marL="425450" lvl="0" indent="-342900" algn="l" rtl="0">
              <a:spcBef>
                <a:spcPts val="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fi" dirty="0"/>
              <a:t>Pohjois-Pohjanmaalla nousi toinen kapina-aalto ja esim. Kokkolassa nuijamiehet surmasivat nihtejä</a:t>
            </a:r>
            <a:endParaRPr dirty="0"/>
          </a:p>
          <a:p>
            <a:pPr marL="425450" lvl="0" indent="-342900" algn="l" rtl="0">
              <a:spcBef>
                <a:spcPts val="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fi" dirty="0"/>
              <a:t>Kapina ja taistelut levisivät jälleen Etelä-Pohjanmaalle, jossa nuijasodan ratkaiseva ja viimeinen taistelu käytiin Kurikan ja Ilmajoen välissä Santavuorella 24.2.1597</a:t>
            </a:r>
            <a:endParaRPr dirty="0"/>
          </a:p>
          <a:p>
            <a:pPr marL="425450" lvl="0" indent="-342900" algn="l" rtl="0">
              <a:spcBef>
                <a:spcPts val="0"/>
              </a:spcBef>
              <a:spcAft>
                <a:spcPts val="0"/>
              </a:spcAft>
              <a:buSzPts val="2300"/>
              <a:buFont typeface="Arial" panose="020B0604020202020204" pitchFamily="34" charset="0"/>
              <a:buChar char="•"/>
            </a:pPr>
            <a:r>
              <a:rPr lang="fi" dirty="0"/>
              <a:t>Flemingin joukot voittivat nuijamiehet, mutta tällä kertaa antautuneiden henki säästettiin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A29A53-44B1-649E-4C1E-CB2DC65DB2C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Forum Historia 5, luku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 build="p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298</Words>
  <Application>Microsoft Office PowerPoint</Application>
  <PresentationFormat>Näytössä katseltava esitys (16:9)</PresentationFormat>
  <Paragraphs>33</Paragraphs>
  <Slides>6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Simple Light</vt:lpstr>
      <vt:lpstr>Office-teema</vt:lpstr>
      <vt:lpstr>9. Valtataisteluja ja kapinoita  Tietoisku: Nuijasodan paikkoja Suomessa</vt:lpstr>
      <vt:lpstr>Nuijasota vuosina 1596–1597</vt:lpstr>
      <vt:lpstr>Sota alkaa Pohjanmaalta</vt:lpstr>
      <vt:lpstr>Nuijamiehet häviävät Nokian taistelun</vt:lpstr>
      <vt:lpstr>Nyystölän taistelu</vt:lpstr>
      <vt:lpstr> Nuijasotaa Savossa ja Pohjanmaalla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 Valtataisteluja ja kapinoita  Tietoisku: Nuijasodan paikkoja Suomessa</dc:title>
  <cp:lastModifiedBy>Kaisa Ylikoski</cp:lastModifiedBy>
  <cp:revision>7</cp:revision>
  <dcterms:modified xsi:type="dcterms:W3CDTF">2022-12-04T21:37:46Z</dcterms:modified>
</cp:coreProperties>
</file>