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4"/>
      <p:bold r:id="rId15"/>
      <p:italic r:id="rId16"/>
      <p:boldItalic r:id="rId17"/>
    </p:embeddedFont>
    <p:embeddedFont>
      <p:font typeface="Merriweather Sans" panose="020B0604020202020204" charset="0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6445893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497482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1242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6751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7461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0689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2562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4356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546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4647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Maailmantalous muutoksessa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352999"/>
            <a:ext cx="7772400" cy="9552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Mitä tietoja kuvio antaa keskiluokan kulutuksesta?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941" y="1308294"/>
            <a:ext cx="8245225" cy="4941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23557" y="353000"/>
            <a:ext cx="8384345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Kuvio on suhteellinen: se kertoo kulutuksen jakautumisen, mutta ei sen määrää.</a:t>
            </a:r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610999"/>
            <a:ext cx="7464475" cy="46230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/>
          <p:nvPr/>
        </p:nvSpPr>
        <p:spPr>
          <a:xfrm>
            <a:off x="762000" y="1611000"/>
            <a:ext cx="559800" cy="39408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589083" y="387501"/>
            <a:ext cx="7965831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Suuri osa kuviosta on summittaista ennustamista tulevaisuudesta.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610999"/>
            <a:ext cx="7464475" cy="4623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1" name="Shape 111"/>
          <p:cNvCxnSpPr/>
          <p:nvPr/>
        </p:nvCxnSpPr>
        <p:spPr>
          <a:xfrm rot="10800000" flipH="1">
            <a:off x="3981050" y="5924650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79827" y="381492"/>
            <a:ext cx="8764173" cy="1046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2000-luvun alussa Euroopan ja Yhdysvaltojen keskiluokka kulutti yli puolet maailman keskiluokan </a:t>
            </a:r>
            <a:r>
              <a:rPr lang="fi-FI" sz="2000" b="0" dirty="0" smtClean="0"/>
              <a:t>kokonaiskulutuksesta</a:t>
            </a:r>
            <a:r>
              <a:rPr lang="fi-FI" sz="2000" b="0" dirty="0"/>
              <a:t>.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300" y="1688123"/>
            <a:ext cx="7678889" cy="4084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hape 122"/>
          <p:cNvCxnSpPr/>
          <p:nvPr/>
        </p:nvCxnSpPr>
        <p:spPr>
          <a:xfrm rot="10800000" flipH="1">
            <a:off x="3995118" y="5952786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 t="931"/>
          <a:stretch/>
        </p:blipFill>
        <p:spPr>
          <a:xfrm>
            <a:off x="876822" y="1828801"/>
            <a:ext cx="7751752" cy="396708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281354" y="386117"/>
            <a:ext cx="8707902" cy="130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Vuonna 2050 Kiinan, Intian ja muun Aasian keskiluokka kuluttaa yli puolet maailman keskiluokan </a:t>
            </a:r>
            <a:r>
              <a:rPr lang="fi-FI" sz="2000" b="0" dirty="0" smtClean="0"/>
              <a:t>kokonaiskulutuksesta</a:t>
            </a:r>
            <a:r>
              <a:rPr lang="fi-FI" sz="2000" b="0" dirty="0"/>
              <a:t>. Näissä maissa myös väestö kasvaa voimakkaasti.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295420" y="327074"/>
            <a:ext cx="8482819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Muutosta selittää kehittyvien maiden nopea talouskasvu.</a:t>
            </a:r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0774" y="1446249"/>
            <a:ext cx="7444749" cy="4774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147710" y="422031"/>
            <a:ext cx="8848577" cy="10554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Keskiluokan kulutus tulee luultavasti kasvamaan myös Euroopassa ja Yhdysvalloissa, mutta sitä ei voi päätellä kuviosta.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786597"/>
            <a:ext cx="7464475" cy="444745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7" name="Shape 137"/>
          <p:cNvCxnSpPr/>
          <p:nvPr/>
        </p:nvCxnSpPr>
        <p:spPr>
          <a:xfrm rot="10800000" flipH="1">
            <a:off x="3981050" y="5924650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EF882422035434E9EEE2C842E32CBDB" ma:contentTypeVersion="28" ma:contentTypeDescription="Luo uusi asiakirja." ma:contentTypeScope="" ma:versionID="87016799d5e3cc33aa7b337d45e913ba">
  <xsd:schema xmlns:xsd="http://www.w3.org/2001/XMLSchema" xmlns:xs="http://www.w3.org/2001/XMLSchema" xmlns:p="http://schemas.microsoft.com/office/2006/metadata/properties" xmlns:ns3="b0262887-5147-42f9-8186-933a178cbc8a" xmlns:ns4="10e8f688-7fa8-47d8-a9ac-561bf8a4551c" targetNamespace="http://schemas.microsoft.com/office/2006/metadata/properties" ma:root="true" ma:fieldsID="0bb7434cd00418bcbb390ec1d66adbec" ns3:_="" ns4:_="">
    <xsd:import namespace="b0262887-5147-42f9-8186-933a178cbc8a"/>
    <xsd:import namespace="10e8f688-7fa8-47d8-a9ac-561bf8a4551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262887-5147-42f9-8186-933a178cb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22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3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8f688-7fa8-47d8-a9ac-561bf8a4551c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MediaServiceMetadata" ma:index="2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2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4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Students xmlns="10e8f688-7fa8-47d8-a9ac-561bf8a4551c" xsi:nil="true"/>
    <Students xmlns="10e8f688-7fa8-47d8-a9ac-561bf8a4551c">
      <UserInfo>
        <DisplayName/>
        <AccountId xsi:nil="true"/>
        <AccountType/>
      </UserInfo>
    </Students>
    <Teachers xmlns="10e8f688-7fa8-47d8-a9ac-561bf8a4551c">
      <UserInfo>
        <DisplayName/>
        <AccountId xsi:nil="true"/>
        <AccountType/>
      </UserInfo>
    </Teachers>
    <Student_Groups xmlns="10e8f688-7fa8-47d8-a9ac-561bf8a4551c">
      <UserInfo>
        <DisplayName/>
        <AccountId xsi:nil="true"/>
        <AccountType/>
      </UserInfo>
    </Student_Groups>
    <DefaultSectionNames xmlns="10e8f688-7fa8-47d8-a9ac-561bf8a4551c" xsi:nil="true"/>
    <Invited_Teachers xmlns="10e8f688-7fa8-47d8-a9ac-561bf8a4551c" xsi:nil="true"/>
    <Owner xmlns="10e8f688-7fa8-47d8-a9ac-561bf8a4551c">
      <UserInfo>
        <DisplayName/>
        <AccountId xsi:nil="true"/>
        <AccountType/>
      </UserInfo>
    </Owner>
    <AppVersion xmlns="10e8f688-7fa8-47d8-a9ac-561bf8a4551c" xsi:nil="true"/>
    <NotebookType xmlns="10e8f688-7fa8-47d8-a9ac-561bf8a4551c" xsi:nil="true"/>
    <FolderType xmlns="10e8f688-7fa8-47d8-a9ac-561bf8a4551c" xsi:nil="true"/>
    <Self_Registration_Enabled xmlns="10e8f688-7fa8-47d8-a9ac-561bf8a4551c" xsi:nil="true"/>
  </documentManagement>
</p:properties>
</file>

<file path=customXml/itemProps1.xml><?xml version="1.0" encoding="utf-8"?>
<ds:datastoreItem xmlns:ds="http://schemas.openxmlformats.org/officeDocument/2006/customXml" ds:itemID="{46B70D57-09CE-436C-BB7B-2E69BABED2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262887-5147-42f9-8186-933a178cbc8a"/>
    <ds:schemaRef ds:uri="10e8f688-7fa8-47d8-a9ac-561bf8a455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5CD227-B455-4312-8351-77E732E0FB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C7CC0A-33ED-4B64-9881-1E0AE3023841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0e8f688-7fa8-47d8-a9ac-561bf8a4551c"/>
    <ds:schemaRef ds:uri="b0262887-5147-42f9-8186-933a178cbc8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98</Words>
  <Application>Microsoft Office PowerPoint</Application>
  <PresentationFormat>Näytössä katseltava diaesitys (4:3)</PresentationFormat>
  <Paragraphs>14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Verdana</vt:lpstr>
      <vt:lpstr>Arial</vt:lpstr>
      <vt:lpstr>Merriweather Sans</vt:lpstr>
      <vt:lpstr>Blank Presentation</vt:lpstr>
      <vt:lpstr>PowerPoint-esitys</vt:lpstr>
      <vt:lpstr>Mitä tietoja kuvio antaa keskiluokan kulutuksesta?</vt:lpstr>
      <vt:lpstr>Kuvio on suhteellinen: se kertoo kulutuksen jakautumisen, mutta ei sen määrää.</vt:lpstr>
      <vt:lpstr>Suuri osa kuviosta on summittaista ennustamista tulevaisuudesta.</vt:lpstr>
      <vt:lpstr>2000-luvun alussa Euroopan ja Yhdysvaltojen keskiluokka kulutti yli puolet maailman keskiluokan kokonaiskulutuksesta.</vt:lpstr>
      <vt:lpstr>Vuonna 2050 Kiinan, Intian ja muun Aasian keskiluokka kuluttaa yli puolet maailman keskiluokan kokonaiskulutuksesta. Näissä maissa myös väestö kasvaa voimakkaasti. </vt:lpstr>
      <vt:lpstr>Muutosta selittää kehittyvien maiden nopea talouskasvu.</vt:lpstr>
      <vt:lpstr>Keskiluokan kulutus tulee luultavasti kasvamaan myös Euroopassa ja Yhdysvalloissa, mutta sitä ei voi päätellä kuviosta.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Parkkonen Päivi</dc:creator>
  <cp:lastModifiedBy>Parkkonen Päivi</cp:lastModifiedBy>
  <cp:revision>14</cp:revision>
  <dcterms:modified xsi:type="dcterms:W3CDTF">2022-11-08T08:12:37Z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0x0101002EF882422035434E9EEE2C842E32CBDB</vt:lpwstr>
  </property>
</Properties>
</file>