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63" r:id="rId3"/>
    <p:sldId id="292" r:id="rId4"/>
    <p:sldId id="266" r:id="rId5"/>
    <p:sldId id="271" r:id="rId6"/>
    <p:sldId id="293" r:id="rId7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D7A8"/>
    <a:srgbClr val="4B5E71"/>
    <a:srgbClr val="60BA48"/>
    <a:srgbClr val="00B4D5"/>
    <a:srgbClr val="01BBD6"/>
    <a:srgbClr val="65B3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CD11800-43DA-DFE3-F51C-0859044DDA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ED83ED5D-C33F-C528-DD3E-6664097249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A3789A2-A201-F4B6-5F1B-939D24802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A788A-812E-4042-92F1-63787863B3C0}" type="datetimeFigureOut">
              <a:rPr lang="fi-FI" smtClean="0"/>
              <a:t>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4EE7C0B-D528-7233-5436-075DB9F32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05B8A25-03D0-5F75-4F2A-CB57178F3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CFCB8-C390-4D3B-AE91-1B4C3F486ED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96612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84BA4C5-76AE-E05E-15FA-9DDF167E9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23A832B-DDCF-7EE4-89DE-9F4ADCDE78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2E4EAD4-015F-B93F-54D9-F6DC57C91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A788A-812E-4042-92F1-63787863B3C0}" type="datetimeFigureOut">
              <a:rPr lang="fi-FI" smtClean="0"/>
              <a:t>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6A71A94-96B9-8F7C-C22B-3948298EF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E5C83F8-4453-201F-D4A5-A3C94E545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CFCB8-C390-4D3B-AE91-1B4C3F486ED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0045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5829471-C217-5140-4CF9-FF2136B55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9B70BCF-028D-D592-455A-CE05DAAE22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2EBE84F-1996-A438-68C0-A9CADA55F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A788A-812E-4042-92F1-63787863B3C0}" type="datetimeFigureOut">
              <a:rPr lang="fi-FI" smtClean="0"/>
              <a:t>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AD54941-7C69-DE48-D4F9-320D98436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5364D8D-CC5E-09D6-ACE7-BD4B06DB2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CFCB8-C390-4D3B-AE91-1B4C3F486ED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82296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830DE54-15A6-2E6F-FDD3-9060E8886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DC3A349-38B4-AE0C-7F88-931AA4A8EA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F215FA7-5A59-487C-BA19-3B08B7F72E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AEB862C-C212-5E43-90E0-6E75F2580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A788A-812E-4042-92F1-63787863B3C0}" type="datetimeFigureOut">
              <a:rPr lang="fi-FI" smtClean="0"/>
              <a:t>1.9.2026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408DE3D-590F-3DD0-0EC1-7959D3E3A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1348DD2-E63A-B7B0-B486-D77458A71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CFCB8-C390-4D3B-AE91-1B4C3F486ED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72454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EBD8C22-82F6-D0FF-A89C-D5323377F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27E1AE1-F1B6-8919-14B2-761DE8352B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475790A-FBBC-6966-7FDC-1C1B8C2AB3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3BB47FB7-E7C7-9D25-7E0D-B8F129A4EC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4EBA6844-4F0A-576C-A67E-E2CB636099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F8CA6A42-62B8-6503-9288-42CB639B4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A788A-812E-4042-92F1-63787863B3C0}" type="datetimeFigureOut">
              <a:rPr lang="fi-FI" smtClean="0"/>
              <a:t>1.9.2026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657918B1-5B9D-8822-5872-5516F5BD6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8278CBD4-F2A5-4BF3-1F68-0F8E773F7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CFCB8-C390-4D3B-AE91-1B4C3F486ED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11855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1389368-17E9-45C2-D752-2DD50BA1C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FF92F2E5-AA8F-0D34-499A-FFB2A8CB9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A788A-812E-4042-92F1-63787863B3C0}" type="datetimeFigureOut">
              <a:rPr lang="fi-FI" smtClean="0"/>
              <a:t>1.9.2026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5107CF4-A4CB-8953-F8C5-7BA151491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CBD8F54D-3CDE-E295-CB19-1BD3CA755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CFCB8-C390-4D3B-AE91-1B4C3F486ED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66291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AD3EB842-173F-B658-AD3D-4E0490A32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A788A-812E-4042-92F1-63787863B3C0}" type="datetimeFigureOut">
              <a:rPr lang="fi-FI" smtClean="0"/>
              <a:t>1.9.2026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C21A4673-847C-57B3-AB34-69C183917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39A798F-34D9-FCDB-655F-4DC82C041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CFCB8-C390-4D3B-AE91-1B4C3F486ED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565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97231A1-E7FA-7660-05C8-6BF59FE96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2185E9C-9F66-5F62-3CBB-B5F86D300A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5971259-AB47-8AC0-3822-8BD62FD840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2CD75E8-6706-6475-208D-B56E3B719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A788A-812E-4042-92F1-63787863B3C0}" type="datetimeFigureOut">
              <a:rPr lang="fi-FI" smtClean="0"/>
              <a:t>1.9.2026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B1E9DE6-A3C0-D3FA-BD29-3209E44BA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2BC61272-00F3-B2EB-0C11-4DEEF0989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CFCB8-C390-4D3B-AE91-1B4C3F486ED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75116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43C8D4-AF97-E9F3-CC50-E39363C73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845C37FE-15C9-B7DA-055D-11A2AB0BB2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98DDDA5-86CF-CE46-270E-5B763095CD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2EF2D31-B941-631D-C2CB-0A9FE32A7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A788A-812E-4042-92F1-63787863B3C0}" type="datetimeFigureOut">
              <a:rPr lang="fi-FI" smtClean="0"/>
              <a:t>1.9.2026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15CDE3E-01C6-692E-EFD2-1B2523160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84846A8-5E42-8C59-D275-1F62ED2EF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CFCB8-C390-4D3B-AE91-1B4C3F486ED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16179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0E6C5DA-27A0-AF8A-77C3-4CCE1D3B2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A6550114-BC25-9561-DAD3-8EFFDE3AE4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1B22C5F-27C3-1B1E-072E-AB5DF7D12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A788A-812E-4042-92F1-63787863B3C0}" type="datetimeFigureOut">
              <a:rPr lang="fi-FI" smtClean="0"/>
              <a:t>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8F27C90-1F5B-E340-ADA2-7D490D77B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AE83CE4-1367-C6EC-40B3-403E6B15D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CFCB8-C390-4D3B-AE91-1B4C3F486ED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58855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7A57D56E-3990-3BD6-1575-171CDB938F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EBD85C1F-A193-7153-1BC7-A4B94E5454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42FC13D-0558-D04A-4009-7A4040F30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A788A-812E-4042-92F1-63787863B3C0}" type="datetimeFigureOut">
              <a:rPr lang="fi-FI" smtClean="0"/>
              <a:t>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4A0C974-D600-7B3A-B73B-827F9389A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1E80194-17D3-9A45-83E9-28350EC5F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CFCB8-C390-4D3B-AE91-1B4C3F486ED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22632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242AB9A5-79A1-A570-998A-9A33CFE49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5692F0E-B439-A4FD-A44B-5062933F02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9CE03DB-0B07-AB0C-18C5-245E43C1EE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9A788A-812E-4042-92F1-63787863B3C0}" type="datetimeFigureOut">
              <a:rPr lang="fi-FI" smtClean="0"/>
              <a:t>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08D528F-7F53-DF4D-D7B8-B28873FF57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42EC7B0-A5D2-8877-0C45-9361300155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CFCB8-C390-4D3B-AE91-1B4C3F486ED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83388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42F0E923-C0EC-989C-FFC1-EDD6F22EA4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20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8" name="Vapaamuotoinen: Muoto 7">
            <a:extLst>
              <a:ext uri="{FF2B5EF4-FFF2-40B4-BE49-F238E27FC236}">
                <a16:creationId xmlns:a16="http://schemas.microsoft.com/office/drawing/2014/main" id="{402E8335-3859-D25D-282F-85199422DCE5}"/>
              </a:ext>
            </a:extLst>
          </p:cNvPr>
          <p:cNvSpPr/>
          <p:nvPr/>
        </p:nvSpPr>
        <p:spPr>
          <a:xfrm>
            <a:off x="-2" y="0"/>
            <a:ext cx="6554857" cy="6858000"/>
          </a:xfrm>
          <a:custGeom>
            <a:avLst/>
            <a:gdLst/>
            <a:ahLst/>
            <a:cxnLst/>
            <a:rect l="l" t="t" r="r" b="b"/>
            <a:pathLst>
              <a:path w="6554857" h="6858000">
                <a:moveTo>
                  <a:pt x="2239128" y="4168508"/>
                </a:moveTo>
                <a:cubicBezTo>
                  <a:pt x="2506584" y="4168508"/>
                  <a:pt x="2640312" y="4349745"/>
                  <a:pt x="2640312" y="4712219"/>
                </a:cubicBezTo>
                <a:cubicBezTo>
                  <a:pt x="2640312" y="4897327"/>
                  <a:pt x="2604241" y="5038445"/>
                  <a:pt x="2532098" y="5135574"/>
                </a:cubicBezTo>
                <a:cubicBezTo>
                  <a:pt x="2459956" y="5232703"/>
                  <a:pt x="2355260" y="5281268"/>
                  <a:pt x="2218013" y="5281268"/>
                </a:cubicBezTo>
                <a:cubicBezTo>
                  <a:pt x="2101176" y="5281268"/>
                  <a:pt x="2012141" y="5231648"/>
                  <a:pt x="1950908" y="5132407"/>
                </a:cubicBezTo>
                <a:cubicBezTo>
                  <a:pt x="1889675" y="5033167"/>
                  <a:pt x="1859058" y="4893104"/>
                  <a:pt x="1859058" y="4712219"/>
                </a:cubicBezTo>
                <a:cubicBezTo>
                  <a:pt x="1859058" y="4546114"/>
                  <a:pt x="1891786" y="4413969"/>
                  <a:pt x="1957243" y="4315785"/>
                </a:cubicBezTo>
                <a:cubicBezTo>
                  <a:pt x="2022699" y="4217600"/>
                  <a:pt x="2116660" y="4168508"/>
                  <a:pt x="2239128" y="4168508"/>
                </a:cubicBezTo>
                <a:close/>
                <a:moveTo>
                  <a:pt x="5615586" y="3952079"/>
                </a:moveTo>
                <a:lnTo>
                  <a:pt x="5615586" y="5498752"/>
                </a:lnTo>
                <a:lnTo>
                  <a:pt x="5890081" y="5498752"/>
                </a:lnTo>
                <a:lnTo>
                  <a:pt x="5890081" y="3952079"/>
                </a:lnTo>
                <a:close/>
                <a:moveTo>
                  <a:pt x="4276808" y="3952079"/>
                </a:moveTo>
                <a:lnTo>
                  <a:pt x="4276808" y="5498752"/>
                </a:lnTo>
                <a:lnTo>
                  <a:pt x="4551303" y="5498752"/>
                </a:lnTo>
                <a:lnTo>
                  <a:pt x="4551303" y="5075397"/>
                </a:lnTo>
                <a:lnTo>
                  <a:pt x="4723390" y="4839964"/>
                </a:lnTo>
                <a:lnTo>
                  <a:pt x="5154135" y="5498752"/>
                </a:lnTo>
                <a:lnTo>
                  <a:pt x="5482473" y="5498752"/>
                </a:lnTo>
                <a:lnTo>
                  <a:pt x="4904979" y="4627759"/>
                </a:lnTo>
                <a:lnTo>
                  <a:pt x="5389567" y="3952079"/>
                </a:lnTo>
                <a:lnTo>
                  <a:pt x="5077066" y="3952079"/>
                </a:lnTo>
                <a:lnTo>
                  <a:pt x="4551303" y="4692159"/>
                </a:lnTo>
                <a:lnTo>
                  <a:pt x="4551303" y="3952079"/>
                </a:lnTo>
                <a:close/>
                <a:moveTo>
                  <a:pt x="314408" y="3952079"/>
                </a:moveTo>
                <a:lnTo>
                  <a:pt x="314408" y="5498752"/>
                </a:lnTo>
                <a:lnTo>
                  <a:pt x="588903" y="5498752"/>
                </a:lnTo>
                <a:lnTo>
                  <a:pt x="588903" y="5075397"/>
                </a:lnTo>
                <a:lnTo>
                  <a:pt x="760990" y="4839964"/>
                </a:lnTo>
                <a:lnTo>
                  <a:pt x="1191736" y="5498752"/>
                </a:lnTo>
                <a:lnTo>
                  <a:pt x="1520074" y="5498752"/>
                </a:lnTo>
                <a:lnTo>
                  <a:pt x="942579" y="4627759"/>
                </a:lnTo>
                <a:lnTo>
                  <a:pt x="1427168" y="3952079"/>
                </a:lnTo>
                <a:lnTo>
                  <a:pt x="1114666" y="3952079"/>
                </a:lnTo>
                <a:lnTo>
                  <a:pt x="588903" y="4692159"/>
                </a:lnTo>
                <a:lnTo>
                  <a:pt x="588903" y="3952079"/>
                </a:lnTo>
                <a:close/>
                <a:moveTo>
                  <a:pt x="3569925" y="3925685"/>
                </a:moveTo>
                <a:cubicBezTo>
                  <a:pt x="3432678" y="3925685"/>
                  <a:pt x="3320240" y="3965100"/>
                  <a:pt x="3232613" y="4043929"/>
                </a:cubicBezTo>
                <a:cubicBezTo>
                  <a:pt x="3144986" y="4122758"/>
                  <a:pt x="3101173" y="4221999"/>
                  <a:pt x="3101173" y="4341651"/>
                </a:cubicBezTo>
                <a:cubicBezTo>
                  <a:pt x="3101173" y="4405700"/>
                  <a:pt x="3112258" y="4464117"/>
                  <a:pt x="3134429" y="4516905"/>
                </a:cubicBezTo>
                <a:cubicBezTo>
                  <a:pt x="3156599" y="4569692"/>
                  <a:pt x="3188272" y="4615266"/>
                  <a:pt x="3229446" y="4653625"/>
                </a:cubicBezTo>
                <a:cubicBezTo>
                  <a:pt x="3270620" y="4691984"/>
                  <a:pt x="3350505" y="4740900"/>
                  <a:pt x="3469101" y="4800374"/>
                </a:cubicBezTo>
                <a:cubicBezTo>
                  <a:pt x="3587697" y="4859848"/>
                  <a:pt x="3665998" y="4913515"/>
                  <a:pt x="3704005" y="4961376"/>
                </a:cubicBezTo>
                <a:cubicBezTo>
                  <a:pt x="3742012" y="5009236"/>
                  <a:pt x="3761016" y="5059560"/>
                  <a:pt x="3761016" y="5112348"/>
                </a:cubicBezTo>
                <a:cubicBezTo>
                  <a:pt x="3761016" y="5224961"/>
                  <a:pt x="3680427" y="5281268"/>
                  <a:pt x="3519249" y="5281268"/>
                </a:cubicBezTo>
                <a:cubicBezTo>
                  <a:pt x="3414378" y="5281268"/>
                  <a:pt x="3307748" y="5243261"/>
                  <a:pt x="3199357" y="5167247"/>
                </a:cubicBezTo>
                <a:lnTo>
                  <a:pt x="3098005" y="5413236"/>
                </a:lnTo>
                <a:cubicBezTo>
                  <a:pt x="3214138" y="5487843"/>
                  <a:pt x="3344347" y="5525146"/>
                  <a:pt x="3488632" y="5525146"/>
                </a:cubicBezTo>
                <a:cubicBezTo>
                  <a:pt x="3654737" y="5525146"/>
                  <a:pt x="3787233" y="5484676"/>
                  <a:pt x="3886122" y="5403735"/>
                </a:cubicBezTo>
                <a:cubicBezTo>
                  <a:pt x="3985011" y="5322794"/>
                  <a:pt x="4034455" y="5219683"/>
                  <a:pt x="4034455" y="5094400"/>
                </a:cubicBezTo>
                <a:cubicBezTo>
                  <a:pt x="4034455" y="5024721"/>
                  <a:pt x="4022490" y="4961552"/>
                  <a:pt x="3998559" y="4904893"/>
                </a:cubicBezTo>
                <a:cubicBezTo>
                  <a:pt x="3974629" y="4848234"/>
                  <a:pt x="3939789" y="4798614"/>
                  <a:pt x="3894040" y="4756032"/>
                </a:cubicBezTo>
                <a:cubicBezTo>
                  <a:pt x="3848291" y="4713451"/>
                  <a:pt x="3773685" y="4666821"/>
                  <a:pt x="3670221" y="4616145"/>
                </a:cubicBezTo>
                <a:cubicBezTo>
                  <a:pt x="3473852" y="4520424"/>
                  <a:pt x="3375667" y="4428222"/>
                  <a:pt x="3375667" y="4339539"/>
                </a:cubicBezTo>
                <a:cubicBezTo>
                  <a:pt x="3375667" y="4286048"/>
                  <a:pt x="3393087" y="4242586"/>
                  <a:pt x="3427927" y="4209154"/>
                </a:cubicBezTo>
                <a:cubicBezTo>
                  <a:pt x="3462767" y="4175722"/>
                  <a:pt x="3511859" y="4159006"/>
                  <a:pt x="3575204" y="4159006"/>
                </a:cubicBezTo>
                <a:cubicBezTo>
                  <a:pt x="3682186" y="4159006"/>
                  <a:pt x="3783891" y="4193494"/>
                  <a:pt x="3880316" y="4262469"/>
                </a:cubicBezTo>
                <a:lnTo>
                  <a:pt x="3963720" y="4025981"/>
                </a:lnTo>
                <a:cubicBezTo>
                  <a:pt x="3879964" y="3959117"/>
                  <a:pt x="3748699" y="3925685"/>
                  <a:pt x="3569925" y="3925685"/>
                </a:cubicBezTo>
                <a:close/>
                <a:moveTo>
                  <a:pt x="2239128" y="3924629"/>
                </a:moveTo>
                <a:cubicBezTo>
                  <a:pt x="2037128" y="3924629"/>
                  <a:pt x="1875774" y="4000819"/>
                  <a:pt x="1755066" y="4153199"/>
                </a:cubicBezTo>
                <a:cubicBezTo>
                  <a:pt x="1634359" y="4305579"/>
                  <a:pt x="1574005" y="4491919"/>
                  <a:pt x="1574005" y="4712219"/>
                </a:cubicBezTo>
                <a:cubicBezTo>
                  <a:pt x="1574005" y="4964191"/>
                  <a:pt x="1629432" y="5162672"/>
                  <a:pt x="1740286" y="5307661"/>
                </a:cubicBezTo>
                <a:cubicBezTo>
                  <a:pt x="1851140" y="5452651"/>
                  <a:pt x="2010382" y="5525146"/>
                  <a:pt x="2218013" y="5525146"/>
                </a:cubicBezTo>
                <a:cubicBezTo>
                  <a:pt x="2443943" y="5525146"/>
                  <a:pt x="2618318" y="5451947"/>
                  <a:pt x="2741136" y="5305550"/>
                </a:cubicBezTo>
                <a:cubicBezTo>
                  <a:pt x="2863955" y="5159153"/>
                  <a:pt x="2925365" y="4961376"/>
                  <a:pt x="2925365" y="4712219"/>
                </a:cubicBezTo>
                <a:cubicBezTo>
                  <a:pt x="2925365" y="4463062"/>
                  <a:pt x="2866595" y="4269508"/>
                  <a:pt x="2749054" y="4131556"/>
                </a:cubicBezTo>
                <a:cubicBezTo>
                  <a:pt x="2631514" y="3993605"/>
                  <a:pt x="2461539" y="3924629"/>
                  <a:pt x="2239128" y="3924629"/>
                </a:cubicBezTo>
                <a:close/>
                <a:moveTo>
                  <a:pt x="5690847" y="2157314"/>
                </a:moveTo>
                <a:lnTo>
                  <a:pt x="5690847" y="2405416"/>
                </a:lnTo>
                <a:lnTo>
                  <a:pt x="6249338" y="2405416"/>
                </a:lnTo>
                <a:lnTo>
                  <a:pt x="6249338" y="2157314"/>
                </a:lnTo>
                <a:close/>
                <a:moveTo>
                  <a:pt x="2209660" y="1813140"/>
                </a:moveTo>
                <a:lnTo>
                  <a:pt x="2395471" y="2384300"/>
                </a:lnTo>
                <a:lnTo>
                  <a:pt x="2023848" y="2384300"/>
                </a:lnTo>
                <a:close/>
                <a:moveTo>
                  <a:pt x="838060" y="1813140"/>
                </a:moveTo>
                <a:lnTo>
                  <a:pt x="1023872" y="2384300"/>
                </a:lnTo>
                <a:lnTo>
                  <a:pt x="652248" y="2384300"/>
                </a:lnTo>
                <a:close/>
                <a:moveTo>
                  <a:pt x="4505407" y="1361279"/>
                </a:moveTo>
                <a:lnTo>
                  <a:pt x="4505407" y="2907952"/>
                </a:lnTo>
                <a:lnTo>
                  <a:pt x="5480920" y="2907952"/>
                </a:lnTo>
                <a:lnTo>
                  <a:pt x="5480920" y="2664074"/>
                </a:lnTo>
                <a:lnTo>
                  <a:pt x="4779902" y="2664074"/>
                </a:lnTo>
                <a:lnTo>
                  <a:pt x="4779902" y="2200600"/>
                </a:lnTo>
                <a:lnTo>
                  <a:pt x="5290885" y="2200600"/>
                </a:lnTo>
                <a:lnTo>
                  <a:pt x="5290885" y="1967280"/>
                </a:lnTo>
                <a:lnTo>
                  <a:pt x="4779902" y="1967280"/>
                </a:lnTo>
                <a:lnTo>
                  <a:pt x="4779902" y="1605157"/>
                </a:lnTo>
                <a:lnTo>
                  <a:pt x="5492533" y="1605157"/>
                </a:lnTo>
                <a:lnTo>
                  <a:pt x="5492533" y="1361279"/>
                </a:lnTo>
                <a:close/>
                <a:moveTo>
                  <a:pt x="3057608" y="1361279"/>
                </a:moveTo>
                <a:lnTo>
                  <a:pt x="3057608" y="2909008"/>
                </a:lnTo>
                <a:lnTo>
                  <a:pt x="3321545" y="2909008"/>
                </a:lnTo>
                <a:lnTo>
                  <a:pt x="3321545" y="1950388"/>
                </a:lnTo>
                <a:lnTo>
                  <a:pt x="4072183" y="2929067"/>
                </a:lnTo>
                <a:lnTo>
                  <a:pt x="4184092" y="2929067"/>
                </a:lnTo>
                <a:lnTo>
                  <a:pt x="4184092" y="1361279"/>
                </a:lnTo>
                <a:lnTo>
                  <a:pt x="3920155" y="1361279"/>
                </a:lnTo>
                <a:lnTo>
                  <a:pt x="3920155" y="2294562"/>
                </a:lnTo>
                <a:lnTo>
                  <a:pt x="3189576" y="1361279"/>
                </a:lnTo>
                <a:close/>
                <a:moveTo>
                  <a:pt x="2149482" y="1340164"/>
                </a:moveTo>
                <a:lnTo>
                  <a:pt x="1532924" y="2907952"/>
                </a:lnTo>
                <a:lnTo>
                  <a:pt x="1838036" y="2907952"/>
                </a:lnTo>
                <a:lnTo>
                  <a:pt x="1945723" y="2594395"/>
                </a:lnTo>
                <a:lnTo>
                  <a:pt x="2475708" y="2594395"/>
                </a:lnTo>
                <a:lnTo>
                  <a:pt x="2588674" y="2907952"/>
                </a:lnTo>
                <a:lnTo>
                  <a:pt x="2891674" y="2907952"/>
                </a:lnTo>
                <a:lnTo>
                  <a:pt x="2269837" y="1340164"/>
                </a:lnTo>
                <a:close/>
                <a:moveTo>
                  <a:pt x="777882" y="1340164"/>
                </a:moveTo>
                <a:lnTo>
                  <a:pt x="161324" y="2907952"/>
                </a:lnTo>
                <a:lnTo>
                  <a:pt x="466436" y="2907952"/>
                </a:lnTo>
                <a:lnTo>
                  <a:pt x="574122" y="2594395"/>
                </a:lnTo>
                <a:lnTo>
                  <a:pt x="1104109" y="2594395"/>
                </a:lnTo>
                <a:lnTo>
                  <a:pt x="1217074" y="2907952"/>
                </a:lnTo>
                <a:lnTo>
                  <a:pt x="1520074" y="2907952"/>
                </a:lnTo>
                <a:lnTo>
                  <a:pt x="898237" y="1340164"/>
                </a:lnTo>
                <a:close/>
                <a:moveTo>
                  <a:pt x="2532719" y="933701"/>
                </a:moveTo>
                <a:cubicBezTo>
                  <a:pt x="2491193" y="933701"/>
                  <a:pt x="2455649" y="948481"/>
                  <a:pt x="2426088" y="978042"/>
                </a:cubicBezTo>
                <a:cubicBezTo>
                  <a:pt x="2396527" y="1007603"/>
                  <a:pt x="2381747" y="1043147"/>
                  <a:pt x="2381747" y="1084673"/>
                </a:cubicBezTo>
                <a:cubicBezTo>
                  <a:pt x="2381747" y="1126199"/>
                  <a:pt x="2396527" y="1161567"/>
                  <a:pt x="2426088" y="1190776"/>
                </a:cubicBezTo>
                <a:cubicBezTo>
                  <a:pt x="2455649" y="1219985"/>
                  <a:pt x="2491193" y="1234589"/>
                  <a:pt x="2532719" y="1234589"/>
                </a:cubicBezTo>
                <a:cubicBezTo>
                  <a:pt x="2574245" y="1234589"/>
                  <a:pt x="2609613" y="1219985"/>
                  <a:pt x="2638822" y="1190776"/>
                </a:cubicBezTo>
                <a:cubicBezTo>
                  <a:pt x="2668031" y="1161567"/>
                  <a:pt x="2682635" y="1126199"/>
                  <a:pt x="2682635" y="1084673"/>
                </a:cubicBezTo>
                <a:cubicBezTo>
                  <a:pt x="2682635" y="1043147"/>
                  <a:pt x="2668031" y="1007603"/>
                  <a:pt x="2638822" y="978042"/>
                </a:cubicBezTo>
                <a:cubicBezTo>
                  <a:pt x="2609613" y="948481"/>
                  <a:pt x="2574245" y="933701"/>
                  <a:pt x="2532719" y="933701"/>
                </a:cubicBezTo>
                <a:close/>
                <a:moveTo>
                  <a:pt x="1878155" y="933701"/>
                </a:moveTo>
                <a:cubicBezTo>
                  <a:pt x="1836628" y="933701"/>
                  <a:pt x="1801085" y="948481"/>
                  <a:pt x="1771524" y="978042"/>
                </a:cubicBezTo>
                <a:cubicBezTo>
                  <a:pt x="1741963" y="1007603"/>
                  <a:pt x="1727182" y="1043147"/>
                  <a:pt x="1727182" y="1084673"/>
                </a:cubicBezTo>
                <a:cubicBezTo>
                  <a:pt x="1727182" y="1126199"/>
                  <a:pt x="1741963" y="1161567"/>
                  <a:pt x="1771524" y="1190776"/>
                </a:cubicBezTo>
                <a:cubicBezTo>
                  <a:pt x="1801085" y="1219985"/>
                  <a:pt x="1836628" y="1234589"/>
                  <a:pt x="1878155" y="1234589"/>
                </a:cubicBezTo>
                <a:cubicBezTo>
                  <a:pt x="1919680" y="1234589"/>
                  <a:pt x="1955048" y="1219985"/>
                  <a:pt x="1984257" y="1190776"/>
                </a:cubicBezTo>
                <a:cubicBezTo>
                  <a:pt x="2013466" y="1161567"/>
                  <a:pt x="2028071" y="1126199"/>
                  <a:pt x="2028071" y="1084673"/>
                </a:cubicBezTo>
                <a:cubicBezTo>
                  <a:pt x="2028071" y="1043147"/>
                  <a:pt x="2013466" y="1007603"/>
                  <a:pt x="1984257" y="978042"/>
                </a:cubicBezTo>
                <a:cubicBezTo>
                  <a:pt x="1955048" y="948481"/>
                  <a:pt x="1919680" y="933701"/>
                  <a:pt x="1878155" y="933701"/>
                </a:cubicBezTo>
                <a:close/>
                <a:moveTo>
                  <a:pt x="1161119" y="933701"/>
                </a:moveTo>
                <a:cubicBezTo>
                  <a:pt x="1119593" y="933701"/>
                  <a:pt x="1084049" y="948481"/>
                  <a:pt x="1054488" y="978042"/>
                </a:cubicBezTo>
                <a:cubicBezTo>
                  <a:pt x="1024927" y="1007603"/>
                  <a:pt x="1010147" y="1043147"/>
                  <a:pt x="1010147" y="1084673"/>
                </a:cubicBezTo>
                <a:cubicBezTo>
                  <a:pt x="1010147" y="1126199"/>
                  <a:pt x="1024927" y="1161567"/>
                  <a:pt x="1054488" y="1190776"/>
                </a:cubicBezTo>
                <a:cubicBezTo>
                  <a:pt x="1084049" y="1219985"/>
                  <a:pt x="1119593" y="1234589"/>
                  <a:pt x="1161119" y="1234589"/>
                </a:cubicBezTo>
                <a:cubicBezTo>
                  <a:pt x="1202645" y="1234589"/>
                  <a:pt x="1238013" y="1219985"/>
                  <a:pt x="1267222" y="1190776"/>
                </a:cubicBezTo>
                <a:cubicBezTo>
                  <a:pt x="1296431" y="1161567"/>
                  <a:pt x="1311035" y="1126199"/>
                  <a:pt x="1311035" y="1084673"/>
                </a:cubicBezTo>
                <a:cubicBezTo>
                  <a:pt x="1311035" y="1043147"/>
                  <a:pt x="1296431" y="1007603"/>
                  <a:pt x="1267222" y="978042"/>
                </a:cubicBezTo>
                <a:cubicBezTo>
                  <a:pt x="1238013" y="948481"/>
                  <a:pt x="1202645" y="933701"/>
                  <a:pt x="1161119" y="933701"/>
                </a:cubicBezTo>
                <a:close/>
                <a:moveTo>
                  <a:pt x="506554" y="933701"/>
                </a:moveTo>
                <a:cubicBezTo>
                  <a:pt x="465028" y="933701"/>
                  <a:pt x="429484" y="948481"/>
                  <a:pt x="399924" y="978042"/>
                </a:cubicBezTo>
                <a:cubicBezTo>
                  <a:pt x="370363" y="1007603"/>
                  <a:pt x="355582" y="1043147"/>
                  <a:pt x="355582" y="1084673"/>
                </a:cubicBezTo>
                <a:cubicBezTo>
                  <a:pt x="355582" y="1126199"/>
                  <a:pt x="370363" y="1161567"/>
                  <a:pt x="399924" y="1190776"/>
                </a:cubicBezTo>
                <a:cubicBezTo>
                  <a:pt x="429484" y="1219985"/>
                  <a:pt x="465028" y="1234589"/>
                  <a:pt x="506554" y="1234589"/>
                </a:cubicBezTo>
                <a:cubicBezTo>
                  <a:pt x="548080" y="1234589"/>
                  <a:pt x="583448" y="1219985"/>
                  <a:pt x="612657" y="1190776"/>
                </a:cubicBezTo>
                <a:cubicBezTo>
                  <a:pt x="641866" y="1161567"/>
                  <a:pt x="656471" y="1126199"/>
                  <a:pt x="656471" y="1084673"/>
                </a:cubicBezTo>
                <a:cubicBezTo>
                  <a:pt x="656471" y="1043147"/>
                  <a:pt x="641866" y="1007603"/>
                  <a:pt x="612657" y="978042"/>
                </a:cubicBezTo>
                <a:cubicBezTo>
                  <a:pt x="583448" y="948481"/>
                  <a:pt x="548080" y="933701"/>
                  <a:pt x="506554" y="933701"/>
                </a:cubicBezTo>
                <a:close/>
                <a:moveTo>
                  <a:pt x="0" y="0"/>
                </a:moveTo>
                <a:lnTo>
                  <a:pt x="6554857" y="0"/>
                </a:lnTo>
                <a:lnTo>
                  <a:pt x="655485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A6E3D32E-2D1D-4184-1692-051F3BA9F3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3130" y="5244051"/>
            <a:ext cx="2721739" cy="1524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329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>
            <a:extLst>
              <a:ext uri="{FF2B5EF4-FFF2-40B4-BE49-F238E27FC236}">
                <a16:creationId xmlns:a16="http://schemas.microsoft.com/office/drawing/2014/main" id="{FF8ABFA6-CABC-4465-BEB8-B3E2CBA8191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B5E7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0C6EF32B-DD21-05AA-2625-9FD8D841D9E5}"/>
              </a:ext>
            </a:extLst>
          </p:cNvPr>
          <p:cNvSpPr txBox="1"/>
          <p:nvPr/>
        </p:nvSpPr>
        <p:spPr>
          <a:xfrm>
            <a:off x="249415" y="335845"/>
            <a:ext cx="721243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6600" b="1" dirty="0">
                <a:solidFill>
                  <a:schemeClr val="bg1"/>
                </a:solidFill>
                <a:latin typeface="Trebuchet MS" panose="020B0603020202020204" pitchFamily="34" charset="0"/>
              </a:rPr>
              <a:t>Viisareiden vanhempainilta 1.9.2026</a:t>
            </a:r>
          </a:p>
          <a:p>
            <a:endParaRPr lang="fi-FI" sz="66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r>
              <a:rPr lang="fi-FI" sz="6600" b="1" dirty="0">
                <a:solidFill>
                  <a:schemeClr val="bg1"/>
                </a:solidFill>
                <a:latin typeface="Trebuchet MS" panose="020B0603020202020204" pitchFamily="34" charset="0"/>
              </a:rPr>
              <a:t>Tervetuloa!</a:t>
            </a:r>
          </a:p>
          <a:p>
            <a:endParaRPr lang="fi-FI" sz="66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87728F2-3153-6362-66C5-5138B4EB8E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546" y="5657851"/>
            <a:ext cx="2142671" cy="1200150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9D58A199-AD3E-2A93-8070-BA1D7890BD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24" t="-708" r="31443" b="1"/>
          <a:stretch/>
        </p:blipFill>
        <p:spPr>
          <a:xfrm>
            <a:off x="7859732" y="-48548"/>
            <a:ext cx="4332268" cy="6906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313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>
            <a:extLst>
              <a:ext uri="{FF2B5EF4-FFF2-40B4-BE49-F238E27FC236}">
                <a16:creationId xmlns:a16="http://schemas.microsoft.com/office/drawing/2014/main" id="{FF8ABFA6-CABC-4465-BEB8-B3E2CBA8191D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4B5E7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0C6EF32B-DD21-05AA-2625-9FD8D841D9E5}"/>
              </a:ext>
            </a:extLst>
          </p:cNvPr>
          <p:cNvSpPr txBox="1"/>
          <p:nvPr/>
        </p:nvSpPr>
        <p:spPr>
          <a:xfrm>
            <a:off x="238539" y="397565"/>
            <a:ext cx="75079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6600" b="1" dirty="0">
                <a:solidFill>
                  <a:schemeClr val="bg1"/>
                </a:solidFill>
                <a:latin typeface="Trebuchet MS" panose="020B0603020202020204" pitchFamily="34" charset="0"/>
              </a:rPr>
              <a:t> OPISKELUHUOLTO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DDE14285-82C9-4D89-21FC-C8A7BE6CC377}"/>
              </a:ext>
            </a:extLst>
          </p:cNvPr>
          <p:cNvSpPr txBox="1"/>
          <p:nvPr/>
        </p:nvSpPr>
        <p:spPr>
          <a:xfrm>
            <a:off x="436947" y="1573068"/>
            <a:ext cx="1155377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>
                <a:solidFill>
                  <a:schemeClr val="bg1"/>
                </a:solidFill>
                <a:latin typeface="Trebuchet MS" panose="020B0603020202020204" pitchFamily="34" charset="0"/>
              </a:rPr>
              <a:t># Kaikkien esi-, perus- ja toisen asteen kouluissa opiskelevien oppilaiden oikeus</a:t>
            </a:r>
          </a:p>
          <a:p>
            <a:endParaRPr lang="fi-FI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r>
              <a:rPr lang="fi-FI" sz="2400" dirty="0">
                <a:solidFill>
                  <a:schemeClr val="bg1"/>
                </a:solidFill>
                <a:latin typeface="Trebuchet MS" panose="020B0603020202020204" pitchFamily="34" charset="0"/>
              </a:rPr>
              <a:t># Lakisääteinen palvelu</a:t>
            </a:r>
          </a:p>
          <a:p>
            <a:endParaRPr lang="fi-FI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r>
              <a:rPr lang="fi-FI" sz="2400" dirty="0">
                <a:solidFill>
                  <a:schemeClr val="bg1"/>
                </a:solidFill>
                <a:latin typeface="Trebuchet MS" panose="020B0603020202020204" pitchFamily="34" charset="0"/>
              </a:rPr>
              <a:t># Äänekosken Opiskeluhuoltosuunnitelma päivitetään syksyn 2025 aikana</a:t>
            </a:r>
          </a:p>
          <a:p>
            <a:endParaRPr lang="fi-FI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r>
              <a:rPr lang="fi-FI" sz="2400" dirty="0">
                <a:solidFill>
                  <a:schemeClr val="bg1"/>
                </a:solidFill>
                <a:latin typeface="Trebuchet MS" panose="020B0603020202020204" pitchFamily="34" charset="0"/>
              </a:rPr>
              <a:t># Oppimisen tuen lakiuudistus 1.8.2025 alkaen</a:t>
            </a:r>
          </a:p>
          <a:p>
            <a:endParaRPr lang="fi-FI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424A291F-63FE-4B05-897A-24DE24F2AA61}"/>
              </a:ext>
            </a:extLst>
          </p:cNvPr>
          <p:cNvSpPr/>
          <p:nvPr/>
        </p:nvSpPr>
        <p:spPr>
          <a:xfrm>
            <a:off x="0" y="5903843"/>
            <a:ext cx="12192000" cy="9541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05080551-1932-41FD-2F28-449F5A9379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509" y="5903842"/>
            <a:ext cx="1703491" cy="954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374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>
            <a:extLst>
              <a:ext uri="{FF2B5EF4-FFF2-40B4-BE49-F238E27FC236}">
                <a16:creationId xmlns:a16="http://schemas.microsoft.com/office/drawing/2014/main" id="{AC2003E9-F6BF-A308-68BC-89BB5D839F8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B4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0821512D-94A1-32B9-BAD2-0E68DAB5D0B8}"/>
              </a:ext>
            </a:extLst>
          </p:cNvPr>
          <p:cNvSpPr txBox="1"/>
          <p:nvPr/>
        </p:nvSpPr>
        <p:spPr>
          <a:xfrm>
            <a:off x="238538" y="397565"/>
            <a:ext cx="658495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6600" b="1" dirty="0">
                <a:solidFill>
                  <a:schemeClr val="bg1"/>
                </a:solidFill>
                <a:latin typeface="Trebuchet MS" panose="020B0603020202020204" pitchFamily="34" charset="0"/>
              </a:rPr>
              <a:t>Opiskeluhuollon periaatteet: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9C5B3EAC-F4E7-16E3-F50B-B21B5C58B187}"/>
              </a:ext>
            </a:extLst>
          </p:cNvPr>
          <p:cNvSpPr txBox="1"/>
          <p:nvPr/>
        </p:nvSpPr>
        <p:spPr>
          <a:xfrm>
            <a:off x="238538" y="2884283"/>
            <a:ext cx="686962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>
                <a:solidFill>
                  <a:schemeClr val="bg1"/>
                </a:solidFill>
                <a:latin typeface="Trebuchet MS" panose="020B0603020202020204" pitchFamily="34" charset="0"/>
              </a:rPr>
              <a:t># Luottamuksellisuus</a:t>
            </a:r>
          </a:p>
          <a:p>
            <a:endParaRPr lang="fi-FI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r>
              <a:rPr lang="fi-FI" sz="2400" dirty="0">
                <a:solidFill>
                  <a:schemeClr val="bg1"/>
                </a:solidFill>
                <a:latin typeface="Trebuchet MS" panose="020B0603020202020204" pitchFamily="34" charset="0"/>
              </a:rPr>
              <a:t># Ennaltaehkäisevä ja hyvinvoinnin näkökulma</a:t>
            </a:r>
          </a:p>
          <a:p>
            <a:endParaRPr lang="fi-FI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r>
              <a:rPr lang="fi-FI" sz="2400" dirty="0">
                <a:solidFill>
                  <a:schemeClr val="bg1"/>
                </a:solidFill>
                <a:latin typeface="Trebuchet MS" panose="020B0603020202020204" pitchFamily="34" charset="0"/>
              </a:rPr>
              <a:t># Yhteistyö huoltajien kanssa</a:t>
            </a:r>
          </a:p>
          <a:p>
            <a:endParaRPr lang="fi-FI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r>
              <a:rPr lang="fi-FI" sz="2400" dirty="0">
                <a:solidFill>
                  <a:schemeClr val="bg1"/>
                </a:solidFill>
                <a:latin typeface="Trebuchet MS" panose="020B0603020202020204" pitchFamily="34" charset="0"/>
              </a:rPr>
              <a:t># Lapsen edun ensisijaisuus</a:t>
            </a:r>
          </a:p>
          <a:p>
            <a:endParaRPr lang="fi-FI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6D415F0C-EE18-4DB7-A238-A87AE5B9CE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546" y="5657851"/>
            <a:ext cx="2142671" cy="1200150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3AD30D1D-7CE0-D260-026F-90487D79234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1" r="10675"/>
          <a:stretch/>
        </p:blipFill>
        <p:spPr>
          <a:xfrm>
            <a:off x="7871791" y="0"/>
            <a:ext cx="43202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302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>
            <a:extLst>
              <a:ext uri="{FF2B5EF4-FFF2-40B4-BE49-F238E27FC236}">
                <a16:creationId xmlns:a16="http://schemas.microsoft.com/office/drawing/2014/main" id="{884DAA15-F61F-2A3D-A238-A4C2DA481C2D}"/>
              </a:ext>
            </a:extLst>
          </p:cNvPr>
          <p:cNvSpPr/>
          <p:nvPr/>
        </p:nvSpPr>
        <p:spPr>
          <a:xfrm>
            <a:off x="0" y="0"/>
            <a:ext cx="3051532" cy="6858000"/>
          </a:xfrm>
          <a:prstGeom prst="rect">
            <a:avLst/>
          </a:prstGeom>
          <a:solidFill>
            <a:srgbClr val="00B4D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CD279253-CF35-3493-0130-E09292D0963A}"/>
              </a:ext>
            </a:extLst>
          </p:cNvPr>
          <p:cNvSpPr/>
          <p:nvPr/>
        </p:nvSpPr>
        <p:spPr>
          <a:xfrm>
            <a:off x="3044466" y="0"/>
            <a:ext cx="3041374" cy="6858000"/>
          </a:xfrm>
          <a:prstGeom prst="rect">
            <a:avLst/>
          </a:prstGeom>
          <a:solidFill>
            <a:srgbClr val="00B4D5">
              <a:alpha val="8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solidFill>
                <a:srgbClr val="4B5E71"/>
              </a:solidFill>
            </a:endParaRPr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E8FABBC4-F15D-574A-5289-1A73B60A749D}"/>
              </a:ext>
            </a:extLst>
          </p:cNvPr>
          <p:cNvSpPr/>
          <p:nvPr/>
        </p:nvSpPr>
        <p:spPr>
          <a:xfrm>
            <a:off x="6066975" y="0"/>
            <a:ext cx="3041374" cy="6858000"/>
          </a:xfrm>
          <a:prstGeom prst="rect">
            <a:avLst/>
          </a:prstGeom>
          <a:solidFill>
            <a:srgbClr val="00B4D5">
              <a:alpha val="6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ADCA5184-9B3F-69A7-4455-A001EFB4EB46}"/>
              </a:ext>
            </a:extLst>
          </p:cNvPr>
          <p:cNvSpPr/>
          <p:nvPr/>
        </p:nvSpPr>
        <p:spPr>
          <a:xfrm>
            <a:off x="9117890" y="0"/>
            <a:ext cx="3064569" cy="6858000"/>
          </a:xfrm>
          <a:prstGeom prst="rect">
            <a:avLst/>
          </a:prstGeom>
          <a:solidFill>
            <a:srgbClr val="00B4D5">
              <a:alpha val="4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F5AE89A3-2910-3BB3-A636-45B9646FCDEF}"/>
              </a:ext>
            </a:extLst>
          </p:cNvPr>
          <p:cNvSpPr txBox="1"/>
          <p:nvPr/>
        </p:nvSpPr>
        <p:spPr>
          <a:xfrm>
            <a:off x="434228" y="470888"/>
            <a:ext cx="25228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800" b="1" dirty="0">
                <a:solidFill>
                  <a:schemeClr val="bg1"/>
                </a:solidFill>
                <a:latin typeface="Trebuchet MS" panose="020B0603020202020204" pitchFamily="34" charset="0"/>
              </a:rPr>
              <a:t>Yhteisöllinen työskentely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2D48BD23-A39D-D14A-6C50-5A39EC21AC4F}"/>
              </a:ext>
            </a:extLst>
          </p:cNvPr>
          <p:cNvSpPr txBox="1"/>
          <p:nvPr/>
        </p:nvSpPr>
        <p:spPr>
          <a:xfrm>
            <a:off x="3410311" y="470889"/>
            <a:ext cx="193813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800" b="1" dirty="0">
                <a:solidFill>
                  <a:schemeClr val="bg1"/>
                </a:solidFill>
                <a:latin typeface="Trebuchet MS" panose="020B0603020202020204" pitchFamily="34" charset="0"/>
              </a:rPr>
              <a:t>Koulun kanssa OHR</a:t>
            </a: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238E8AF6-260D-5F64-7AF7-53411D9DFF85}"/>
              </a:ext>
            </a:extLst>
          </p:cNvPr>
          <p:cNvSpPr txBox="1"/>
          <p:nvPr/>
        </p:nvSpPr>
        <p:spPr>
          <a:xfrm>
            <a:off x="6336893" y="255445"/>
            <a:ext cx="264380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800" b="1" dirty="0">
                <a:solidFill>
                  <a:schemeClr val="bg1"/>
                </a:solidFill>
                <a:latin typeface="Trebuchet MS" panose="020B0603020202020204" pitchFamily="34" charset="0"/>
              </a:rPr>
              <a:t>Oman talon / Suolahden esiopetuksen OHR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5C632B47-328E-35C1-5920-D73290D0F6BA}"/>
              </a:ext>
            </a:extLst>
          </p:cNvPr>
          <p:cNvSpPr txBox="1"/>
          <p:nvPr/>
        </p:nvSpPr>
        <p:spPr>
          <a:xfrm>
            <a:off x="9221869" y="470889"/>
            <a:ext cx="29701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800" b="1" dirty="0">
                <a:solidFill>
                  <a:schemeClr val="bg1"/>
                </a:solidFill>
                <a:latin typeface="Trebuchet MS" panose="020B0603020202020204" pitchFamily="34" charset="0"/>
              </a:rPr>
              <a:t>Yksilökohtainen opiskeluhuolto</a:t>
            </a: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FB6EBA36-29D6-FA44-12C1-6682FE0BDF6D}"/>
              </a:ext>
            </a:extLst>
          </p:cNvPr>
          <p:cNvSpPr txBox="1"/>
          <p:nvPr/>
        </p:nvSpPr>
        <p:spPr>
          <a:xfrm>
            <a:off x="317430" y="1787007"/>
            <a:ext cx="2330511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bg1"/>
                </a:solidFill>
                <a:latin typeface="Trebuchet MS" panose="020B0603020202020204" pitchFamily="34" charset="0"/>
              </a:rPr>
              <a:t>Suolahden lasten ja nuorten kanssa toimivat ammattilaiset</a:t>
            </a:r>
          </a:p>
          <a:p>
            <a:pPr algn="ctr"/>
            <a:endParaRPr lang="fi-FI" sz="20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342900" indent="-342900" algn="ctr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bg1"/>
                </a:solidFill>
                <a:latin typeface="Trebuchet MS" panose="020B0603020202020204" pitchFamily="34" charset="0"/>
              </a:rPr>
              <a:t>Mitä Suolahden lapsille ja nuorille kuuluu?</a:t>
            </a:r>
          </a:p>
          <a:p>
            <a:pPr marL="342900" indent="-342900" algn="ctr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bg1"/>
                </a:solidFill>
                <a:latin typeface="Trebuchet MS" panose="020B0603020202020204" pitchFamily="34" charset="0"/>
              </a:rPr>
              <a:t>Ilmiöitä, mitä lasten ja nuorten toimijat ovat havainneet</a:t>
            </a:r>
          </a:p>
          <a:p>
            <a:pPr marL="342900" indent="-342900" algn="ctr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bg1"/>
                </a:solidFill>
                <a:latin typeface="Trebuchet MS" panose="020B0603020202020204" pitchFamily="34" charset="0"/>
              </a:rPr>
              <a:t>Yhteisiä sopimuksia</a:t>
            </a:r>
          </a:p>
        </p:txBody>
      </p:sp>
      <p:sp>
        <p:nvSpPr>
          <p:cNvPr id="15" name="Tekstiruutu 14">
            <a:extLst>
              <a:ext uri="{FF2B5EF4-FFF2-40B4-BE49-F238E27FC236}">
                <a16:creationId xmlns:a16="http://schemas.microsoft.com/office/drawing/2014/main" id="{C72A9CA4-1D2A-B4D3-5552-913FAA1B9E6F}"/>
              </a:ext>
            </a:extLst>
          </p:cNvPr>
          <p:cNvSpPr txBox="1"/>
          <p:nvPr/>
        </p:nvSpPr>
        <p:spPr>
          <a:xfrm>
            <a:off x="3214120" y="1855884"/>
            <a:ext cx="2330511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bg1"/>
                </a:solidFill>
                <a:latin typeface="Trebuchet MS" panose="020B0603020202020204" pitchFamily="34" charset="0"/>
              </a:rPr>
              <a:t>Koulun ja esiopetuksen toimijat kummastakin yksiköstä (SYK, Kelloseppä ja Alkula)</a:t>
            </a:r>
          </a:p>
          <a:p>
            <a:pPr algn="ctr"/>
            <a:endParaRPr lang="fi-FI" sz="20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342900" indent="-342900" algn="ctr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bg1"/>
                </a:solidFill>
                <a:latin typeface="Trebuchet MS" panose="020B0603020202020204" pitchFamily="34" charset="0"/>
              </a:rPr>
              <a:t>1- 2 kertaa lukuvuodessa</a:t>
            </a:r>
          </a:p>
          <a:p>
            <a:pPr marL="342900" indent="-342900" algn="ctr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bg1"/>
                </a:solidFill>
                <a:latin typeface="Trebuchet MS" panose="020B0603020202020204" pitchFamily="34" charset="0"/>
              </a:rPr>
              <a:t>Mietitään esimerkiksi eskarilaisten kouluun siirtymistä</a:t>
            </a:r>
          </a:p>
        </p:txBody>
      </p:sp>
      <p:sp>
        <p:nvSpPr>
          <p:cNvPr id="16" name="Tekstiruutu 15">
            <a:extLst>
              <a:ext uri="{FF2B5EF4-FFF2-40B4-BE49-F238E27FC236}">
                <a16:creationId xmlns:a16="http://schemas.microsoft.com/office/drawing/2014/main" id="{8D3EC57F-975F-370E-4689-62B12F2B1200}"/>
              </a:ext>
            </a:extLst>
          </p:cNvPr>
          <p:cNvSpPr txBox="1"/>
          <p:nvPr/>
        </p:nvSpPr>
        <p:spPr>
          <a:xfrm>
            <a:off x="6382412" y="1855884"/>
            <a:ext cx="2615791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bg1"/>
                </a:solidFill>
                <a:latin typeface="Trebuchet MS" panose="020B0603020202020204" pitchFamily="34" charset="0"/>
              </a:rPr>
              <a:t>Esiopetusryhmien opettajat, Varhaiskasvatuksen erityisopettajat, päiväkodin johtajat, koulukuraattori,-psykologi ja neuvolan terveydenhoitaja</a:t>
            </a:r>
          </a:p>
          <a:p>
            <a:pPr algn="ctr"/>
            <a:endParaRPr lang="fi-FI" sz="20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sz="2000" dirty="0">
                <a:solidFill>
                  <a:prstClr val="white"/>
                </a:solidFill>
                <a:latin typeface="Trebuchet MS" panose="020B0603020202020204" pitchFamily="34" charset="0"/>
              </a:rPr>
              <a:t>Ryhmistä nousevia ilmiöitä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Ryhmien tarpeista keskustelua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sz="2000" dirty="0">
                <a:solidFill>
                  <a:prstClr val="white"/>
                </a:solidFill>
                <a:latin typeface="Trebuchet MS" panose="020B0603020202020204" pitchFamily="34" charset="0"/>
              </a:rPr>
              <a:t>4 kertaa lukuvuodessa</a:t>
            </a:r>
            <a:endParaRPr kumimoji="0" lang="fi-FI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algn="ctr"/>
            <a:endParaRPr lang="fi-FI" sz="20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algn="ctr"/>
            <a:endParaRPr lang="fi-FI" sz="20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algn="ctr"/>
            <a:endParaRPr lang="fi-FI" sz="20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17" name="Tekstiruutu 16">
            <a:extLst>
              <a:ext uri="{FF2B5EF4-FFF2-40B4-BE49-F238E27FC236}">
                <a16:creationId xmlns:a16="http://schemas.microsoft.com/office/drawing/2014/main" id="{C517FA65-F97B-44A2-4BC6-B7E6E61D0471}"/>
              </a:ext>
            </a:extLst>
          </p:cNvPr>
          <p:cNvSpPr txBox="1"/>
          <p:nvPr/>
        </p:nvSpPr>
        <p:spPr>
          <a:xfrm>
            <a:off x="9212328" y="1446939"/>
            <a:ext cx="2970131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000" dirty="0">
                <a:solidFill>
                  <a:schemeClr val="bg1"/>
                </a:solidFill>
                <a:latin typeface="Trebuchet MS" panose="020B0603020202020204" pitchFamily="34" charset="0"/>
              </a:rPr>
              <a:t>Erikseen sovittava ammattilaisten kokoonpano, vanhemmat ja oman ryhmän varhaiskasvatuksen opettaja mukana</a:t>
            </a:r>
          </a:p>
          <a:p>
            <a:pPr algn="ctr"/>
            <a:endParaRPr lang="fi-FI" sz="20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Yksittäiselle lapsella annettava tuki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sz="2000" dirty="0">
                <a:solidFill>
                  <a:prstClr val="white"/>
                </a:solidFill>
                <a:latin typeface="Trebuchet MS" panose="020B0603020202020204" pitchFamily="34" charset="0"/>
              </a:rPr>
              <a:t>Lapsen näkökulma ikä- ja kehitystaso huomioiden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Kokoontumiset sovitaan aina erikseen, tarvittaessa</a:t>
            </a:r>
          </a:p>
          <a:p>
            <a:pPr algn="ctr"/>
            <a:endParaRPr lang="fi-FI" sz="20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algn="ctr"/>
            <a:endParaRPr lang="fi-FI" sz="20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21" name="Kuva 20">
            <a:extLst>
              <a:ext uri="{FF2B5EF4-FFF2-40B4-BE49-F238E27FC236}">
                <a16:creationId xmlns:a16="http://schemas.microsoft.com/office/drawing/2014/main" id="{4E63A27A-5743-68E3-80BF-A3D8374EE5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826" y="5577778"/>
            <a:ext cx="2142671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075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6F785708-EF03-9CA0-0380-CCC65FD1D7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5275" y="1905000"/>
            <a:ext cx="652145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1087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9028</TotalTime>
  <Words>165</Words>
  <Application>Microsoft Office PowerPoint</Application>
  <PresentationFormat>Laajakuva</PresentationFormat>
  <Paragraphs>43</Paragraphs>
  <Slides>6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Trebuchet MS</vt:lpstr>
      <vt:lpstr>Office-teema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Milla Hytönen</dc:creator>
  <cp:lastModifiedBy>Eveliina Hentunen</cp:lastModifiedBy>
  <cp:revision>37</cp:revision>
  <dcterms:created xsi:type="dcterms:W3CDTF">2023-11-16T05:56:05Z</dcterms:created>
  <dcterms:modified xsi:type="dcterms:W3CDTF">2026-09-01T10:20:04Z</dcterms:modified>
</cp:coreProperties>
</file>