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19"/>
  </p:handoutMasterIdLst>
  <p:sldIdLst>
    <p:sldId id="256" r:id="rId3"/>
    <p:sldId id="271" r:id="rId4"/>
    <p:sldId id="262" r:id="rId5"/>
    <p:sldId id="257" r:id="rId6"/>
    <p:sldId id="272" r:id="rId7"/>
    <p:sldId id="258" r:id="rId8"/>
    <p:sldId id="259" r:id="rId9"/>
    <p:sldId id="260" r:id="rId10"/>
    <p:sldId id="263" r:id="rId11"/>
    <p:sldId id="264" r:id="rId12"/>
    <p:sldId id="265" r:id="rId13"/>
    <p:sldId id="266" r:id="rId14"/>
    <p:sldId id="267" r:id="rId15"/>
    <p:sldId id="269" r:id="rId16"/>
    <p:sldId id="273" r:id="rId17"/>
    <p:sldId id="274" r:id="rId18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Sarake1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 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60 %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30 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Taul1!$A$2:$A$5</c:f>
              <c:strCache>
                <c:ptCount val="3"/>
                <c:pt idx="0">
                  <c:v>Ei hyötyä </c:v>
                </c:pt>
                <c:pt idx="1">
                  <c:v>On hyötyä</c:v>
                </c:pt>
                <c:pt idx="2">
                  <c:v>En osaa sanoa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10</c:v>
                </c:pt>
                <c:pt idx="1">
                  <c:v>60</c:v>
                </c:pt>
                <c:pt idx="2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egendEntry>
        <c:idx val="3"/>
        <c:delete val="1"/>
      </c:legendEntry>
      <c:layout>
        <c:manualLayout>
          <c:xMode val="edge"/>
          <c:yMode val="edge"/>
          <c:x val="7.1319516183842593E-2"/>
          <c:y val="8.4995475113122151E-2"/>
          <c:w val="0.81395851904010563"/>
          <c:h val="9.85718459400719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0.59502</cdr:x>
      <cdr:y>0.18472</cdr:y>
    </cdr:from>
    <cdr:to>
      <cdr:x>0.68002</cdr:x>
      <cdr:y>0.28734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4032448" y="648072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>
              <a:solidFill>
                <a:srgbClr val="FF0000"/>
              </a:solidFill>
            </a:rPr>
            <a:t>9%</a:t>
          </a:r>
          <a:endParaRPr lang="fi-FI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0.24438</cdr:x>
      <cdr:y>0.36944</cdr:y>
    </cdr:from>
    <cdr:to>
      <cdr:x>0.34001</cdr:x>
      <cdr:y>0.45154</cdr:y>
    </cdr:to>
    <cdr:sp macro="" textlink="">
      <cdr:nvSpPr>
        <cdr:cNvPr id="3" name="Tekstiruutu 2"/>
        <cdr:cNvSpPr txBox="1"/>
      </cdr:nvSpPr>
      <cdr:spPr>
        <a:xfrm xmlns:a="http://schemas.openxmlformats.org/drawingml/2006/main">
          <a:off x="1656184" y="1296144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>
              <a:solidFill>
                <a:srgbClr val="FF0000"/>
              </a:solidFill>
            </a:rPr>
            <a:t>55%</a:t>
          </a:r>
          <a:endParaRPr lang="fi-FI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0.71189</cdr:x>
      <cdr:y>0.61574</cdr:y>
    </cdr:from>
    <cdr:to>
      <cdr:x>0.80752</cdr:x>
      <cdr:y>0.69784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824536" y="2160240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>
              <a:solidFill>
                <a:srgbClr val="FF0000"/>
              </a:solidFill>
            </a:rPr>
            <a:t>36%</a:t>
          </a:r>
          <a:endParaRPr lang="fi-FI" sz="1100" dirty="0">
            <a:solidFill>
              <a:srgbClr val="FF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33CB4-75B0-44AA-97E5-248350999BC9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634DC-6CE6-4F94-A6AF-0C3A5779D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661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7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163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4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00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134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1" indent="0">
              <a:buNone/>
              <a:defRPr sz="2000" b="1"/>
            </a:lvl2pPr>
            <a:lvl3pPr marL="914221" indent="0">
              <a:buNone/>
              <a:defRPr sz="1800" b="1"/>
            </a:lvl3pPr>
            <a:lvl4pPr marL="1371331" indent="0">
              <a:buNone/>
              <a:defRPr sz="1600" b="1"/>
            </a:lvl4pPr>
            <a:lvl5pPr marL="1828442" indent="0">
              <a:buNone/>
              <a:defRPr sz="1600" b="1"/>
            </a:lvl5pPr>
            <a:lvl6pPr marL="2285553" indent="0">
              <a:buNone/>
              <a:defRPr sz="1600" b="1"/>
            </a:lvl6pPr>
            <a:lvl7pPr marL="2742662" indent="0">
              <a:buNone/>
              <a:defRPr sz="1600" b="1"/>
            </a:lvl7pPr>
            <a:lvl8pPr marL="3199773" indent="0">
              <a:buNone/>
              <a:defRPr sz="1600" b="1"/>
            </a:lvl8pPr>
            <a:lvl9pPr marL="3656884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1" indent="0">
              <a:buNone/>
              <a:defRPr sz="2000" b="1"/>
            </a:lvl2pPr>
            <a:lvl3pPr marL="914221" indent="0">
              <a:buNone/>
              <a:defRPr sz="1800" b="1"/>
            </a:lvl3pPr>
            <a:lvl4pPr marL="1371331" indent="0">
              <a:buNone/>
              <a:defRPr sz="1600" b="1"/>
            </a:lvl4pPr>
            <a:lvl5pPr marL="1828442" indent="0">
              <a:buNone/>
              <a:defRPr sz="1600" b="1"/>
            </a:lvl5pPr>
            <a:lvl6pPr marL="2285553" indent="0">
              <a:buNone/>
              <a:defRPr sz="1600" b="1"/>
            </a:lvl6pPr>
            <a:lvl7pPr marL="2742662" indent="0">
              <a:buNone/>
              <a:defRPr sz="1600" b="1"/>
            </a:lvl7pPr>
            <a:lvl8pPr marL="3199773" indent="0">
              <a:buNone/>
              <a:defRPr sz="1600" b="1"/>
            </a:lvl8pPr>
            <a:lvl9pPr marL="3656884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35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446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1180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1" indent="0">
              <a:buNone/>
              <a:defRPr sz="1200"/>
            </a:lvl2pPr>
            <a:lvl3pPr marL="914221" indent="0">
              <a:buNone/>
              <a:defRPr sz="1000"/>
            </a:lvl3pPr>
            <a:lvl4pPr marL="1371331" indent="0">
              <a:buNone/>
              <a:defRPr sz="900"/>
            </a:lvl4pPr>
            <a:lvl5pPr marL="1828442" indent="0">
              <a:buNone/>
              <a:defRPr sz="900"/>
            </a:lvl5pPr>
            <a:lvl6pPr marL="2285553" indent="0">
              <a:buNone/>
              <a:defRPr sz="900"/>
            </a:lvl6pPr>
            <a:lvl7pPr marL="2742662" indent="0">
              <a:buNone/>
              <a:defRPr sz="900"/>
            </a:lvl7pPr>
            <a:lvl8pPr marL="3199773" indent="0">
              <a:buNone/>
              <a:defRPr sz="900"/>
            </a:lvl8pPr>
            <a:lvl9pPr marL="3656884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87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1" indent="0">
              <a:buNone/>
              <a:defRPr sz="2800"/>
            </a:lvl2pPr>
            <a:lvl3pPr marL="914221" indent="0">
              <a:buNone/>
              <a:defRPr sz="2400"/>
            </a:lvl3pPr>
            <a:lvl4pPr marL="1371331" indent="0">
              <a:buNone/>
              <a:defRPr sz="2000"/>
            </a:lvl4pPr>
            <a:lvl5pPr marL="1828442" indent="0">
              <a:buNone/>
              <a:defRPr sz="2000"/>
            </a:lvl5pPr>
            <a:lvl6pPr marL="2285553" indent="0">
              <a:buNone/>
              <a:defRPr sz="2000"/>
            </a:lvl6pPr>
            <a:lvl7pPr marL="2742662" indent="0">
              <a:buNone/>
              <a:defRPr sz="2000"/>
            </a:lvl7pPr>
            <a:lvl8pPr marL="3199773" indent="0">
              <a:buNone/>
              <a:defRPr sz="2000"/>
            </a:lvl8pPr>
            <a:lvl9pPr marL="3656884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1" indent="0">
              <a:buNone/>
              <a:defRPr sz="1200"/>
            </a:lvl2pPr>
            <a:lvl3pPr marL="914221" indent="0">
              <a:buNone/>
              <a:defRPr sz="1000"/>
            </a:lvl3pPr>
            <a:lvl4pPr marL="1371331" indent="0">
              <a:buNone/>
              <a:defRPr sz="900"/>
            </a:lvl4pPr>
            <a:lvl5pPr marL="1828442" indent="0">
              <a:buNone/>
              <a:defRPr sz="900"/>
            </a:lvl5pPr>
            <a:lvl6pPr marL="2285553" indent="0">
              <a:buNone/>
              <a:defRPr sz="900"/>
            </a:lvl6pPr>
            <a:lvl7pPr marL="2742662" indent="0">
              <a:buNone/>
              <a:defRPr sz="900"/>
            </a:lvl7pPr>
            <a:lvl8pPr marL="3199773" indent="0">
              <a:buNone/>
              <a:defRPr sz="900"/>
            </a:lvl8pPr>
            <a:lvl9pPr marL="3656884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649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921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73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BCCB7E7-4A4F-426D-BDB3-A55F6C80EFCB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2" tIns="45711" rIns="91422" bIns="45711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22" tIns="45711" rIns="91422" bIns="45711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1" y="6356353"/>
            <a:ext cx="2133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1"/>
            <a:fld id="{D3A75847-884A-4346-8633-74750B0B8BB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 defTabSz="914221"/>
              <a:t>24.5.2016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1"/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1"/>
            <a:fld id="{A38A0966-6E10-42E7-A1DB-6D62C8BB4D5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 defTabSz="914221"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22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3" indent="-342833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04" indent="-285694" algn="l" defTabSz="914221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76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87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97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07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18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28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39" indent="-228555" algn="l" defTabSz="91422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1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1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1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42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53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62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73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84" algn="l" defTabSz="914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499993" y="2708476"/>
            <a:ext cx="3600400" cy="170216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Oppilashuollon arviointia</a:t>
            </a:r>
            <a:r>
              <a:rPr lang="fi-FI" smtClean="0"/>
              <a:t/>
            </a:r>
            <a:br>
              <a:rPr lang="fi-FI" smtClean="0"/>
            </a:br>
            <a:r>
              <a:rPr lang="fi-FI" smtClean="0"/>
              <a:t>2015-2016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44008" y="4556070"/>
            <a:ext cx="3309803" cy="1260629"/>
          </a:xfrm>
        </p:spPr>
        <p:txBody>
          <a:bodyPr>
            <a:normAutofit lnSpcReduction="10000"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Sari Ågren</a:t>
            </a:r>
          </a:p>
          <a:p>
            <a:r>
              <a:rPr lang="fi-FI" dirty="0" smtClean="0"/>
              <a:t>Kasvatus- ja opetustoimi </a:t>
            </a:r>
          </a:p>
          <a:p>
            <a:endParaRPr lang="fi-FI" dirty="0"/>
          </a:p>
        </p:txBody>
      </p:sp>
      <p:pic>
        <p:nvPicPr>
          <p:cNvPr id="4" name="Kuva 3" descr="s-posti_tunnu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70335"/>
            <a:ext cx="1352550" cy="74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953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Asiantuntijaryhmiä vuodessa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Vaikea vastata / tulkinnan vaikeutta (yksilöllisen oppilashuollon ryhmä/asiantuntijaryhmä – oppimisen tuen ryhmä)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Vastaukset välillä 2 – 120</a:t>
            </a:r>
          </a:p>
          <a:p>
            <a:endParaRPr lang="fi-FI" dirty="0"/>
          </a:p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r>
              <a:rPr lang="fi-FI" dirty="0" smtClean="0"/>
              <a:t>Rehtori osallistunut harvoin. Poikkeuksena kaksi koulua, joissa rehtori osallistunut huomattavasti useammin.</a:t>
            </a:r>
          </a:p>
          <a:p>
            <a:pPr marL="68580" indent="0">
              <a:buNone/>
            </a:pPr>
            <a:r>
              <a:rPr lang="fi-FI" dirty="0" smtClean="0"/>
              <a:t>Ryhmät koottu pääasiassa luokanopettajan/luokanvalvojan aloitteesta</a:t>
            </a:r>
          </a:p>
          <a:p>
            <a:pPr marL="68580" indent="0">
              <a:buNone/>
            </a:pPr>
            <a:r>
              <a:rPr lang="fi-FI" sz="1800" dirty="0" smtClean="0"/>
              <a:t>(kuraattorin, terveydenhoitajan, koulupsykologin tai huoltajan)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99647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Oppilashuoltokertomus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7/15 on täyttänyt aina oppilashuoltokertomuksen </a:t>
            </a:r>
            <a:r>
              <a:rPr lang="fi-FI" dirty="0" smtClean="0">
                <a:solidFill>
                  <a:srgbClr val="FF0000"/>
                </a:solidFill>
              </a:rPr>
              <a:t>(10/15)</a:t>
            </a:r>
            <a:endParaRPr lang="fi-FI" dirty="0" smtClean="0"/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6/15 ilmoittaa, ettei vain osasta asiantuntijaryhmistä on tehty oppilashuoltokertomus täytetty </a:t>
            </a:r>
            <a:r>
              <a:rPr lang="fi-FI" dirty="0" smtClean="0">
                <a:solidFill>
                  <a:srgbClr val="FF0000"/>
                </a:solidFill>
              </a:rPr>
              <a:t>(2/15)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2/15 ilmoittaa, että asiantuntijaryhmistä on täytetty oppimisen tuen lomake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150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027664"/>
            <a:ext cx="792088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Asiantuntijaryhmien toimivuus ja tarkoituksenmukaisuus </a:t>
            </a:r>
            <a:r>
              <a:rPr lang="fi-FI" sz="1800" dirty="0" smtClean="0"/>
              <a:t>(vastaajina kaikki)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043492" y="2323652"/>
            <a:ext cx="7344932" cy="3508977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80 % </a:t>
            </a:r>
            <a:r>
              <a:rPr lang="fi-FI" dirty="0" smtClean="0">
                <a:solidFill>
                  <a:srgbClr val="FF0000"/>
                </a:solidFill>
              </a:rPr>
              <a:t>(65%) </a:t>
            </a:r>
            <a:r>
              <a:rPr lang="fi-FI" dirty="0" smtClean="0"/>
              <a:t>rehtorien, 100% oppilashuoltohenkilöstön mielestä toiminta on ollut yleensä tarkoituksenmukaista</a:t>
            </a:r>
          </a:p>
          <a:p>
            <a:r>
              <a:rPr lang="fi-FI" dirty="0" smtClean="0"/>
              <a:t>Haasteitakin nousi esille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kirjaamiskäytäntö on hankala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ryhmät liian suuria, osa ei osallistu vaan 	  	  kirjaa hiljaa omia muistiinpanojaan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huolen heräämisessä suurta vaihtelua</a:t>
            </a:r>
          </a:p>
          <a:p>
            <a:pPr marL="68580" indent="0">
              <a:buNone/>
            </a:pPr>
            <a:r>
              <a:rPr lang="fi-FI" dirty="0" smtClean="0"/>
              <a:t>	- opettajat jäävät ilman tarvitsemaansa 	 	  tietoa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oppilashuollon ja oppimisen tuen erottaminen 	  vaikeaa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kuntouttavamman otteen tarve, paljon puhetta 	  mutta </a:t>
            </a:r>
            <a:r>
              <a:rPr lang="fi-FI" dirty="0" err="1" smtClean="0"/>
              <a:t>konkretia</a:t>
            </a:r>
            <a:r>
              <a:rPr lang="fi-FI" dirty="0" smtClean="0"/>
              <a:t> jää vähäiseksi</a:t>
            </a:r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77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Kehittämisen painopisteet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200" dirty="0" smtClean="0"/>
              <a:t>Kiusaamiseen puuttuminen</a:t>
            </a:r>
          </a:p>
          <a:p>
            <a:r>
              <a:rPr lang="fi-FI" sz="1200" dirty="0" err="1" smtClean="0"/>
              <a:t>Wilman</a:t>
            </a:r>
            <a:r>
              <a:rPr lang="fi-FI" sz="1200" dirty="0" smtClean="0"/>
              <a:t> käyttöön toimintaohjeet</a:t>
            </a:r>
          </a:p>
          <a:p>
            <a:r>
              <a:rPr lang="fi-FI" sz="1200" dirty="0" smtClean="0"/>
              <a:t>Ohjeet oppilashuollollisten asiakirjojen laadintaan ja arkistointiin</a:t>
            </a:r>
          </a:p>
          <a:p>
            <a:r>
              <a:rPr lang="fi-FI" sz="1200" dirty="0" smtClean="0"/>
              <a:t>Yhtenäinen linja koulujen toiminnalle</a:t>
            </a:r>
          </a:p>
          <a:p>
            <a:r>
              <a:rPr lang="fi-FI" sz="1200" dirty="0" smtClean="0"/>
              <a:t>Opettajien kouluttaminen hoitamaan paremmin yksilön oppilashuoltoon ohjaamista</a:t>
            </a:r>
          </a:p>
          <a:p>
            <a:r>
              <a:rPr lang="fi-FI" sz="1200" dirty="0" smtClean="0"/>
              <a:t>Yhteisöllisen oppilashuollon tärkeyteen satsaaminen (tapaamiset tärkeitä koska henkilöstö on niin hajallaan)</a:t>
            </a:r>
          </a:p>
          <a:p>
            <a:r>
              <a:rPr lang="fi-FI" sz="1200" dirty="0" smtClean="0"/>
              <a:t>Oppilaiden äänen kuuleminen paremmin</a:t>
            </a:r>
          </a:p>
          <a:p>
            <a:r>
              <a:rPr lang="fi-FI" sz="1200" dirty="0" smtClean="0"/>
              <a:t>Oppilashuollon työtekijöiden työnkuvan selkiyttäminen</a:t>
            </a:r>
          </a:p>
          <a:p>
            <a:r>
              <a:rPr lang="fi-FI" sz="1200" dirty="0" smtClean="0"/>
              <a:t>Lisätä rehtoreiden motivaatiota  koulujen yhteisöllistä hyvinvointityötä kohtaan</a:t>
            </a:r>
          </a:p>
          <a:p>
            <a:r>
              <a:rPr lang="fi-FI" sz="1200" dirty="0" smtClean="0"/>
              <a:t>Oppilashuollon ja oppimisen tuen keskinäinen selkiyttäminen</a:t>
            </a:r>
          </a:p>
          <a:p>
            <a:r>
              <a:rPr lang="fi-FI" sz="1200" dirty="0" smtClean="0"/>
              <a:t>Ryhmämuotoista toimintaa koulupäiviin</a:t>
            </a:r>
          </a:p>
          <a:p>
            <a:r>
              <a:rPr lang="fi-FI" sz="1200" dirty="0" smtClean="0"/>
              <a:t>Oppilashuollon kokonaisuuden selkiyttäminen</a:t>
            </a:r>
          </a:p>
          <a:p>
            <a:r>
              <a:rPr lang="fi-FI" sz="1200" dirty="0" smtClean="0"/>
              <a:t>Suoremman kommunikaation parantaminen </a:t>
            </a:r>
          </a:p>
          <a:p>
            <a:r>
              <a:rPr lang="fi-FI" sz="1200" dirty="0" smtClean="0"/>
              <a:t>Kirjaamisen ohjeet selkeämmäksi</a:t>
            </a:r>
          </a:p>
          <a:p>
            <a:r>
              <a:rPr lang="fi-FI" sz="1200" dirty="0" smtClean="0"/>
              <a:t>Lisäkoulutusta oppilashuollosta</a:t>
            </a:r>
          </a:p>
          <a:p>
            <a:r>
              <a:rPr lang="fi-FI" sz="1200" dirty="0" smtClean="0"/>
              <a:t>Yksilöllisen oppilashuollon kehittäminen</a:t>
            </a:r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11254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Oppilashuoltohenkilöstön ajatuksia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400" dirty="0" smtClean="0"/>
              <a:t>Yhteisöllisen oppilashuollon kokoontumisten selkeä sopiminen lukuvuoden alussa</a:t>
            </a:r>
          </a:p>
          <a:p>
            <a:r>
              <a:rPr lang="fi-FI" sz="1400" dirty="0" smtClean="0"/>
              <a:t>Yhteisöllinen oppilashuoltoryhmä kankea silloin kuin asioihin tulisi reagoida nopeasti</a:t>
            </a:r>
          </a:p>
          <a:p>
            <a:r>
              <a:rPr lang="fi-FI" sz="1400" dirty="0" smtClean="0"/>
              <a:t>Koettu tärkeäksi yhteisöllinen oppilashuolto yhteistyön kannalta</a:t>
            </a:r>
          </a:p>
          <a:p>
            <a:r>
              <a:rPr lang="fi-FI" sz="1400" dirty="0" smtClean="0"/>
              <a:t>Huoli asiantuntijaryhmien kokoamisesta </a:t>
            </a:r>
          </a:p>
          <a:p>
            <a:r>
              <a:rPr lang="fi-FI" sz="1400" dirty="0" smtClean="0"/>
              <a:t>Motivoituminen yhteisölliseen oppilashuoltoon on vaikeaa kun on niin monen ryhmän jäsen</a:t>
            </a:r>
          </a:p>
          <a:p>
            <a:r>
              <a:rPr lang="fi-FI" sz="1400" dirty="0" err="1" smtClean="0"/>
              <a:t>Fiilari-toiminta</a:t>
            </a:r>
            <a:r>
              <a:rPr lang="fi-FI" sz="1400" dirty="0" smtClean="0"/>
              <a:t> ollut suuri lisäapu ja erinomaista ennaltaehkäisevää työtä.</a:t>
            </a:r>
          </a:p>
          <a:p>
            <a:r>
              <a:rPr lang="fi-FI" sz="1400" dirty="0" smtClean="0"/>
              <a:t>Osassa kouluja opettajat, eivätkä rehtoritkaan tiedä, milloin ja miten oppilashuoltokertomus tulisi täyttää</a:t>
            </a:r>
          </a:p>
          <a:p>
            <a:r>
              <a:rPr lang="fi-FI" sz="1400" dirty="0" smtClean="0"/>
              <a:t>Rehtorit tarvitsisivat ohjeita, miten yhteisöllisen oppilashuollon tulisi toimia</a:t>
            </a:r>
          </a:p>
          <a:p>
            <a:r>
              <a:rPr lang="fi-FI" sz="1400" dirty="0" smtClean="0"/>
              <a:t>Yhteisöllisessä ryhmässä ei ole selkeää puheenjohtajuutta</a:t>
            </a:r>
          </a:p>
          <a:p>
            <a:r>
              <a:rPr lang="fi-FI" sz="1400" dirty="0" smtClean="0"/>
              <a:t>Mistä löytyisi innovatiivista ajattelua, ei vain pakon edessä tekemistä?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394708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Yhteisöllisen oppilashuollon kehittäminen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Kaaro</a:t>
            </a:r>
            <a:r>
              <a:rPr lang="fi-FI" dirty="0" smtClean="0"/>
              <a:t> ja Uotilanrinne</a:t>
            </a:r>
          </a:p>
          <a:p>
            <a:r>
              <a:rPr lang="fi-FI" dirty="0" err="1" smtClean="0"/>
              <a:t>YTY-ryhmä</a:t>
            </a:r>
            <a:endParaRPr lang="fi-FI" dirty="0" smtClean="0"/>
          </a:p>
          <a:p>
            <a:r>
              <a:rPr lang="fi-FI" dirty="0" smtClean="0"/>
              <a:t>Yhteisöllisen ryhmän toiminta-ajatuksen selvittäminen</a:t>
            </a:r>
          </a:p>
          <a:p>
            <a:r>
              <a:rPr lang="fi-FI" dirty="0" smtClean="0"/>
              <a:t>Pohja koulukohtaiselle oppilashuoltosuunnitelmalle</a:t>
            </a:r>
          </a:p>
          <a:p>
            <a:r>
              <a:rPr lang="fi-FI" dirty="0" smtClean="0"/>
              <a:t>Hyvinvointivuosikello</a:t>
            </a:r>
          </a:p>
          <a:p>
            <a:r>
              <a:rPr lang="fi-FI" dirty="0" smtClean="0"/>
              <a:t>Osallisuuden toteuttaminen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888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7C913">
                <a:lumMod val="37000"/>
                <a:lumOff val="63000"/>
              </a:srgbClr>
            </a:gs>
            <a:gs pos="100000">
              <a:schemeClr val="tx2">
                <a:lumMod val="66000"/>
                <a:lumOff val="34000"/>
                <a:alpha val="37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i 5"/>
          <p:cNvSpPr/>
          <p:nvPr/>
        </p:nvSpPr>
        <p:spPr>
          <a:xfrm>
            <a:off x="2879599" y="1697506"/>
            <a:ext cx="3339655" cy="3188513"/>
          </a:xfrm>
          <a:prstGeom prst="ellipse">
            <a:avLst/>
          </a:prstGeom>
          <a:noFill/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white"/>
              </a:solidFill>
            </a:endParaRPr>
          </a:p>
        </p:txBody>
      </p:sp>
      <p:cxnSp>
        <p:nvCxnSpPr>
          <p:cNvPr id="21" name="Suora yhdysviiva 20"/>
          <p:cNvCxnSpPr>
            <a:stCxn id="4" idx="0"/>
            <a:endCxn id="4" idx="4"/>
          </p:cNvCxnSpPr>
          <p:nvPr/>
        </p:nvCxnSpPr>
        <p:spPr>
          <a:xfrm>
            <a:off x="4559980" y="1394504"/>
            <a:ext cx="0" cy="3796266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4" name="Leveä kaari 73"/>
          <p:cNvSpPr/>
          <p:nvPr/>
        </p:nvSpPr>
        <p:spPr>
          <a:xfrm>
            <a:off x="2596605" y="1391721"/>
            <a:ext cx="3939812" cy="3815921"/>
          </a:xfrm>
          <a:prstGeom prst="blockArc">
            <a:avLst>
              <a:gd name="adj1" fmla="val 13997413"/>
              <a:gd name="adj2" fmla="val 18440036"/>
              <a:gd name="adj3" fmla="val 7889"/>
            </a:avLst>
          </a:prstGeom>
          <a:solidFill>
            <a:srgbClr val="D7C913"/>
          </a:solidFill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black"/>
              </a:solidFill>
            </a:endParaRPr>
          </a:p>
        </p:txBody>
      </p:sp>
      <p:cxnSp>
        <p:nvCxnSpPr>
          <p:cNvPr id="23" name="Suora yhdysviiva 22"/>
          <p:cNvCxnSpPr/>
          <p:nvPr/>
        </p:nvCxnSpPr>
        <p:spPr>
          <a:xfrm flipV="1">
            <a:off x="2714731" y="2708920"/>
            <a:ext cx="3718622" cy="1232884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uora yhdysviiva 7"/>
          <p:cNvCxnSpPr/>
          <p:nvPr/>
        </p:nvCxnSpPr>
        <p:spPr>
          <a:xfrm>
            <a:off x="2714731" y="2637586"/>
            <a:ext cx="3718622" cy="1234438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>
            <a:off x="3419872" y="1772816"/>
            <a:ext cx="2304256" cy="3070212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 flipH="1">
            <a:off x="3419872" y="1772816"/>
            <a:ext cx="2304256" cy="3083777"/>
          </a:xfrm>
          <a:prstGeom prst="line">
            <a:avLst/>
          </a:prstGeom>
          <a:ln>
            <a:solidFill>
              <a:srgbClr val="D7C913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Ellipsi 4"/>
          <p:cNvSpPr/>
          <p:nvPr/>
        </p:nvSpPr>
        <p:spPr>
          <a:xfrm>
            <a:off x="3218059" y="1976464"/>
            <a:ext cx="2686470" cy="2590547"/>
          </a:xfrm>
          <a:prstGeom prst="ellipse">
            <a:avLst/>
          </a:prstGeom>
          <a:solidFill>
            <a:srgbClr val="D7C913"/>
          </a:solidFill>
          <a:ln>
            <a:solidFill>
              <a:srgbClr val="D7C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white"/>
              </a:solidFill>
            </a:endParaRPr>
          </a:p>
        </p:txBody>
      </p:sp>
      <p:sp>
        <p:nvSpPr>
          <p:cNvPr id="116" name="Tekstiruutu 115"/>
          <p:cNvSpPr txBox="1"/>
          <p:nvPr/>
        </p:nvSpPr>
        <p:spPr>
          <a:xfrm rot="1222341">
            <a:off x="4675223" y="1765963"/>
            <a:ext cx="648072" cy="27698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Tammi</a:t>
            </a:r>
          </a:p>
        </p:txBody>
      </p:sp>
      <p:sp>
        <p:nvSpPr>
          <p:cNvPr id="117" name="Tekstiruutu 116"/>
          <p:cNvSpPr txBox="1"/>
          <p:nvPr/>
        </p:nvSpPr>
        <p:spPr>
          <a:xfrm rot="3253695">
            <a:off x="5336156" y="2266519"/>
            <a:ext cx="792088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Helmi</a:t>
            </a:r>
          </a:p>
        </p:txBody>
      </p:sp>
      <p:sp>
        <p:nvSpPr>
          <p:cNvPr id="119" name="Tekstiruutu 118"/>
          <p:cNvSpPr txBox="1"/>
          <p:nvPr/>
        </p:nvSpPr>
        <p:spPr>
          <a:xfrm rot="7641920">
            <a:off x="5383421" y="3984929"/>
            <a:ext cx="864096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Huhti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Tekstiruutu 119"/>
          <p:cNvSpPr txBox="1"/>
          <p:nvPr/>
        </p:nvSpPr>
        <p:spPr>
          <a:xfrm rot="9538467">
            <a:off x="4535591" y="4529816"/>
            <a:ext cx="1008112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Touko</a:t>
            </a:r>
          </a:p>
        </p:txBody>
      </p:sp>
      <p:sp>
        <p:nvSpPr>
          <p:cNvPr id="121" name="Tekstiruutu 120"/>
          <p:cNvSpPr txBox="1"/>
          <p:nvPr/>
        </p:nvSpPr>
        <p:spPr>
          <a:xfrm rot="11893252">
            <a:off x="3645794" y="4523355"/>
            <a:ext cx="864096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Elo</a:t>
            </a:r>
          </a:p>
        </p:txBody>
      </p:sp>
      <p:sp>
        <p:nvSpPr>
          <p:cNvPr id="122" name="Tekstiruutu 121"/>
          <p:cNvSpPr txBox="1"/>
          <p:nvPr/>
        </p:nvSpPr>
        <p:spPr>
          <a:xfrm rot="13971856">
            <a:off x="2885496" y="3972956"/>
            <a:ext cx="936104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Syys</a:t>
            </a:r>
          </a:p>
        </p:txBody>
      </p:sp>
      <p:sp>
        <p:nvSpPr>
          <p:cNvPr id="123" name="Tekstiruutu 122"/>
          <p:cNvSpPr txBox="1"/>
          <p:nvPr/>
        </p:nvSpPr>
        <p:spPr>
          <a:xfrm rot="16200000">
            <a:off x="2557717" y="3104481"/>
            <a:ext cx="1008112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</a:t>
            </a:r>
          </a:p>
        </p:txBody>
      </p:sp>
      <p:sp>
        <p:nvSpPr>
          <p:cNvPr id="124" name="Tekstiruutu 123"/>
          <p:cNvSpPr txBox="1"/>
          <p:nvPr/>
        </p:nvSpPr>
        <p:spPr>
          <a:xfrm rot="18341796">
            <a:off x="2878178" y="2296740"/>
            <a:ext cx="936104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Marras</a:t>
            </a:r>
          </a:p>
        </p:txBody>
      </p:sp>
      <p:sp>
        <p:nvSpPr>
          <p:cNvPr id="125" name="Tekstiruutu 124"/>
          <p:cNvSpPr txBox="1"/>
          <p:nvPr/>
        </p:nvSpPr>
        <p:spPr>
          <a:xfrm rot="20393021">
            <a:off x="3647626" y="1770573"/>
            <a:ext cx="792088" cy="276999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Joulu</a:t>
            </a:r>
          </a:p>
        </p:txBody>
      </p:sp>
      <p:sp>
        <p:nvSpPr>
          <p:cNvPr id="145" name="Tekstiruutu 144"/>
          <p:cNvSpPr txBox="1"/>
          <p:nvPr/>
        </p:nvSpPr>
        <p:spPr>
          <a:xfrm rot="7559892">
            <a:off x="5770252" y="4207692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Tekstiruutu 145"/>
          <p:cNvSpPr txBox="1"/>
          <p:nvPr/>
        </p:nvSpPr>
        <p:spPr>
          <a:xfrm rot="3239925">
            <a:off x="5759981" y="2106585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Tekstiruutu 147"/>
          <p:cNvSpPr txBox="1"/>
          <p:nvPr/>
        </p:nvSpPr>
        <p:spPr>
          <a:xfrm rot="9730998">
            <a:off x="4885987" y="4823682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Tekstiruutu 148"/>
          <p:cNvSpPr txBox="1"/>
          <p:nvPr/>
        </p:nvSpPr>
        <p:spPr>
          <a:xfrm rot="12131274">
            <a:off x="3725711" y="4818516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Tekstiruutu 149"/>
          <p:cNvSpPr txBox="1"/>
          <p:nvPr/>
        </p:nvSpPr>
        <p:spPr>
          <a:xfrm rot="14059158">
            <a:off x="2830889" y="4177734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Tekstiruutu 150"/>
          <p:cNvSpPr txBox="1"/>
          <p:nvPr/>
        </p:nvSpPr>
        <p:spPr>
          <a:xfrm rot="16200000">
            <a:off x="2535823" y="3109653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Tekstiruutu 151"/>
          <p:cNvSpPr txBox="1"/>
          <p:nvPr/>
        </p:nvSpPr>
        <p:spPr>
          <a:xfrm rot="18445675">
            <a:off x="2855258" y="2099705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Sydän 165"/>
          <p:cNvSpPr/>
          <p:nvPr/>
        </p:nvSpPr>
        <p:spPr>
          <a:xfrm>
            <a:off x="4103814" y="5305269"/>
            <a:ext cx="915863" cy="860411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91422" bIns="45711" spcCol="0" rtlCol="0" anchor="ctr">
            <a:scene3d>
              <a:camera prst="orthographicFront">
                <a:rot lat="0" lon="0" rev="1500000"/>
              </a:camera>
              <a:lightRig rig="threePt" dir="t"/>
            </a:scene3d>
          </a:bodyPr>
          <a:lstStyle/>
          <a:p>
            <a:pPr algn="ctr" defTabSz="914221"/>
            <a:r>
              <a:rPr lang="fi-FI" sz="1200" dirty="0" smtClean="0">
                <a:solidFill>
                  <a:prstClr val="white"/>
                </a:solidFill>
              </a:rPr>
              <a:t>Kesäloma</a:t>
            </a:r>
            <a:endParaRPr lang="fi-FI" sz="1200" dirty="0">
              <a:solidFill>
                <a:prstClr val="white"/>
              </a:solidFill>
            </a:endParaRPr>
          </a:p>
        </p:txBody>
      </p:sp>
      <p:sp>
        <p:nvSpPr>
          <p:cNvPr id="118" name="Tekstiruutu 117"/>
          <p:cNvSpPr txBox="1"/>
          <p:nvPr/>
        </p:nvSpPr>
        <p:spPr>
          <a:xfrm rot="5400000">
            <a:off x="5616146" y="3104480"/>
            <a:ext cx="864096" cy="2873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Maalis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kstiruutu 166"/>
          <p:cNvSpPr txBox="1"/>
          <p:nvPr/>
        </p:nvSpPr>
        <p:spPr>
          <a:xfrm>
            <a:off x="825031" y="125426"/>
            <a:ext cx="2267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21"/>
            <a:r>
              <a:rPr lang="fi-FI" sz="1600" dirty="0" smtClean="0">
                <a:solidFill>
                  <a:prstClr val="black"/>
                </a:solidFill>
              </a:rPr>
              <a:t>Hyvä kommunikointi</a:t>
            </a:r>
          </a:p>
          <a:p>
            <a:pPr defTabSz="914221"/>
            <a:r>
              <a:rPr lang="fi-FI" sz="1600" dirty="0" err="1" smtClean="0">
                <a:solidFill>
                  <a:prstClr val="black"/>
                </a:solidFill>
              </a:rPr>
              <a:t>Wilma</a:t>
            </a:r>
            <a:r>
              <a:rPr lang="fi-FI" sz="1600" dirty="0" smtClean="0">
                <a:solidFill>
                  <a:prstClr val="black"/>
                </a:solidFill>
              </a:rPr>
              <a:t>, </a:t>
            </a:r>
            <a:r>
              <a:rPr lang="fi-FI" sz="1600" dirty="0" err="1" smtClean="0">
                <a:solidFill>
                  <a:prstClr val="black"/>
                </a:solidFill>
              </a:rPr>
              <a:t>Pedanet</a:t>
            </a:r>
            <a:r>
              <a:rPr lang="fi-FI" sz="1600" dirty="0" smtClean="0">
                <a:solidFill>
                  <a:prstClr val="black"/>
                </a:solidFill>
              </a:rPr>
              <a:t>, </a:t>
            </a:r>
            <a:r>
              <a:rPr lang="fi-FI" sz="1600" dirty="0" err="1" smtClean="0">
                <a:solidFill>
                  <a:prstClr val="black"/>
                </a:solidFill>
              </a:rPr>
              <a:t>Reissari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68" name="Tekstiruutu 167"/>
          <p:cNvSpPr txBox="1"/>
          <p:nvPr/>
        </p:nvSpPr>
        <p:spPr>
          <a:xfrm>
            <a:off x="96996" y="1405119"/>
            <a:ext cx="1315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  <a:cs typeface="Arial" panose="020B0604020202020204" pitchFamily="34" charset="0"/>
              </a:rPr>
              <a:t>Oppilaskunta-työ</a:t>
            </a:r>
            <a:endParaRPr lang="fi-FI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69" name="Tekstiruutu 168"/>
          <p:cNvSpPr txBox="1"/>
          <p:nvPr/>
        </p:nvSpPr>
        <p:spPr>
          <a:xfrm>
            <a:off x="97757" y="835097"/>
            <a:ext cx="14545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Kummioppilas-toiminta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0" name="Tekstiruutu 169"/>
          <p:cNvSpPr txBox="1"/>
          <p:nvPr/>
        </p:nvSpPr>
        <p:spPr>
          <a:xfrm>
            <a:off x="2997649" y="116850"/>
            <a:ext cx="168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Henkilökunnan tapahtumat </a:t>
            </a:r>
          </a:p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-liikuntasalivuorot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1" name="Tekstiruutu 170"/>
          <p:cNvSpPr txBox="1"/>
          <p:nvPr/>
        </p:nvSpPr>
        <p:spPr>
          <a:xfrm>
            <a:off x="4855229" y="116849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Rinnakkais-luokkien yhteistoiminta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2" name="Tekstiruutu 171"/>
          <p:cNvSpPr txBox="1"/>
          <p:nvPr/>
        </p:nvSpPr>
        <p:spPr>
          <a:xfrm>
            <a:off x="6265507" y="116850"/>
            <a:ext cx="1056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6.lk </a:t>
            </a:r>
          </a:p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ruokala</a:t>
            </a:r>
          </a:p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siivous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3" name="Tekstiruutu 172"/>
          <p:cNvSpPr txBox="1"/>
          <p:nvPr/>
        </p:nvSpPr>
        <p:spPr>
          <a:xfrm>
            <a:off x="7162227" y="171684"/>
            <a:ext cx="1331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Ihmeelliset vuodet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4" name="Tekstiruutu 173"/>
          <p:cNvSpPr txBox="1"/>
          <p:nvPr/>
        </p:nvSpPr>
        <p:spPr>
          <a:xfrm>
            <a:off x="7677667" y="923158"/>
            <a:ext cx="140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Opiskelijat/ harjoittelijat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5" name="Tekstiruutu 174"/>
          <p:cNvSpPr txBox="1"/>
          <p:nvPr/>
        </p:nvSpPr>
        <p:spPr>
          <a:xfrm>
            <a:off x="7555546" y="1689034"/>
            <a:ext cx="1475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err="1" smtClean="0">
                <a:solidFill>
                  <a:prstClr val="black"/>
                </a:solidFill>
              </a:rPr>
              <a:t>Frendit-</a:t>
            </a:r>
            <a:r>
              <a:rPr lang="fi-FI" sz="1600" dirty="0" smtClean="0">
                <a:solidFill>
                  <a:prstClr val="black"/>
                </a:solidFill>
              </a:rPr>
              <a:t> ryhmä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47" name="Tekstiruutu 146"/>
          <p:cNvSpPr txBox="1"/>
          <p:nvPr/>
        </p:nvSpPr>
        <p:spPr>
          <a:xfrm rot="5400000">
            <a:off x="6115549" y="3109656"/>
            <a:ext cx="484392" cy="276981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defTabSz="914221"/>
            <a:r>
              <a:rPr lang="fi-FI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YTY</a:t>
            </a:r>
            <a:endParaRPr lang="fi-FI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Tekstiruutu 175"/>
          <p:cNvSpPr txBox="1"/>
          <p:nvPr/>
        </p:nvSpPr>
        <p:spPr>
          <a:xfrm>
            <a:off x="7584176" y="2217436"/>
            <a:ext cx="1475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Vanhempain-vartit ja -illat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7" name="Tekstiruutu 176"/>
          <p:cNvSpPr txBox="1"/>
          <p:nvPr/>
        </p:nvSpPr>
        <p:spPr>
          <a:xfrm>
            <a:off x="7675383" y="2935283"/>
            <a:ext cx="1475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Välitunti-liikunta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8" name="Tekstiruutu 177"/>
          <p:cNvSpPr txBox="1"/>
          <p:nvPr/>
        </p:nvSpPr>
        <p:spPr>
          <a:xfrm>
            <a:off x="7694003" y="383816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Päivän-avaukset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79" name="Tekstiruutu 178"/>
          <p:cNvSpPr txBox="1"/>
          <p:nvPr/>
        </p:nvSpPr>
        <p:spPr>
          <a:xfrm>
            <a:off x="7789068" y="4856593"/>
            <a:ext cx="1248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Ope-kokoukset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0" name="Tekstiruutu 179"/>
          <p:cNvSpPr txBox="1"/>
          <p:nvPr/>
        </p:nvSpPr>
        <p:spPr>
          <a:xfrm>
            <a:off x="7700627" y="5504975"/>
            <a:ext cx="1261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err="1" smtClean="0">
                <a:solidFill>
                  <a:prstClr val="black"/>
                </a:solidFill>
              </a:rPr>
              <a:t>KiVa-koulu</a:t>
            </a:r>
            <a:endParaRPr lang="fi-FI" sz="1600" dirty="0" smtClean="0">
              <a:solidFill>
                <a:prstClr val="black"/>
              </a:solidFill>
            </a:endParaRPr>
          </a:p>
          <a:p>
            <a:pPr algn="ctr" defTabSz="914221"/>
            <a:r>
              <a:rPr lang="fi-FI" sz="1600" dirty="0" err="1" smtClean="0">
                <a:solidFill>
                  <a:prstClr val="black"/>
                </a:solidFill>
              </a:rPr>
              <a:t>KiVa-tunnit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1" name="Tekstiruutu 180"/>
          <p:cNvSpPr txBox="1"/>
          <p:nvPr/>
        </p:nvSpPr>
        <p:spPr>
          <a:xfrm>
            <a:off x="229786" y="5879113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Terveys-tarkastukset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2" name="Tekstiruutu 181"/>
          <p:cNvSpPr txBox="1"/>
          <p:nvPr/>
        </p:nvSpPr>
        <p:spPr>
          <a:xfrm>
            <a:off x="5138616" y="6002224"/>
            <a:ext cx="1294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Vanhempain-yhdistys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3" name="Tekstiruutu 182"/>
          <p:cNvSpPr txBox="1"/>
          <p:nvPr/>
        </p:nvSpPr>
        <p:spPr>
          <a:xfrm>
            <a:off x="2596604" y="5879114"/>
            <a:ext cx="1242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err="1" smtClean="0">
                <a:solidFill>
                  <a:prstClr val="black"/>
                </a:solidFill>
              </a:rPr>
              <a:t>Terkkarin</a:t>
            </a:r>
            <a:r>
              <a:rPr lang="fi-FI" sz="1600" dirty="0" smtClean="0">
                <a:solidFill>
                  <a:prstClr val="black"/>
                </a:solidFill>
              </a:rPr>
              <a:t> tunnit</a:t>
            </a:r>
          </a:p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5.lk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4" name="Tekstiruutu 183"/>
          <p:cNvSpPr txBox="1"/>
          <p:nvPr/>
        </p:nvSpPr>
        <p:spPr>
          <a:xfrm>
            <a:off x="1502849" y="6171501"/>
            <a:ext cx="1510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Konsertit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5" name="Tekstiruutu 184"/>
          <p:cNvSpPr txBox="1"/>
          <p:nvPr/>
        </p:nvSpPr>
        <p:spPr>
          <a:xfrm>
            <a:off x="6627933" y="6048390"/>
            <a:ext cx="1302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Nivelvaihe-työ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6" name="Tekstiruutu 185"/>
          <p:cNvSpPr txBox="1"/>
          <p:nvPr/>
        </p:nvSpPr>
        <p:spPr>
          <a:xfrm>
            <a:off x="-27792" y="5487303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Turnaukset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7" name="Tekstiruutu 186"/>
          <p:cNvSpPr txBox="1"/>
          <p:nvPr/>
        </p:nvSpPr>
        <p:spPr>
          <a:xfrm>
            <a:off x="34602" y="4475048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21"/>
            <a:r>
              <a:rPr lang="fi-FI" sz="1600" dirty="0" smtClean="0">
                <a:solidFill>
                  <a:prstClr val="black"/>
                </a:solidFill>
              </a:rPr>
              <a:t>Yhteistyö seurakunnan kanssa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88" name="Tekstiruutu 187"/>
          <p:cNvSpPr txBox="1"/>
          <p:nvPr/>
        </p:nvSpPr>
        <p:spPr>
          <a:xfrm>
            <a:off x="2822187" y="1227907"/>
            <a:ext cx="9284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Joulujuhla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89" name="Tekstiruutu 188"/>
          <p:cNvSpPr txBox="1"/>
          <p:nvPr/>
        </p:nvSpPr>
        <p:spPr>
          <a:xfrm>
            <a:off x="4073505" y="978448"/>
            <a:ext cx="933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Joululoma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0" name="Tekstiruutu 189"/>
          <p:cNvSpPr txBox="1"/>
          <p:nvPr/>
        </p:nvSpPr>
        <p:spPr>
          <a:xfrm>
            <a:off x="6009604" y="1381796"/>
            <a:ext cx="1443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err="1" smtClean="0">
                <a:solidFill>
                  <a:srgbClr val="4F81BD">
                    <a:lumMod val="75000"/>
                  </a:srgbClr>
                </a:solidFill>
              </a:rPr>
              <a:t>Ystävänpäivä/vko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1" name="Tekstiruutu 190"/>
          <p:cNvSpPr txBox="1"/>
          <p:nvPr/>
        </p:nvSpPr>
        <p:spPr>
          <a:xfrm>
            <a:off x="6373614" y="1858311"/>
            <a:ext cx="99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Hiihtoloma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2" name="Tekstiruutu 191"/>
          <p:cNvSpPr txBox="1"/>
          <p:nvPr/>
        </p:nvSpPr>
        <p:spPr>
          <a:xfrm>
            <a:off x="6719638" y="3011818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Väriviikko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3" name="Tekstiruutu 192"/>
          <p:cNvSpPr txBox="1"/>
          <p:nvPr/>
        </p:nvSpPr>
        <p:spPr>
          <a:xfrm>
            <a:off x="6563276" y="3680194"/>
            <a:ext cx="1431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Suvaitsevaisuus-</a:t>
            </a:r>
          </a:p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kuukausi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4" name="Tekstiruutu 193"/>
          <p:cNvSpPr txBox="1"/>
          <p:nvPr/>
        </p:nvSpPr>
        <p:spPr>
          <a:xfrm>
            <a:off x="6191860" y="4595938"/>
            <a:ext cx="74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Teatteri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5" name="Tekstiruutu 194"/>
          <p:cNvSpPr txBox="1"/>
          <p:nvPr/>
        </p:nvSpPr>
        <p:spPr>
          <a:xfrm>
            <a:off x="6338288" y="4843028"/>
            <a:ext cx="1008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Vappujuhla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6" name="Tekstiruutu 195"/>
          <p:cNvSpPr txBox="1"/>
          <p:nvPr/>
        </p:nvSpPr>
        <p:spPr>
          <a:xfrm>
            <a:off x="5539305" y="5053755"/>
            <a:ext cx="1131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Luokkaretket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7" name="Tekstiruutu 196"/>
          <p:cNvSpPr txBox="1"/>
          <p:nvPr/>
        </p:nvSpPr>
        <p:spPr>
          <a:xfrm>
            <a:off x="5645658" y="5348803"/>
            <a:ext cx="12396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Unicef –kävely</a:t>
            </a:r>
          </a:p>
        </p:txBody>
      </p:sp>
      <p:sp>
        <p:nvSpPr>
          <p:cNvPr id="198" name="Tekstiruutu 197"/>
          <p:cNvSpPr txBox="1"/>
          <p:nvPr/>
        </p:nvSpPr>
        <p:spPr>
          <a:xfrm>
            <a:off x="5028509" y="5542904"/>
            <a:ext cx="948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Kevätjuhla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9" name="Tekstiruutu 198"/>
          <p:cNvSpPr txBox="1"/>
          <p:nvPr/>
        </p:nvSpPr>
        <p:spPr>
          <a:xfrm>
            <a:off x="2959135" y="5190770"/>
            <a:ext cx="1115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Koulurauhan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julistus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200" name="Tekstiruutu 199"/>
          <p:cNvSpPr txBox="1"/>
          <p:nvPr/>
        </p:nvSpPr>
        <p:spPr>
          <a:xfrm>
            <a:off x="1737338" y="4487261"/>
            <a:ext cx="15490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Yleisurheilu-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päivä + kisat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Seurat esittäytyvät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201" name="Tekstiruutu 200"/>
          <p:cNvSpPr txBox="1"/>
          <p:nvPr/>
        </p:nvSpPr>
        <p:spPr>
          <a:xfrm>
            <a:off x="1030552" y="4035617"/>
            <a:ext cx="1684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Yhteistoiminnallinen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päivä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202" name="Tekstiruutu 201"/>
          <p:cNvSpPr txBox="1"/>
          <p:nvPr/>
        </p:nvSpPr>
        <p:spPr>
          <a:xfrm>
            <a:off x="1118102" y="3395145"/>
            <a:ext cx="1360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Toiminnalliset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vanhempainillat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1358492" y="2981880"/>
            <a:ext cx="1204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Toimintapäivä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1269593" y="1967732"/>
            <a:ext cx="1508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Lapsen oikeuksien</a:t>
            </a:r>
          </a:p>
          <a:p>
            <a:pPr algn="ctr"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päivä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2104244" y="1507933"/>
            <a:ext cx="1042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Pikkujoulut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9" name="Pyöristetty suorakulmio 18"/>
          <p:cNvSpPr/>
          <p:nvPr/>
        </p:nvSpPr>
        <p:spPr>
          <a:xfrm>
            <a:off x="96995" y="125428"/>
            <a:ext cx="8940359" cy="65846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white"/>
              </a:solidFill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138410" y="2217436"/>
            <a:ext cx="1220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21"/>
            <a:r>
              <a:rPr lang="fi-FI" sz="1600" dirty="0" smtClean="0">
                <a:solidFill>
                  <a:prstClr val="black"/>
                </a:solidFill>
              </a:rPr>
              <a:t>Tunnetaito-tunnit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64" name="Tekstiruutu 63"/>
          <p:cNvSpPr txBox="1"/>
          <p:nvPr/>
        </p:nvSpPr>
        <p:spPr>
          <a:xfrm>
            <a:off x="1356815" y="2637586"/>
            <a:ext cx="862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221"/>
            <a:r>
              <a:rPr lang="fi-FI" sz="1400" dirty="0" smtClean="0">
                <a:solidFill>
                  <a:srgbClr val="4F81BD">
                    <a:lumMod val="75000"/>
                  </a:srgbClr>
                </a:solidFill>
              </a:rPr>
              <a:t>Syysloma</a:t>
            </a:r>
            <a:endParaRPr lang="fi-FI" sz="1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4" name="Ellipsi 3"/>
          <p:cNvSpPr/>
          <p:nvPr/>
        </p:nvSpPr>
        <p:spPr>
          <a:xfrm>
            <a:off x="2583543" y="1394504"/>
            <a:ext cx="3952874" cy="3796266"/>
          </a:xfrm>
          <a:prstGeom prst="ellipse">
            <a:avLst/>
          </a:prstGeom>
          <a:noFill/>
          <a:ln>
            <a:solidFill>
              <a:srgbClr val="D7C91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221"/>
            <a:endParaRPr lang="fi-FI">
              <a:solidFill>
                <a:prstClr val="black"/>
              </a:solidFill>
            </a:endParaRPr>
          </a:p>
        </p:txBody>
      </p:sp>
      <p:sp>
        <p:nvSpPr>
          <p:cNvPr id="155" name="Tekstiruutu 154"/>
          <p:cNvSpPr txBox="1"/>
          <p:nvPr/>
        </p:nvSpPr>
        <p:spPr>
          <a:xfrm>
            <a:off x="3665946" y="2802211"/>
            <a:ext cx="1788069" cy="923330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 defTabSz="914221"/>
            <a:r>
              <a:rPr lang="fi-FI" dirty="0" err="1" smtClean="0">
                <a:solidFill>
                  <a:prstClr val="black"/>
                </a:solidFill>
              </a:rPr>
              <a:t>Kaaron</a:t>
            </a:r>
            <a:r>
              <a:rPr lang="fi-FI" dirty="0" smtClean="0">
                <a:solidFill>
                  <a:prstClr val="black"/>
                </a:solidFill>
              </a:rPr>
              <a:t> koulun hyvinvointi-vuosikello</a:t>
            </a:r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59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Tehty kaikille Rauman perusopetuksen rehtoreille (15/16) sekä perusopetuksen kuraattoreille (5/5), psykologeille (4/4) sekä perusopetuksen kouluterveydenhoitajille </a:t>
            </a:r>
            <a:r>
              <a:rPr lang="fi-FI" dirty="0" smtClean="0"/>
              <a:t>(7/11</a:t>
            </a:r>
            <a:r>
              <a:rPr lang="fi-FI" dirty="0" smtClean="0"/>
              <a:t>)</a:t>
            </a:r>
          </a:p>
          <a:p>
            <a:endParaRPr lang="fi-FI" dirty="0" smtClean="0"/>
          </a:p>
          <a:p>
            <a:r>
              <a:rPr lang="fi-FI" dirty="0" smtClean="0"/>
              <a:t>Toteutettu huhtikuussa 2016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Tarkoituksena oppilashuollon arvioiminen ja toiminnan kehittäminen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3495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769488"/>
          </a:xfrm>
        </p:spPr>
        <p:txBody>
          <a:bodyPr>
            <a:normAutofit/>
          </a:bodyPr>
          <a:lstStyle/>
          <a:p>
            <a:r>
              <a:rPr lang="fi-FI" dirty="0" smtClean="0"/>
              <a:t>Yhteisölliset ryhmät kokoontuneet Rauman kouluilla keskimäärin 3,3 </a:t>
            </a:r>
            <a:r>
              <a:rPr lang="fi-FI" dirty="0" smtClean="0">
                <a:solidFill>
                  <a:srgbClr val="FF0000"/>
                </a:solidFill>
              </a:rPr>
              <a:t>(2)</a:t>
            </a:r>
            <a:r>
              <a:rPr lang="fi-FI" dirty="0" smtClean="0"/>
              <a:t> kertaa lukuvuodessa.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263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Yhteisöllisessä oppilashuollossa käsiteltyjä asioita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100" dirty="0" smtClean="0"/>
              <a:t>Osallisuuden lisäämistä (oppilaiden, huoltajien, henkilöstön)</a:t>
            </a:r>
          </a:p>
          <a:p>
            <a:r>
              <a:rPr lang="fi-FI" sz="1100" dirty="0" smtClean="0"/>
              <a:t>Oppilashuollon vuosikelloja</a:t>
            </a:r>
          </a:p>
          <a:p>
            <a:r>
              <a:rPr lang="fi-FI" sz="1100" dirty="0" smtClean="0"/>
              <a:t>Hyvinvointiprofiilin tekemistä, tuloksia ja toimenpiteitä</a:t>
            </a:r>
          </a:p>
          <a:p>
            <a:r>
              <a:rPr lang="fi-FI" sz="1100" dirty="0" smtClean="0"/>
              <a:t>Oppilaiden hyvinvointia</a:t>
            </a:r>
          </a:p>
          <a:p>
            <a:r>
              <a:rPr lang="fi-FI" sz="1100" dirty="0" smtClean="0"/>
              <a:t>Oppilashuoltosuunnitelman tekeminen/päivittäminen</a:t>
            </a:r>
          </a:p>
          <a:p>
            <a:r>
              <a:rPr lang="fi-FI" sz="1100" dirty="0" smtClean="0"/>
              <a:t>Ilmapiirikartoituksia ja toimenpiteitä</a:t>
            </a:r>
          </a:p>
          <a:p>
            <a:r>
              <a:rPr lang="fi-FI" sz="1100" dirty="0" smtClean="0"/>
              <a:t>Kouluympäristön siisteyttä</a:t>
            </a:r>
          </a:p>
          <a:p>
            <a:r>
              <a:rPr lang="fi-FI" sz="1100" dirty="0" smtClean="0"/>
              <a:t>Yhteistoimintaa nuorisotoimen kanssa</a:t>
            </a:r>
          </a:p>
          <a:p>
            <a:r>
              <a:rPr lang="fi-FI" sz="1100" dirty="0" smtClean="0"/>
              <a:t>Yksinäisten oppilaiden auttamista</a:t>
            </a:r>
          </a:p>
          <a:p>
            <a:r>
              <a:rPr lang="fi-FI" sz="1100" dirty="0" smtClean="0"/>
              <a:t>Vierailuja, toiminnan esittelyä (</a:t>
            </a:r>
            <a:r>
              <a:rPr lang="fi-FI" sz="1100" dirty="0" err="1" smtClean="0"/>
              <a:t>liityen</a:t>
            </a:r>
            <a:r>
              <a:rPr lang="fi-FI" sz="1100" dirty="0" smtClean="0"/>
              <a:t> mm. päihteisiin)</a:t>
            </a:r>
          </a:p>
          <a:p>
            <a:r>
              <a:rPr lang="fi-FI" sz="1100" dirty="0" smtClean="0"/>
              <a:t>mielen hyvin voinnin edistämistä</a:t>
            </a:r>
          </a:p>
          <a:p>
            <a:r>
              <a:rPr lang="fi-FI" sz="1100" dirty="0" smtClean="0"/>
              <a:t>Koulun eri työryhmien tehtäviä osana oppilashuoltoa</a:t>
            </a:r>
          </a:p>
          <a:p>
            <a:r>
              <a:rPr lang="fi-FI" sz="1100" dirty="0" err="1" smtClean="0"/>
              <a:t>KiVa-työskentelyä</a:t>
            </a:r>
            <a:endParaRPr lang="fi-FI" sz="1100" dirty="0" smtClean="0"/>
          </a:p>
          <a:p>
            <a:r>
              <a:rPr lang="fi-FI" sz="1100" dirty="0" smtClean="0"/>
              <a:t>Ennaltaehkäisevää päihdetyötä</a:t>
            </a:r>
          </a:p>
          <a:p>
            <a:r>
              <a:rPr lang="fi-FI" sz="1100" dirty="0" smtClean="0"/>
              <a:t>Rehtorin kyselytunnin toteuttamista</a:t>
            </a:r>
          </a:p>
          <a:p>
            <a:r>
              <a:rPr lang="fi-FI" sz="1100" dirty="0" smtClean="0"/>
              <a:t>Oppilaskunnan tekemän opettajakyselyn tuloksia</a:t>
            </a:r>
          </a:p>
          <a:p>
            <a:r>
              <a:rPr lang="fi-FI" sz="1100" dirty="0" smtClean="0"/>
              <a:t>Oppilaskunnan ja teemaryhmän yhteistyötä</a:t>
            </a:r>
          </a:p>
          <a:p>
            <a:r>
              <a:rPr lang="fi-FI" sz="1100" dirty="0" smtClean="0"/>
              <a:t>Arviointia ja seuraavan lukuvuoden suunnittelua</a:t>
            </a:r>
          </a:p>
          <a:p>
            <a:r>
              <a:rPr lang="fi-FI" sz="1100" dirty="0" smtClean="0"/>
              <a:t>Yhteistyötä sosiaalitoimen kanssa                                                       ….jatkuu….</a:t>
            </a:r>
          </a:p>
          <a:p>
            <a:pPr marL="68580" indent="0">
              <a:buNone/>
            </a:pPr>
            <a:endParaRPr lang="fi-FI" sz="1100" dirty="0" smtClean="0"/>
          </a:p>
          <a:p>
            <a:pPr marL="68580" indent="0">
              <a:buNone/>
            </a:pPr>
            <a:r>
              <a:rPr lang="fi-FI" sz="1100" dirty="0" smtClean="0"/>
              <a:t>   </a:t>
            </a:r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32342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043492" y="980728"/>
            <a:ext cx="6777317" cy="4851901"/>
          </a:xfrm>
        </p:spPr>
        <p:txBody>
          <a:bodyPr>
            <a:normAutofit fontScale="55000" lnSpcReduction="20000"/>
          </a:bodyPr>
          <a:lstStyle/>
          <a:p>
            <a:pPr marL="68580" indent="0">
              <a:buNone/>
            </a:pPr>
            <a:r>
              <a:rPr lang="fi-FI" dirty="0" smtClean="0"/>
              <a:t>…jatkuu….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Tukioppilastoiminnan arviointi ja kehittäminen/ ohjaavan opettajan tukeminen</a:t>
            </a:r>
          </a:p>
          <a:p>
            <a:r>
              <a:rPr lang="fi-FI" dirty="0" smtClean="0"/>
              <a:t>Lastensuojeluilmoitusten tekemistä</a:t>
            </a:r>
          </a:p>
          <a:p>
            <a:r>
              <a:rPr lang="fi-FI" dirty="0" err="1" smtClean="0"/>
              <a:t>Fiilari-toimintaa</a:t>
            </a:r>
            <a:endParaRPr lang="fi-FI" dirty="0" smtClean="0"/>
          </a:p>
          <a:p>
            <a:r>
              <a:rPr lang="fi-FI" dirty="0" err="1" smtClean="0"/>
              <a:t>TEA-viisarikyselyyn</a:t>
            </a:r>
            <a:r>
              <a:rPr lang="fi-FI" dirty="0" smtClean="0"/>
              <a:t> vastaamista</a:t>
            </a:r>
          </a:p>
          <a:p>
            <a:r>
              <a:rPr lang="fi-FI" dirty="0" smtClean="0"/>
              <a:t>Koulun ja esiopetuksen yhteistyö</a:t>
            </a:r>
          </a:p>
          <a:p>
            <a:r>
              <a:rPr lang="fi-FI" dirty="0" smtClean="0"/>
              <a:t>Koulun järjestyssääntöjä</a:t>
            </a:r>
          </a:p>
          <a:p>
            <a:r>
              <a:rPr lang="fi-FI" dirty="0" smtClean="0"/>
              <a:t>Oppilashuollon hahmottaminen/ keskustelut/ perehtyminen</a:t>
            </a:r>
          </a:p>
          <a:p>
            <a:r>
              <a:rPr lang="fi-FI" dirty="0" smtClean="0"/>
              <a:t>Vanhempainiltojen järjestämistä</a:t>
            </a:r>
          </a:p>
          <a:p>
            <a:r>
              <a:rPr lang="fi-FI" dirty="0" smtClean="0"/>
              <a:t>Koulun toiminnan arviointia</a:t>
            </a:r>
          </a:p>
          <a:p>
            <a:r>
              <a:rPr lang="fi-FI" dirty="0" smtClean="0"/>
              <a:t>Koulun hyvinvointiin liittyvien teemojen valintaa</a:t>
            </a:r>
          </a:p>
          <a:p>
            <a:r>
              <a:rPr lang="fi-FI" dirty="0" smtClean="0"/>
              <a:t>Koulun ja vanhempainyhdistyksen yhteistoimintaa</a:t>
            </a:r>
          </a:p>
          <a:p>
            <a:r>
              <a:rPr lang="fi-FI" dirty="0" smtClean="0"/>
              <a:t>Tapahtumia ideoitu</a:t>
            </a:r>
          </a:p>
          <a:p>
            <a:r>
              <a:rPr lang="fi-FI" dirty="0" smtClean="0"/>
              <a:t>Huoltajien palautetta kouluviihtyvyydestä</a:t>
            </a:r>
          </a:p>
          <a:p>
            <a:r>
              <a:rPr lang="fi-FI" dirty="0" smtClean="0"/>
              <a:t>Ilmiöitä ja niihin puuttumista (esim. maahanmuuttovastaisuutta)</a:t>
            </a:r>
          </a:p>
          <a:p>
            <a:r>
              <a:rPr lang="fi-FI" dirty="0" smtClean="0"/>
              <a:t>Hankintasuunnitelmia</a:t>
            </a:r>
          </a:p>
          <a:p>
            <a:r>
              <a:rPr lang="fi-FI" dirty="0" smtClean="0"/>
              <a:t>Terveydellisten olojen tarkastuksia</a:t>
            </a:r>
          </a:p>
          <a:p>
            <a:r>
              <a:rPr lang="fi-FI" dirty="0" smtClean="0"/>
              <a:t>Ammattilaisten välistä roolijakoa/tehtäväkuvia</a:t>
            </a:r>
          </a:p>
          <a:p>
            <a:r>
              <a:rPr lang="fi-FI" dirty="0" smtClean="0"/>
              <a:t>Yksittäisten luokkien luokkahenkeä</a:t>
            </a:r>
          </a:p>
          <a:p>
            <a:r>
              <a:rPr lang="fi-FI" dirty="0" smtClean="0"/>
              <a:t>Teemallisia oppitunteja</a:t>
            </a:r>
          </a:p>
          <a:p>
            <a:r>
              <a:rPr lang="fi-FI" dirty="0" smtClean="0"/>
              <a:t>Välituntivalvonnan järjestämistä</a:t>
            </a:r>
          </a:p>
          <a:p>
            <a:r>
              <a:rPr lang="fi-FI" dirty="0" smtClean="0"/>
              <a:t>Liikennejärjestelyjä</a:t>
            </a:r>
          </a:p>
        </p:txBody>
      </p:sp>
    </p:spTree>
    <p:extLst>
      <p:ext uri="{BB962C8B-B14F-4D97-AF65-F5344CB8AC3E}">
        <p14:creationId xmlns:p14="http://schemas.microsoft.com/office/powerpoint/2010/main" val="4265743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Muistiot ja julkisuus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aikki ovat tehneet muistion </a:t>
            </a:r>
            <a:r>
              <a:rPr lang="fi-FI" dirty="0" smtClean="0">
                <a:solidFill>
                  <a:srgbClr val="FF0000"/>
                </a:solidFill>
              </a:rPr>
              <a:t>(15/16)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12/15 kouluista on asettanut muistion julkisesti nähtäväksi </a:t>
            </a:r>
            <a:r>
              <a:rPr lang="fi-FI" dirty="0" smtClean="0">
                <a:solidFill>
                  <a:srgbClr val="FF0000"/>
                </a:solidFill>
              </a:rPr>
              <a:t>(hieman yli puolet)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27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Kokemus yhteisöllisen ryhmän hyödyllisyydestä </a:t>
            </a:r>
            <a:r>
              <a:rPr lang="fi-FI" sz="1800" dirty="0" smtClean="0"/>
              <a:t>(vastaajina kaikki osallistuneet)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237787"/>
              </p:ext>
            </p:extLst>
          </p:nvPr>
        </p:nvGraphicFramePr>
        <p:xfrm>
          <a:off x="1187624" y="2204864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789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Oppilaiden ja huoltajien osallistuminen ryhmään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r>
              <a:rPr lang="fi-FI" dirty="0" smtClean="0"/>
              <a:t>Huoltaja kutsuttu ryhmään ainakin kerran lukuvuoden aikana 14/15    </a:t>
            </a:r>
            <a:r>
              <a:rPr lang="fi-FI" dirty="0" smtClean="0">
                <a:solidFill>
                  <a:srgbClr val="FF0000"/>
                </a:solidFill>
              </a:rPr>
              <a:t>(13/16)</a:t>
            </a: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r>
              <a:rPr lang="fi-FI" dirty="0" smtClean="0"/>
              <a:t>Oppilaat edustettuna ainakin kerran lukuvuoden aikana 14/15 </a:t>
            </a:r>
            <a:r>
              <a:rPr lang="fi-FI" dirty="0" smtClean="0">
                <a:solidFill>
                  <a:srgbClr val="FF0000"/>
                </a:solidFill>
              </a:rPr>
              <a:t>(15/16)</a:t>
            </a:r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312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Yhteisöllisessä oppilashuollossa ongelmalliseksi on koettu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600" dirty="0" smtClean="0"/>
              <a:t>Ryhmässä toimivat eivät tunne koulun arkea</a:t>
            </a:r>
          </a:p>
          <a:p>
            <a:r>
              <a:rPr lang="fi-FI" sz="1600" dirty="0" smtClean="0"/>
              <a:t>Ajan riittämättömyys</a:t>
            </a:r>
          </a:p>
          <a:p>
            <a:r>
              <a:rPr lang="fi-FI" sz="1600" dirty="0" smtClean="0"/>
              <a:t>Vaikea saada huoltajia mukaan</a:t>
            </a:r>
          </a:p>
          <a:p>
            <a:r>
              <a:rPr lang="fi-FI" sz="1600" dirty="0" smtClean="0"/>
              <a:t>Ryhmässä voisi laajemminkin käsitellä yhteisiä asioita</a:t>
            </a:r>
          </a:p>
          <a:p>
            <a:r>
              <a:rPr lang="fi-FI" sz="1600" dirty="0" smtClean="0"/>
              <a:t>Asioita ryhmään voisivat tuoda muutkin kuin jäsenet</a:t>
            </a:r>
          </a:p>
          <a:p>
            <a:r>
              <a:rPr lang="fi-FI" sz="1600" dirty="0" smtClean="0"/>
              <a:t>Tiedonkulkuongelmaa oppilashuollon kokonaisuudessa</a:t>
            </a:r>
          </a:p>
          <a:p>
            <a:r>
              <a:rPr lang="fi-FI" sz="1600" dirty="0" smtClean="0"/>
              <a:t>Käsiteltyjen asioiden laajuus</a:t>
            </a:r>
          </a:p>
          <a:p>
            <a:r>
              <a:rPr lang="fi-FI" sz="1600" dirty="0" smtClean="0"/>
              <a:t>Ei uusia asioita, vanhan toistoa</a:t>
            </a:r>
          </a:p>
          <a:p>
            <a:r>
              <a:rPr lang="fi-FI" sz="1600" dirty="0" smtClean="0"/>
              <a:t>Prosessi on raskas kun kokonaisuudesta vastaa rehtori yksin</a:t>
            </a:r>
          </a:p>
          <a:p>
            <a:r>
              <a:rPr lang="fi-FI" sz="1600" dirty="0" smtClean="0"/>
              <a:t>Liikaa kahdenkeskistä keskustelua, muut tyytyvät vain kuuntelemaan</a:t>
            </a:r>
          </a:p>
          <a:p>
            <a:r>
              <a:rPr lang="fi-FI" sz="1600" dirty="0" smtClean="0"/>
              <a:t>Eri sektorien edustajien erilaiset näkemykset</a:t>
            </a:r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85503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1435</TotalTime>
  <Words>727</Words>
  <Application>Microsoft Office PowerPoint</Application>
  <PresentationFormat>Näytössä katseltava diaesitys (4:3)</PresentationFormat>
  <Paragraphs>218</Paragraphs>
  <Slides>16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16</vt:i4>
      </vt:variant>
    </vt:vector>
  </HeadingPairs>
  <TitlesOfParts>
    <vt:vector size="18" baseType="lpstr">
      <vt:lpstr>Austin</vt:lpstr>
      <vt:lpstr>Office-teema</vt:lpstr>
      <vt:lpstr>Oppilashuollon arviointia 2015-2016 </vt:lpstr>
      <vt:lpstr>Kysely</vt:lpstr>
      <vt:lpstr>Yhteisölliset ryhmät kokoontuneet Rauman kouluilla keskimäärin 3,3 (2) kertaa lukuvuodessa.</vt:lpstr>
      <vt:lpstr>Yhteisöllisessä oppilashuollossa käsiteltyjä asioita</vt:lpstr>
      <vt:lpstr>PowerPoint-esitys</vt:lpstr>
      <vt:lpstr>Muistiot ja julkisuus</vt:lpstr>
      <vt:lpstr>Kokemus yhteisöllisen ryhmän hyödyllisyydestä (vastaajina kaikki osallistuneet)</vt:lpstr>
      <vt:lpstr>Oppilaiden ja huoltajien osallistuminen ryhmään</vt:lpstr>
      <vt:lpstr>Yhteisöllisessä oppilashuollossa ongelmalliseksi on koettu</vt:lpstr>
      <vt:lpstr>Asiantuntijaryhmiä vuodessa</vt:lpstr>
      <vt:lpstr>Oppilashuoltokertomus</vt:lpstr>
      <vt:lpstr>Asiantuntijaryhmien toimivuus ja tarkoituksenmukaisuus (vastaajina kaikki) </vt:lpstr>
      <vt:lpstr>Kehittämisen painopisteet</vt:lpstr>
      <vt:lpstr>Oppilashuoltohenkilöstön ajatuksia</vt:lpstr>
      <vt:lpstr>Yhteisöllisen oppilashuollon kehittäminen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Oppilashuollon arviointia 2014-2015</dc:title>
  <dc:creator>Ågren Sari</dc:creator>
  <cp:lastModifiedBy>Ågren Sari</cp:lastModifiedBy>
  <cp:revision>52</cp:revision>
  <cp:lastPrinted>2016-05-24T11:24:01Z</cp:lastPrinted>
  <dcterms:created xsi:type="dcterms:W3CDTF">2015-05-12T07:22:06Z</dcterms:created>
  <dcterms:modified xsi:type="dcterms:W3CDTF">2016-05-24T11:37:01Z</dcterms:modified>
</cp:coreProperties>
</file>