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6" r:id="rId3"/>
    <p:sldId id="266" r:id="rId4"/>
    <p:sldId id="259" r:id="rId5"/>
    <p:sldId id="260" r:id="rId6"/>
    <p:sldId id="267" r:id="rId7"/>
    <p:sldId id="261" r:id="rId8"/>
    <p:sldId id="262" r:id="rId9"/>
    <p:sldId id="285" r:id="rId10"/>
    <p:sldId id="286" r:id="rId11"/>
    <p:sldId id="279" r:id="rId12"/>
    <p:sldId id="283" r:id="rId13"/>
    <p:sldId id="268" r:id="rId14"/>
    <p:sldId id="275" r:id="rId15"/>
    <p:sldId id="277" r:id="rId16"/>
    <p:sldId id="284" r:id="rId17"/>
    <p:sldId id="278" r:id="rId18"/>
    <p:sldId id="272" r:id="rId19"/>
    <p:sldId id="281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99D44-A70B-6BCB-D944-AE0253A59BCA}" v="5" dt="2022-11-22T07:07:56.959"/>
    <p1510:client id="{3EF1FA83-D861-2847-81BE-1ED0DB7260A4}" v="105" dt="2022-11-16T15:02:41.621"/>
    <p1510:client id="{4055FEB2-DD0B-6915-7BDF-618E7519B597}" v="6" dt="2022-11-22T16:54:18.907"/>
    <p1510:client id="{50B40E5D-D346-B201-B54D-10665E16C4B7}" v="37" dt="2022-11-21T18:50:12.497"/>
    <p1510:client id="{598C2ECB-2461-7D11-393B-16DF65BA9069}" v="1184" dt="2022-11-16T16:49:51.296"/>
    <p1510:client id="{5A461BF9-3F52-F78A-37B3-BE6284283B32}" v="92" dt="2022-11-17T07:41:27.794"/>
    <p1510:client id="{74FDB777-F155-4D45-81F4-2E416374A63D}" v="2" dt="2022-11-22T11:03:36.427"/>
    <p1510:client id="{897A933D-D519-9AF1-F639-B7481E1ADFD2}" v="233" dt="2022-11-16T16:15:53.764"/>
    <p1510:client id="{8C0DC196-C60B-E302-C27E-DA6853F34289}" v="271" dt="2022-11-16T15:10:10.336"/>
    <p1510:client id="{9D48E0F6-9291-D935-5559-93949DECC545}" v="7" dt="2022-11-22T06:58:44.549"/>
    <p1510:client id="{AA06CE5C-1084-A1E2-E259-E791D3C311E7}" v="474" dt="2022-11-17T07:01:53.322"/>
    <p1510:client id="{B6DD0AED-6E1F-763B-1143-5F763F47B5E0}" v="115" dt="2022-11-22T07:22:04.613"/>
    <p1510:client id="{CD7F1BC3-BEA8-FCE8-4A93-45F43275FEA9}" v="54" dt="2022-11-16T14:40:26.451"/>
    <p1510:client id="{DF220816-BC46-4B9A-899B-6EDEF2F56D9E}" v="7" dt="2022-11-22T09:46:51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2676"/>
  </p:normalViewPr>
  <p:slideViewPr>
    <p:cSldViewPr snapToGrid="0">
      <p:cViewPr varScale="1">
        <p:scale>
          <a:sx n="88" d="100"/>
          <a:sy n="88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21T18:50:52.1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5499 6057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ED65-9496-C047-8601-27D45B317137}" type="datetimeFigureOut">
              <a:rPr lang="fi-FI" smtClean="0"/>
              <a:t>22.11.2022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534AB-9446-1740-9BE5-C1350EFEB5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38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H._C._Anderse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i.wikipedia.org/wiki/Ruma_ankanpoikanen" TargetMode="External"/><Relationship Id="rId5" Type="http://schemas.openxmlformats.org/officeDocument/2006/relationships/hyperlink" Target="https://fi.wikipedia.org/wiki/Peukalo-Liisa" TargetMode="External"/><Relationship Id="rId4" Type="http://schemas.openxmlformats.org/officeDocument/2006/relationships/hyperlink" Target="https://fi.wikipedia.org/wiki/Pieni_merenneito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Tanskan_kuningaskunt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i.wikipedia.org/wiki/Euroopan_unioni" TargetMode="External"/><Relationship Id="rId5" Type="http://schemas.openxmlformats.org/officeDocument/2006/relationships/hyperlink" Target="https://fi.wikipedia.org/wiki/Monarkia" TargetMode="External"/><Relationship Id="rId4" Type="http://schemas.openxmlformats.org/officeDocument/2006/relationships/hyperlink" Target="https://fi.wikipedia.org/wiki/Itsehallinto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Reidet</a:t>
            </a:r>
            <a:r>
              <a:rPr lang="en-US" dirty="0">
                <a:cs typeface="Calibri"/>
              </a:rPr>
              <a:t> + </a:t>
            </a:r>
            <a:r>
              <a:rPr lang="en-US" dirty="0" err="1">
                <a:cs typeface="Calibri"/>
              </a:rPr>
              <a:t>taputus</a:t>
            </a:r>
            <a:r>
              <a:rPr lang="en-US" dirty="0">
                <a:cs typeface="Calibri"/>
              </a:rPr>
              <a:t>:</a:t>
            </a:r>
          </a:p>
          <a:p>
            <a:endParaRPr lang="en-US" dirty="0"/>
          </a:p>
          <a:p>
            <a:r>
              <a:rPr lang="en-US" dirty="0" err="1"/>
              <a:t>Jeg</a:t>
            </a:r>
            <a:r>
              <a:rPr lang="en-US" dirty="0"/>
              <a:t> er (</a:t>
            </a:r>
            <a:r>
              <a:rPr lang="en-US" dirty="0" err="1"/>
              <a:t>Jä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) xxx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Du er (du </a:t>
            </a:r>
            <a:r>
              <a:rPr lang="en-US" dirty="0" err="1"/>
              <a:t>eä</a:t>
            </a:r>
            <a:r>
              <a:rPr lang="en-US" dirty="0"/>
              <a:t>) xxx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/>
              <a:t>Hvem</a:t>
            </a:r>
            <a:r>
              <a:rPr lang="en-US" dirty="0"/>
              <a:t> er du? (</a:t>
            </a:r>
            <a:r>
              <a:rPr lang="en-US" dirty="0" err="1"/>
              <a:t>vem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 du)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/>
              <a:t>Hvem</a:t>
            </a:r>
            <a:r>
              <a:rPr lang="en-US" dirty="0"/>
              <a:t> er du? (</a:t>
            </a:r>
            <a:r>
              <a:rPr lang="en-US" dirty="0" err="1"/>
              <a:t>vem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 du)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3061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Jeg</a:t>
            </a:r>
            <a:r>
              <a:rPr lang="en-US" dirty="0"/>
              <a:t> er (</a:t>
            </a:r>
            <a:r>
              <a:rPr lang="en-US" dirty="0" err="1"/>
              <a:t>Jä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) xxx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Du er (du </a:t>
            </a:r>
            <a:r>
              <a:rPr lang="en-US" dirty="0" err="1"/>
              <a:t>eä</a:t>
            </a:r>
            <a:r>
              <a:rPr lang="en-US" dirty="0"/>
              <a:t>) xxx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/>
              <a:t>Hvem</a:t>
            </a:r>
            <a:r>
              <a:rPr lang="en-US" dirty="0"/>
              <a:t> er du? (</a:t>
            </a:r>
            <a:r>
              <a:rPr lang="en-US" dirty="0" err="1"/>
              <a:t>vem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 du)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/>
              <a:t>Hvem</a:t>
            </a:r>
            <a:r>
              <a:rPr lang="en-US" dirty="0"/>
              <a:t> er du? (</a:t>
            </a:r>
            <a:r>
              <a:rPr lang="en-US" dirty="0" err="1"/>
              <a:t>vem</a:t>
            </a:r>
            <a:r>
              <a:rPr lang="en-US" dirty="0"/>
              <a:t> </a:t>
            </a:r>
            <a:r>
              <a:rPr lang="en-US" dirty="0" err="1"/>
              <a:t>eä</a:t>
            </a:r>
            <a:r>
              <a:rPr lang="en-US" dirty="0"/>
              <a:t> du)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cs typeface="Calibri"/>
              </a:rPr>
              <a:t>Ankka</a:t>
            </a:r>
            <a:r>
              <a:rPr lang="en-US" dirty="0">
                <a:cs typeface="Calibri"/>
              </a:rPr>
              <a:t> – And (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cs typeface="Calibri"/>
              </a:rPr>
              <a:t>Joutsen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Svane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svein</a:t>
            </a:r>
            <a:r>
              <a:rPr lang="en-US" dirty="0">
                <a:cs typeface="Calibri"/>
              </a:rPr>
              <a:t>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306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Opettaja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lukee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lyhyt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keskustelu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sadusta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aloitus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esittely</a:t>
            </a:r>
            <a:r>
              <a:rPr lang="en-US" dirty="0">
                <a:cs typeface="Calibri"/>
              </a:rPr>
              <a:t>), </a:t>
            </a:r>
            <a:r>
              <a:rPr lang="en-US" dirty="0" err="1">
                <a:cs typeface="Calibri"/>
              </a:rPr>
              <a:t>keskikohta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mitä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tapahtuu</a:t>
            </a:r>
            <a:r>
              <a:rPr lang="en-US" dirty="0">
                <a:cs typeface="Calibri"/>
              </a:rPr>
              <a:t>?), </a:t>
            </a:r>
            <a:r>
              <a:rPr lang="en-US" dirty="0" err="1">
                <a:cs typeface="Calibri"/>
              </a:rPr>
              <a:t>loppu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/>
              <a:t>Kaikkein</a:t>
            </a:r>
            <a:r>
              <a:rPr lang="en-US" dirty="0"/>
              <a:t> </a:t>
            </a:r>
            <a:r>
              <a:rPr lang="en-US" dirty="0" err="1"/>
              <a:t>tunnetuin</a:t>
            </a:r>
            <a:r>
              <a:rPr lang="en-US" dirty="0"/>
              <a:t> </a:t>
            </a:r>
            <a:r>
              <a:rPr lang="en-US" dirty="0" err="1"/>
              <a:t>tanskalainen</a:t>
            </a:r>
            <a:r>
              <a:rPr lang="en-US" dirty="0"/>
              <a:t> </a:t>
            </a:r>
            <a:r>
              <a:rPr lang="en-US" dirty="0" err="1"/>
              <a:t>kirjailija</a:t>
            </a:r>
            <a:r>
              <a:rPr lang="en-US" dirty="0"/>
              <a:t> on </a:t>
            </a:r>
            <a:r>
              <a:rPr lang="en-US" dirty="0" err="1"/>
              <a:t>kuitenkin</a:t>
            </a:r>
            <a:r>
              <a:rPr lang="en-US" dirty="0"/>
              <a:t> </a:t>
            </a:r>
            <a:r>
              <a:rPr lang="en-US" dirty="0" err="1"/>
              <a:t>todennäköisesti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H. C. Andersen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kirjoitti</a:t>
            </a:r>
            <a:r>
              <a:rPr lang="en-US" dirty="0"/>
              <a:t> 1800-luvulla </a:t>
            </a:r>
            <a:r>
              <a:rPr lang="en-US" dirty="0" err="1"/>
              <a:t>satuja</a:t>
            </a:r>
            <a:r>
              <a:rPr lang="en-US" dirty="0"/>
              <a:t>, </a:t>
            </a:r>
            <a:r>
              <a:rPr lang="en-US" dirty="0" err="1"/>
              <a:t>kuten</a:t>
            </a:r>
            <a:r>
              <a:rPr lang="en-US" dirty="0"/>
              <a:t> </a:t>
            </a:r>
            <a:r>
              <a:rPr lang="en-US" i="1" dirty="0">
                <a:hlinkClick r:id="rId4"/>
              </a:rPr>
              <a:t>Pieni merenneito</a:t>
            </a:r>
            <a:r>
              <a:rPr lang="en-US" dirty="0"/>
              <a:t>, </a:t>
            </a:r>
            <a:r>
              <a:rPr lang="en-US" i="1" dirty="0">
                <a:hlinkClick r:id="rId5"/>
              </a:rPr>
              <a:t>Peukalo-Liisa</a:t>
            </a:r>
            <a:r>
              <a:rPr lang="en-US" dirty="0"/>
              <a:t> ja </a:t>
            </a:r>
            <a:r>
              <a:rPr lang="en-US" i="1" dirty="0">
                <a:hlinkClick r:id="rId6"/>
              </a:rPr>
              <a:t>Ruma ankanpoikanen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Ankkaemolle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kuoriutuu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poikasia</a:t>
            </a:r>
            <a:r>
              <a:rPr lang="en-US" dirty="0">
                <a:cs typeface="Calibri"/>
              </a:rPr>
              <a:t>. Yksi </a:t>
            </a:r>
            <a:r>
              <a:rPr lang="en-US" dirty="0" err="1">
                <a:cs typeface="Calibri"/>
              </a:rPr>
              <a:t>poikasista</a:t>
            </a:r>
            <a:r>
              <a:rPr lang="en-US" dirty="0">
                <a:cs typeface="Calibri"/>
              </a:rPr>
              <a:t> on </a:t>
            </a:r>
            <a:r>
              <a:rPr lang="en-US" dirty="0" err="1">
                <a:cs typeface="Calibri"/>
              </a:rPr>
              <a:t>suurempi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muut</a:t>
            </a:r>
            <a:r>
              <a:rPr lang="en-US" dirty="0">
                <a:cs typeface="Calibri"/>
              </a:rPr>
              <a:t>. Muut </a:t>
            </a:r>
            <a:r>
              <a:rPr lang="en-US" dirty="0" err="1">
                <a:cs typeface="Calibri"/>
              </a:rPr>
              <a:t>vieroksuvat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erilaista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poikasta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Ankkaemo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opettaa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kaikki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poikaset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uimaan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Ruma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ankanpoikanen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karkaa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lammelta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koska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muut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kiusaavat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sitä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Ankanpoikanen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yksin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järvessä</a:t>
            </a:r>
            <a:r>
              <a:rPr lang="en-US" dirty="0">
                <a:cs typeface="Calibri"/>
              </a:rPr>
              <a:t> ja </a:t>
            </a:r>
            <a:r>
              <a:rPr lang="en-US" dirty="0" err="1">
                <a:cs typeface="Calibri"/>
              </a:rPr>
              <a:t>haaveilee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lentämisestä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Kevään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tultua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ankka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päätyy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lammelle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jossa</a:t>
            </a:r>
            <a:r>
              <a:rPr lang="en-US" dirty="0">
                <a:cs typeface="Calibri"/>
              </a:rPr>
              <a:t> on </a:t>
            </a:r>
            <a:r>
              <a:rPr lang="en-US" dirty="0" err="1">
                <a:cs typeface="Calibri"/>
              </a:rPr>
              <a:t>joutsenia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Ankanpoikanen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huomaa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vedestä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peilikuvansa</a:t>
            </a:r>
            <a:r>
              <a:rPr lang="en-US" dirty="0">
                <a:cs typeface="Calibri"/>
              </a:rPr>
              <a:t>, ja </a:t>
            </a:r>
            <a:r>
              <a:rPr lang="en-US" dirty="0" err="1">
                <a:cs typeface="Calibri"/>
              </a:rPr>
              <a:t>huomaa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olevansa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joutsen</a:t>
            </a:r>
            <a:r>
              <a:rPr lang="en-US" dirty="0">
                <a:cs typeface="Calibri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63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Saatte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käyttää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suomea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niin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paljon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haluatte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mutta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annetut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lauseet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tanskaksi</a:t>
            </a:r>
            <a:r>
              <a:rPr lang="en-US" dirty="0">
                <a:cs typeface="Calibri"/>
              </a:rPr>
              <a:t>!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5947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CBPPUxUfIYs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668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Ryhmittäin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vertaisarvioinnit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8210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[</a:t>
            </a:r>
            <a:r>
              <a:rPr lang="en-US" dirty="0" err="1">
                <a:cs typeface="Calibri"/>
              </a:rPr>
              <a:t>Tak</a:t>
            </a:r>
            <a:r>
              <a:rPr lang="en-US" dirty="0">
                <a:cs typeface="Calibri"/>
              </a:rPr>
              <a:t> ska </a:t>
            </a:r>
            <a:r>
              <a:rPr lang="en-US" dirty="0" err="1">
                <a:cs typeface="Calibri"/>
              </a:rPr>
              <a:t>dy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heiv</a:t>
            </a:r>
            <a:r>
              <a:rPr lang="en-US">
                <a:cs typeface="Calibri"/>
              </a:rPr>
              <a:t>]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432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Mitä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muuta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tulee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mieleen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Tanskasta</a:t>
            </a:r>
            <a:r>
              <a:rPr lang="en-US" dirty="0">
                <a:cs typeface="Calibri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23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Mihin maa </a:t>
            </a:r>
            <a:r>
              <a:rPr lang="en-US" dirty="0" err="1">
                <a:cs typeface="Calibri"/>
              </a:rPr>
              <a:t>sijoittuu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kartalla</a:t>
            </a:r>
            <a:r>
              <a:rPr lang="en-US" dirty="0">
                <a:cs typeface="Calibri"/>
              </a:rPr>
              <a:t>?</a:t>
            </a:r>
            <a:endParaRPr lang="en-US" dirty="0"/>
          </a:p>
          <a:p>
            <a:r>
              <a:rPr lang="en-US" dirty="0" err="1">
                <a:cs typeface="Calibri"/>
              </a:rPr>
              <a:t>Kuuluu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Pohjoismaihin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teillä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tulee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ympässä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kaikki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Meidän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kanssa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Tanska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>
                <a:cs typeface="Calibri"/>
              </a:rPr>
              <a:t>https://</a:t>
            </a:r>
            <a:r>
              <a:rPr lang="en-US" dirty="0" err="1">
                <a:cs typeface="Calibri"/>
              </a:rPr>
              <a:t>earth.app.goo.gl</a:t>
            </a:r>
            <a:r>
              <a:rPr lang="en-US" dirty="0">
                <a:cs typeface="Calibri"/>
              </a:rPr>
              <a:t>/mg5UvU</a:t>
            </a:r>
            <a:r>
              <a:rPr lang="en-US" dirty="0"/>
              <a:t>#googleearth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81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Tanskalaiset</a:t>
            </a:r>
            <a:r>
              <a:rPr lang="en-US" dirty="0"/>
              <a:t> </a:t>
            </a:r>
            <a:r>
              <a:rPr lang="en-US" dirty="0" err="1"/>
              <a:t>tunnettiin</a:t>
            </a:r>
            <a:r>
              <a:rPr lang="en-US" dirty="0"/>
              <a:t> </a:t>
            </a:r>
            <a:r>
              <a:rPr lang="en-US" dirty="0" err="1"/>
              <a:t>viikinkeinä</a:t>
            </a:r>
            <a:r>
              <a:rPr lang="en-US" dirty="0"/>
              <a:t> </a:t>
            </a:r>
            <a:r>
              <a:rPr lang="en-US" dirty="0" err="1"/>
              <a:t>ruotsalaisten</a:t>
            </a:r>
            <a:r>
              <a:rPr lang="en-US" dirty="0"/>
              <a:t> ja </a:t>
            </a:r>
            <a:r>
              <a:rPr lang="en-US" dirty="0" err="1"/>
              <a:t>norjalaisten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800–1000-luvulle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r>
              <a:rPr lang="en-US" dirty="0">
                <a:hlinkClick r:id="rId3"/>
              </a:rPr>
              <a:t>Tanskan kuningaskunta</a:t>
            </a:r>
            <a:r>
              <a:rPr lang="en-US" dirty="0"/>
              <a:t> on </a:t>
            </a:r>
            <a:r>
              <a:rPr lang="en-US" dirty="0" err="1"/>
              <a:t>kolmesta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autonomisesta</a:t>
            </a:r>
            <a:r>
              <a:rPr lang="en-US" dirty="0"/>
              <a:t> </a:t>
            </a:r>
            <a:r>
              <a:rPr lang="en-US" dirty="0" err="1"/>
              <a:t>osasta</a:t>
            </a:r>
            <a:r>
              <a:rPr lang="en-US" dirty="0"/>
              <a:t> </a:t>
            </a:r>
            <a:r>
              <a:rPr lang="en-US" dirty="0" err="1"/>
              <a:t>Grönlannista</a:t>
            </a:r>
            <a:r>
              <a:rPr lang="en-US" dirty="0"/>
              <a:t>, </a:t>
            </a:r>
            <a:r>
              <a:rPr lang="en-US" dirty="0" err="1"/>
              <a:t>Färsaarista</a:t>
            </a:r>
            <a:r>
              <a:rPr lang="en-US" dirty="0"/>
              <a:t> ja </a:t>
            </a:r>
            <a:r>
              <a:rPr lang="en-US" dirty="0" err="1"/>
              <a:t>Tanskasta</a:t>
            </a:r>
            <a:r>
              <a:rPr lang="en-US" dirty="0"/>
              <a:t> </a:t>
            </a:r>
            <a:r>
              <a:rPr lang="en-US" dirty="0" err="1"/>
              <a:t>koostuva</a:t>
            </a:r>
            <a:r>
              <a:rPr lang="en-US" dirty="0"/>
              <a:t> </a:t>
            </a:r>
            <a:r>
              <a:rPr lang="en-US" dirty="0" err="1"/>
              <a:t>perustuslaillinen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monarkia</a:t>
            </a:r>
            <a:r>
              <a:rPr lang="en-US" dirty="0"/>
              <a:t>. </a:t>
            </a:r>
            <a:r>
              <a:rPr lang="en-US" dirty="0" err="1"/>
              <a:t>Kolmesta</a:t>
            </a:r>
            <a:r>
              <a:rPr lang="en-US" dirty="0"/>
              <a:t> </a:t>
            </a:r>
            <a:r>
              <a:rPr lang="en-US" dirty="0" err="1"/>
              <a:t>alueesta</a:t>
            </a:r>
            <a:r>
              <a:rPr lang="en-US" dirty="0"/>
              <a:t> vain </a:t>
            </a:r>
            <a:r>
              <a:rPr lang="en-US" dirty="0" err="1"/>
              <a:t>Tanska</a:t>
            </a:r>
            <a:r>
              <a:rPr lang="en-US" dirty="0"/>
              <a:t> </a:t>
            </a:r>
            <a:r>
              <a:rPr lang="en-US" dirty="0" err="1"/>
              <a:t>kuuluu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Euroopan unioniin</a:t>
            </a:r>
            <a:r>
              <a:rPr lang="en-US" dirty="0"/>
              <a:t> ja </a:t>
            </a:r>
            <a:r>
              <a:rPr lang="en-US" dirty="0" err="1"/>
              <a:t>Grönlannilla</a:t>
            </a:r>
            <a:r>
              <a:rPr lang="en-US" dirty="0"/>
              <a:t> ja </a:t>
            </a:r>
            <a:r>
              <a:rPr lang="en-US" dirty="0" err="1"/>
              <a:t>Färsaarilla</a:t>
            </a:r>
            <a:r>
              <a:rPr lang="en-US" dirty="0"/>
              <a:t> on </a:t>
            </a:r>
            <a:r>
              <a:rPr lang="en-US" dirty="0" err="1"/>
              <a:t>osittainen</a:t>
            </a:r>
            <a:r>
              <a:rPr lang="en-US" dirty="0"/>
              <a:t> </a:t>
            </a:r>
            <a:r>
              <a:rPr lang="en-US" dirty="0" err="1"/>
              <a:t>itsehallinto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903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Miten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matkustaisit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Tanskaan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Suomesta</a:t>
            </a:r>
            <a:r>
              <a:rPr lang="en-US" dirty="0">
                <a:cs typeface="Calibri"/>
              </a:rPr>
              <a:t>? </a:t>
            </a:r>
          </a:p>
          <a:p>
            <a:r>
              <a:rPr lang="en-US" dirty="0" err="1">
                <a:cs typeface="Calibri"/>
              </a:rPr>
              <a:t>Miten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Ruotsista</a:t>
            </a:r>
            <a:r>
              <a:rPr lang="en-US" dirty="0">
                <a:cs typeface="Calibri"/>
              </a:rPr>
              <a:t>?</a:t>
            </a:r>
          </a:p>
          <a:p>
            <a:r>
              <a:rPr lang="en-US" dirty="0" err="1">
                <a:cs typeface="Calibri"/>
              </a:rPr>
              <a:t>Norjasta</a:t>
            </a:r>
            <a:r>
              <a:rPr lang="en-US" dirty="0">
                <a:cs typeface="Calibri"/>
              </a:rPr>
              <a:t>?</a:t>
            </a:r>
          </a:p>
          <a:p>
            <a:r>
              <a:rPr lang="en-US" dirty="0" err="1">
                <a:cs typeface="Calibri"/>
              </a:rPr>
              <a:t>Islannista</a:t>
            </a:r>
            <a:r>
              <a:rPr lang="en-US" dirty="0">
                <a:cs typeface="Calibri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07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CBPPUxUfIYs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4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Opettaja</a:t>
            </a:r>
            <a:r>
              <a:rPr lang="en-US" dirty="0"/>
              <a:t> </a:t>
            </a:r>
            <a:r>
              <a:rPr lang="en-US" dirty="0" err="1"/>
              <a:t>sanoo</a:t>
            </a:r>
            <a:r>
              <a:rPr lang="en-US" dirty="0"/>
              <a:t> </a:t>
            </a:r>
            <a:r>
              <a:rPr lang="en-US" dirty="0" err="1"/>
              <a:t>värin</a:t>
            </a:r>
            <a:r>
              <a:rPr lang="en-US" dirty="0"/>
              <a:t>, </a:t>
            </a:r>
            <a:r>
              <a:rPr lang="en-US" dirty="0" err="1"/>
              <a:t>oppilaat</a:t>
            </a:r>
            <a:r>
              <a:rPr lang="en-US" dirty="0"/>
              <a:t> </a:t>
            </a:r>
            <a:r>
              <a:rPr lang="en-US" dirty="0" err="1"/>
              <a:t>arvaavat</a:t>
            </a:r>
            <a:r>
              <a:rPr lang="en-US" dirty="0"/>
              <a:t>, </a:t>
            </a:r>
            <a:r>
              <a:rPr lang="en-US" dirty="0" err="1"/>
              <a:t>mistä</a:t>
            </a:r>
            <a:r>
              <a:rPr lang="en-US" dirty="0"/>
              <a:t> on </a:t>
            </a:r>
            <a:r>
              <a:rPr lang="en-US" dirty="0" err="1"/>
              <a:t>kyse</a:t>
            </a:r>
            <a:r>
              <a:rPr lang="en-US" dirty="0"/>
              <a:t>.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värit</a:t>
            </a:r>
            <a:r>
              <a:rPr lang="en-US" dirty="0"/>
              <a:t> </a:t>
            </a:r>
            <a:r>
              <a:rPr lang="en-US" dirty="0" err="1"/>
              <a:t>käyty</a:t>
            </a:r>
            <a:r>
              <a:rPr lang="en-US" dirty="0"/>
              <a:t> </a:t>
            </a:r>
            <a:r>
              <a:rPr lang="en-US" dirty="0" err="1"/>
              <a:t>läpi</a:t>
            </a:r>
            <a:r>
              <a:rPr lang="en-US" dirty="0"/>
              <a:t>, </a:t>
            </a:r>
            <a:r>
              <a:rPr lang="en-US" dirty="0" err="1"/>
              <a:t>opettaja</a:t>
            </a:r>
            <a:r>
              <a:rPr lang="en-US" dirty="0"/>
              <a:t> </a:t>
            </a:r>
            <a:r>
              <a:rPr lang="en-US" dirty="0" err="1"/>
              <a:t>sanoo</a:t>
            </a:r>
            <a:r>
              <a:rPr lang="en-US" dirty="0"/>
              <a:t> </a:t>
            </a:r>
            <a:r>
              <a:rPr lang="en-US" dirty="0" err="1"/>
              <a:t>värejä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järjestyksessä</a:t>
            </a:r>
            <a:r>
              <a:rPr lang="en-US" dirty="0"/>
              <a:t>. Ne </a:t>
            </a:r>
            <a:r>
              <a:rPr lang="en-US" dirty="0" err="1"/>
              <a:t>oppilaat</a:t>
            </a:r>
            <a:r>
              <a:rPr lang="en-US" dirty="0"/>
              <a:t>, </a:t>
            </a:r>
            <a:r>
              <a:rPr lang="en-US" dirty="0" err="1"/>
              <a:t>joilla</a:t>
            </a:r>
            <a:r>
              <a:rPr lang="en-US" dirty="0"/>
              <a:t> on </a:t>
            </a:r>
            <a:r>
              <a:rPr lang="en-US" dirty="0" err="1"/>
              <a:t>väriä</a:t>
            </a:r>
            <a:r>
              <a:rPr lang="en-US" dirty="0"/>
              <a:t> </a:t>
            </a:r>
            <a:r>
              <a:rPr lang="en-US" dirty="0" err="1"/>
              <a:t>vaatteissaan</a:t>
            </a:r>
            <a:r>
              <a:rPr lang="en-US" dirty="0"/>
              <a:t>, </a:t>
            </a:r>
            <a:r>
              <a:rPr lang="en-US" dirty="0" err="1"/>
              <a:t>saavat</a:t>
            </a:r>
            <a:r>
              <a:rPr lang="en-US" dirty="0"/>
              <a:t> </a:t>
            </a:r>
            <a:r>
              <a:rPr lang="en-US" dirty="0" err="1"/>
              <a:t>lähteä</a:t>
            </a:r>
            <a:r>
              <a:rPr lang="en-US" dirty="0"/>
              <a:t> </a:t>
            </a:r>
            <a:r>
              <a:rPr lang="en-US" dirty="0" err="1"/>
              <a:t>välitunnille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Punainen</a:t>
            </a:r>
            <a:r>
              <a:rPr lang="en-US" dirty="0"/>
              <a:t> – </a:t>
            </a:r>
            <a:r>
              <a:rPr lang="en-US" dirty="0" err="1"/>
              <a:t>rød</a:t>
            </a:r>
            <a:r>
              <a:rPr lang="en-US" dirty="0"/>
              <a:t> (</a:t>
            </a:r>
            <a:r>
              <a:rPr lang="en-US" i="1" dirty="0" err="1"/>
              <a:t>hr</a:t>
            </a:r>
            <a:r>
              <a:rPr lang="en-US" i="1" dirty="0"/>
              <a:t> </a:t>
            </a:r>
            <a:r>
              <a:rPr lang="en-US" i="1" dirty="0" err="1"/>
              <a:t>ö</a:t>
            </a:r>
            <a:r>
              <a:rPr lang="en-US" dirty="0"/>
              <a:t>)</a:t>
            </a:r>
          </a:p>
          <a:p>
            <a:r>
              <a:rPr lang="en-US" dirty="0" err="1"/>
              <a:t>Vihreä</a:t>
            </a:r>
            <a:r>
              <a:rPr lang="en-US" dirty="0"/>
              <a:t> – </a:t>
            </a:r>
            <a:r>
              <a:rPr lang="en-US" dirty="0" err="1"/>
              <a:t>grøn</a:t>
            </a:r>
            <a:r>
              <a:rPr lang="en-US" dirty="0"/>
              <a:t> (</a:t>
            </a:r>
            <a:r>
              <a:rPr lang="en-US" i="1" dirty="0" err="1"/>
              <a:t>hr</a:t>
            </a:r>
            <a:r>
              <a:rPr lang="en-US" i="1" dirty="0"/>
              <a:t> </a:t>
            </a:r>
            <a:r>
              <a:rPr lang="en-US" dirty="0" err="1"/>
              <a:t>öen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Sininen</a:t>
            </a:r>
            <a:r>
              <a:rPr lang="en-US" dirty="0"/>
              <a:t> – </a:t>
            </a:r>
            <a:r>
              <a:rPr lang="en-US" dirty="0" err="1"/>
              <a:t>blå</a:t>
            </a:r>
            <a:r>
              <a:rPr lang="en-US" dirty="0"/>
              <a:t> (</a:t>
            </a:r>
            <a:r>
              <a:rPr lang="en-US" dirty="0" err="1"/>
              <a:t>bluu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Keltainen</a:t>
            </a:r>
            <a:r>
              <a:rPr lang="en-US" dirty="0"/>
              <a:t> – gul (</a:t>
            </a:r>
            <a:r>
              <a:rPr lang="en-US" dirty="0" err="1"/>
              <a:t>guu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Violetti</a:t>
            </a:r>
            <a:r>
              <a:rPr lang="en-US" dirty="0"/>
              <a:t> – violet (violet)</a:t>
            </a:r>
            <a:endParaRPr lang="en-US" dirty="0">
              <a:cs typeface="Calibri"/>
            </a:endParaRPr>
          </a:p>
          <a:p>
            <a:r>
              <a:rPr lang="en-US" dirty="0" err="1"/>
              <a:t>Ruskea</a:t>
            </a:r>
            <a:r>
              <a:rPr lang="en-US" dirty="0"/>
              <a:t> – </a:t>
            </a:r>
            <a:r>
              <a:rPr lang="en-US" dirty="0" err="1"/>
              <a:t>brun</a:t>
            </a:r>
            <a:r>
              <a:rPr lang="en-US" dirty="0"/>
              <a:t> (</a:t>
            </a:r>
            <a:r>
              <a:rPr lang="en-US" i="1" dirty="0" err="1"/>
              <a:t>hr</a:t>
            </a:r>
            <a:r>
              <a:rPr lang="en-US" i="1" dirty="0"/>
              <a:t> </a:t>
            </a:r>
            <a:r>
              <a:rPr lang="en-US" dirty="0" err="1"/>
              <a:t>uun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Harmaa</a:t>
            </a:r>
            <a:r>
              <a:rPr lang="en-US" dirty="0"/>
              <a:t> – </a:t>
            </a:r>
            <a:r>
              <a:rPr lang="en-US" dirty="0" err="1"/>
              <a:t>grå</a:t>
            </a:r>
            <a:r>
              <a:rPr lang="en-US" dirty="0"/>
              <a:t> (</a:t>
            </a:r>
            <a:r>
              <a:rPr lang="en-US" i="1" dirty="0" err="1"/>
              <a:t>hr</a:t>
            </a:r>
            <a:r>
              <a:rPr lang="en-US" i="1" dirty="0"/>
              <a:t> </a:t>
            </a:r>
            <a:r>
              <a:rPr lang="en-US" dirty="0" err="1"/>
              <a:t>oo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Vaaleanpunainen</a:t>
            </a:r>
            <a:r>
              <a:rPr lang="en-US" dirty="0"/>
              <a:t> – </a:t>
            </a:r>
            <a:r>
              <a:rPr lang="en-US" dirty="0" err="1"/>
              <a:t>lyserød</a:t>
            </a:r>
            <a:r>
              <a:rPr lang="en-US" dirty="0"/>
              <a:t> (</a:t>
            </a:r>
            <a:r>
              <a:rPr lang="en-US" dirty="0" err="1"/>
              <a:t>lyyse</a:t>
            </a:r>
            <a:r>
              <a:rPr lang="en-US" i="1" dirty="0" err="1"/>
              <a:t>hr</a:t>
            </a:r>
            <a:r>
              <a:rPr lang="en-US" dirty="0"/>
              <a:t> </a:t>
            </a:r>
            <a:r>
              <a:rPr lang="en-US" dirty="0" err="1"/>
              <a:t>ö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Musta</a:t>
            </a:r>
            <a:r>
              <a:rPr lang="en-US" dirty="0"/>
              <a:t> – sort (</a:t>
            </a:r>
            <a:r>
              <a:rPr lang="en-US" dirty="0" err="1"/>
              <a:t>suat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 err="1"/>
              <a:t>Valkoinen</a:t>
            </a:r>
            <a:r>
              <a:rPr lang="en-US" dirty="0"/>
              <a:t> – </a:t>
            </a:r>
            <a:r>
              <a:rPr lang="en-US" dirty="0" err="1"/>
              <a:t>hvid</a:t>
            </a:r>
            <a:r>
              <a:rPr lang="en-US" dirty="0"/>
              <a:t> (</a:t>
            </a:r>
            <a:r>
              <a:rPr lang="en-US" dirty="0" err="1"/>
              <a:t>vi</a:t>
            </a:r>
            <a:r>
              <a:rPr lang="en-US" i="1" dirty="0" err="1"/>
              <a:t>l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22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Mester</a:t>
            </a:r>
            <a:r>
              <a:rPr lang="en-US" dirty="0"/>
              <a:t> Jakob, </a:t>
            </a:r>
            <a:r>
              <a:rPr lang="en-US" dirty="0" err="1"/>
              <a:t>Mester</a:t>
            </a:r>
            <a:r>
              <a:rPr lang="en-US" dirty="0"/>
              <a:t> Jakob, (</a:t>
            </a:r>
            <a:r>
              <a:rPr lang="en-US" dirty="0" err="1"/>
              <a:t>mestai</a:t>
            </a:r>
            <a:r>
              <a:rPr lang="en-US" dirty="0"/>
              <a:t> </a:t>
            </a:r>
            <a:r>
              <a:rPr lang="en-US" dirty="0" err="1"/>
              <a:t>Jakkop</a:t>
            </a:r>
            <a:r>
              <a:rPr lang="en-US" dirty="0"/>
              <a:t>)</a:t>
            </a:r>
            <a:br>
              <a:rPr lang="en-US" dirty="0">
                <a:cs typeface="+mn-lt"/>
              </a:rPr>
            </a:br>
            <a:r>
              <a:rPr lang="en-US" dirty="0" err="1"/>
              <a:t>Sover</a:t>
            </a:r>
            <a:r>
              <a:rPr lang="en-US" dirty="0"/>
              <a:t> du? </a:t>
            </a:r>
            <a:r>
              <a:rPr lang="en-US" dirty="0" err="1"/>
              <a:t>Sover</a:t>
            </a:r>
            <a:r>
              <a:rPr lang="en-US" dirty="0"/>
              <a:t> du? (</a:t>
            </a:r>
            <a:r>
              <a:rPr lang="en-US" dirty="0" err="1"/>
              <a:t>souva</a:t>
            </a:r>
            <a:r>
              <a:rPr lang="en-US" dirty="0"/>
              <a:t> du)</a:t>
            </a:r>
            <a:br>
              <a:rPr lang="en-US" dirty="0">
                <a:cs typeface="+mn-lt"/>
              </a:rPr>
            </a:br>
            <a:r>
              <a:rPr lang="en-US" dirty="0"/>
              <a:t>|:</a:t>
            </a:r>
            <a:r>
              <a:rPr lang="en-US" dirty="0" err="1"/>
              <a:t>Hører</a:t>
            </a:r>
            <a:r>
              <a:rPr lang="en-US" dirty="0"/>
              <a:t> du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klokken</a:t>
            </a:r>
            <a:r>
              <a:rPr lang="en-US" dirty="0"/>
              <a:t>? :| (</a:t>
            </a:r>
            <a:r>
              <a:rPr lang="en-US" dirty="0" err="1"/>
              <a:t>Hya</a:t>
            </a:r>
            <a:r>
              <a:rPr lang="en-US" dirty="0"/>
              <a:t> du ai </a:t>
            </a:r>
            <a:r>
              <a:rPr lang="en-US" dirty="0" err="1"/>
              <a:t>klokkn</a:t>
            </a:r>
            <a:r>
              <a:rPr lang="en-US" dirty="0"/>
              <a:t>)</a:t>
            </a:r>
            <a:br>
              <a:rPr lang="en-US" dirty="0">
                <a:cs typeface="+mn-lt"/>
              </a:rPr>
            </a:br>
            <a:r>
              <a:rPr lang="en-US" dirty="0" err="1"/>
              <a:t>Bim</a:t>
            </a:r>
            <a:r>
              <a:rPr lang="en-US" dirty="0"/>
              <a:t>, bam, bum, </a:t>
            </a:r>
            <a:r>
              <a:rPr lang="en-US" dirty="0" err="1"/>
              <a:t>bim</a:t>
            </a:r>
            <a:r>
              <a:rPr lang="en-US" dirty="0"/>
              <a:t>, bam, bum.</a:t>
            </a:r>
            <a:br>
              <a:rPr lang="en-US" dirty="0">
                <a:cs typeface="+mn-lt"/>
              </a:rPr>
            </a:br>
            <a:endParaRPr lang="en-US" b="1" dirty="0">
              <a:cs typeface="Calibri"/>
            </a:endParaRPr>
          </a:p>
          <a:p>
            <a:r>
              <a:rPr lang="en-US" dirty="0"/>
              <a:t>15 min </a:t>
            </a:r>
            <a:r>
              <a:rPr lang="en-US" dirty="0" err="1"/>
              <a:t>vuorolaulu</a:t>
            </a:r>
            <a:r>
              <a:rPr lang="en-US" dirty="0"/>
              <a:t>, </a:t>
            </a:r>
            <a:r>
              <a:rPr lang="en-US" dirty="0" err="1"/>
              <a:t>sanojen</a:t>
            </a:r>
            <a:r>
              <a:rPr lang="en-US" dirty="0"/>
              <a:t> </a:t>
            </a:r>
            <a:r>
              <a:rPr lang="en-US" dirty="0" err="1"/>
              <a:t>opettelu</a:t>
            </a:r>
            <a:endParaRPr lang="en-US" dirty="0">
              <a:cs typeface="Calibri"/>
            </a:endParaRPr>
          </a:p>
          <a:p>
            <a:r>
              <a:rPr lang="en-US" dirty="0"/>
              <a:t>30 min </a:t>
            </a:r>
            <a:r>
              <a:rPr lang="en-US" dirty="0" err="1"/>
              <a:t>soittimet</a:t>
            </a:r>
            <a:r>
              <a:rPr lang="en-US" dirty="0"/>
              <a:t> </a:t>
            </a:r>
            <a:r>
              <a:rPr lang="en-US" dirty="0" err="1"/>
              <a:t>mukaan</a:t>
            </a:r>
            <a:r>
              <a:rPr lang="en-US" dirty="0"/>
              <a:t>. 1.ryhmä kantele, 2. </a:t>
            </a:r>
            <a:r>
              <a:rPr lang="en-US" dirty="0" err="1"/>
              <a:t>ryhmä</a:t>
            </a:r>
            <a:r>
              <a:rPr lang="en-US" dirty="0"/>
              <a:t> </a:t>
            </a:r>
            <a:r>
              <a:rPr lang="en-US" dirty="0" err="1"/>
              <a:t>triangeli</a:t>
            </a:r>
            <a:r>
              <a:rPr lang="en-US" dirty="0"/>
              <a:t>. 3.ryhmä </a:t>
            </a:r>
            <a:r>
              <a:rPr lang="en-US" dirty="0" err="1"/>
              <a:t>kitaralla</a:t>
            </a:r>
            <a:r>
              <a:rPr lang="en-US" dirty="0"/>
              <a:t> </a:t>
            </a:r>
            <a:r>
              <a:rPr lang="en-US" dirty="0" err="1"/>
              <a:t>perussyke</a:t>
            </a:r>
            <a:r>
              <a:rPr lang="en-US" dirty="0"/>
              <a:t>/basso 4.laulu</a:t>
            </a:r>
          </a:p>
          <a:p>
            <a:r>
              <a:rPr lang="en-US" dirty="0"/>
              <a:t>(</a:t>
            </a:r>
            <a:r>
              <a:rPr lang="en-US" dirty="0" err="1"/>
              <a:t>jos</a:t>
            </a:r>
            <a:r>
              <a:rPr lang="en-US" dirty="0"/>
              <a:t> </a:t>
            </a:r>
            <a:r>
              <a:rPr lang="en-US" dirty="0" err="1"/>
              <a:t>jää</a:t>
            </a:r>
            <a:r>
              <a:rPr lang="en-US" dirty="0"/>
              <a:t> </a:t>
            </a:r>
            <a:r>
              <a:rPr lang="en-US" dirty="0" err="1"/>
              <a:t>aikaa</a:t>
            </a:r>
            <a:r>
              <a:rPr lang="en-US" dirty="0"/>
              <a:t>) </a:t>
            </a:r>
            <a:r>
              <a:rPr lang="en-US" dirty="0" err="1"/>
              <a:t>kaanon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313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Laulu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kitara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kannel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triangeli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+ </a:t>
            </a:r>
            <a:r>
              <a:rPr lang="en-US" dirty="0" err="1">
                <a:cs typeface="Calibri"/>
              </a:rPr>
              <a:t>kellopeli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534AB-9446-1740-9BE5-C1350EFEB54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175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5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2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1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7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tasatu.org/lue-selaimessa/?id=343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fIdAoW2D1w?feature=oembed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TPhu4wNRog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PPUxUfIYs?feature=oembed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fIdAoW2D1w?feature=oembed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.wikipedia.org/wiki/Pohjoismaat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PPUxUfIYs?feature=oembed" TargetMode="Externa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106E-6DB6-6B5C-B1FF-8FFB8C98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ook Antiqua"/>
              </a:rPr>
              <a:t>Tutustutaan</a:t>
            </a:r>
            <a:r>
              <a:rPr lang="fi-FI"/>
              <a:t>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9EF9-2DE3-1289-C86C-20AF2FEA6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F5F572E-1D71-1D20-B408-18BC3E3CB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3" y="1825625"/>
            <a:ext cx="4709875" cy="36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4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60D9C09-5F1C-424B-47F5-C5C2CDE9D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35204" y="1945004"/>
            <a:ext cx="6366025" cy="305667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05EBEE2-B59A-D31A-9642-CD51959AC774}"/>
                  </a:ext>
                </a:extLst>
              </p14:cNvPr>
              <p14:cNvContentPartPr/>
              <p14:nvPr/>
            </p14:nvContentPartPr>
            <p14:xfrm>
              <a:off x="2358649" y="3532322"/>
              <a:ext cx="17758" cy="1775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05EBEE2-B59A-D31A-9642-CD51959AC7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05051" y="-1795078"/>
                <a:ext cx="5327400" cy="106548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D2D7C6C-D28F-580E-F1DE-63BA92C70041}"/>
              </a:ext>
            </a:extLst>
          </p:cNvPr>
          <p:cNvSpPr/>
          <p:nvPr/>
        </p:nvSpPr>
        <p:spPr>
          <a:xfrm>
            <a:off x="9465729" y="1717274"/>
            <a:ext cx="452034" cy="452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6D2A83-CF34-B90B-F15D-48B46CA6AE30}"/>
              </a:ext>
            </a:extLst>
          </p:cNvPr>
          <p:cNvSpPr/>
          <p:nvPr/>
        </p:nvSpPr>
        <p:spPr>
          <a:xfrm>
            <a:off x="9464965" y="3766196"/>
            <a:ext cx="464949" cy="43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9761D1-2C62-95EB-4425-224A92C1CECD}"/>
              </a:ext>
            </a:extLst>
          </p:cNvPr>
          <p:cNvSpPr/>
          <p:nvPr/>
        </p:nvSpPr>
        <p:spPr>
          <a:xfrm>
            <a:off x="8956732" y="4892266"/>
            <a:ext cx="464949" cy="43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4E88FA-9F84-6C65-D7D7-7132ADBA69BC}"/>
              </a:ext>
            </a:extLst>
          </p:cNvPr>
          <p:cNvSpPr/>
          <p:nvPr/>
        </p:nvSpPr>
        <p:spPr>
          <a:xfrm>
            <a:off x="8916939" y="2746762"/>
            <a:ext cx="464949" cy="439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A3E4830-8C97-ABD9-B3E7-2B0A64F85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33" y="2012551"/>
            <a:ext cx="4674959" cy="349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C1161-2724-031E-BDD9-E75FF989690C}"/>
              </a:ext>
            </a:extLst>
          </p:cNvPr>
          <p:cNvSpPr txBox="1"/>
          <p:nvPr/>
        </p:nvSpPr>
        <p:spPr>
          <a:xfrm>
            <a:off x="6099861" y="514865"/>
            <a:ext cx="206718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KITARAN OTTEET</a:t>
            </a:r>
          </a:p>
          <a:p>
            <a:r>
              <a:rPr lang="en-US">
                <a:cs typeface="Calibri"/>
              </a:rPr>
              <a:t>D-KIELI</a:t>
            </a:r>
          </a:p>
          <a:p>
            <a:r>
              <a:rPr lang="en-US">
                <a:cs typeface="Calibri"/>
              </a:rPr>
              <a:t>A-KIELI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56605-D836-CB0B-FC6B-5947C5B6ED05}"/>
              </a:ext>
            </a:extLst>
          </p:cNvPr>
          <p:cNvSpPr txBox="1"/>
          <p:nvPr/>
        </p:nvSpPr>
        <p:spPr>
          <a:xfrm>
            <a:off x="958935" y="1303894"/>
            <a:ext cx="25485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KANTELEEN OTE</a:t>
            </a:r>
          </a:p>
          <a:p>
            <a:r>
              <a:rPr lang="en-US">
                <a:cs typeface="Calibri"/>
              </a:rPr>
              <a:t>D-DUURI</a:t>
            </a:r>
          </a:p>
        </p:txBody>
      </p:sp>
    </p:spTree>
    <p:extLst>
      <p:ext uri="{BB962C8B-B14F-4D97-AF65-F5344CB8AC3E}">
        <p14:creationId xmlns:p14="http://schemas.microsoft.com/office/powerpoint/2010/main" val="49709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5C3B-8621-B23C-6982-DE1BE95C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617" y="170499"/>
            <a:ext cx="5717822" cy="3780896"/>
          </a:xfrm>
        </p:spPr>
        <p:txBody>
          <a:bodyPr>
            <a:normAutofit/>
          </a:bodyPr>
          <a:lstStyle/>
          <a:p>
            <a:pPr algn="ctr"/>
            <a:r>
              <a:rPr lang="en-US" sz="9600">
                <a:latin typeface="Book Antiqua"/>
                <a:cs typeface="Calibri Light"/>
              </a:rPr>
              <a:t>FARVEL!</a:t>
            </a:r>
            <a:endParaRPr lang="en-US" sz="9600">
              <a:latin typeface="Book Antiqu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F0A3A2-D930-A046-594F-BCC759554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4" y="820947"/>
            <a:ext cx="5733690" cy="57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F5F572E-1D71-1D20-B408-18BC3E3CB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"/>
          <a:stretch/>
        </p:blipFill>
        <p:spPr>
          <a:xfrm>
            <a:off x="3609741" y="158147"/>
            <a:ext cx="4953687" cy="37952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9EF9-2DE3-1289-C86C-20AF2FEA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4FD26A-D57A-801B-C673-61EA28655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84" y="3315419"/>
            <a:ext cx="3749615" cy="374961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C8F415F-5BEF-B1FE-E9A2-BCE1F3B23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7302056" y="3322937"/>
            <a:ext cx="5532407" cy="34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8FC21-06D2-33E8-18D8-C9811645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2"/>
                </a:solidFill>
                <a:latin typeface="Book Antiqua"/>
                <a:cs typeface="Calibri Light"/>
              </a:rPr>
              <a:t>Ruma ankanpoikanen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D2D6EA-7971-A7C4-FB61-AA48CC097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01" r="-3" b="-3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BA88994-D87E-D130-D2ED-8D55669EF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869" r="-1" b="-1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98921E89-04BB-8B92-11AC-0128418C4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651" r="20528" b="-4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8A8F-30EA-71B4-534C-82C3D624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433346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  <a:latin typeface="Book Antiqua"/>
              </a:rPr>
              <a:t>H.C. Andersen </a:t>
            </a:r>
            <a:r>
              <a:rPr lang="en-US" sz="1800">
                <a:solidFill>
                  <a:schemeClr val="tx2"/>
                </a:solidFill>
                <a:latin typeface="Book Antiqua"/>
                <a:hlinkClick r:id="rId6"/>
              </a:rPr>
              <a:t>satu</a:t>
            </a: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  <a:latin typeface="Book Antiqua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501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EB095F1F-2D39-E7AD-7E11-19F531EEF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840000">
            <a:off x="6153150" y="2333735"/>
            <a:ext cx="2743200" cy="183334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D0FB9EC-DAF7-FAE5-88E9-1A1C324A17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66" t="37567" r="32438" b="28848"/>
          <a:stretch/>
        </p:blipFill>
        <p:spPr>
          <a:xfrm>
            <a:off x="147638" y="2068092"/>
            <a:ext cx="6349507" cy="3717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2D131-7C32-A06F-5179-A2CB5FD4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Book Antiqua"/>
              </a:rPr>
              <a:t>Suunnitelkaa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lyhyt</a:t>
            </a:r>
            <a:r>
              <a:rPr lang="en-US">
                <a:latin typeface="Book Antiqua"/>
              </a:rPr>
              <a:t> </a:t>
            </a:r>
            <a:r>
              <a:rPr lang="en-US" err="1">
                <a:latin typeface="Book Antiqua"/>
              </a:rPr>
              <a:t>versio</a:t>
            </a:r>
            <a:r>
              <a:rPr lang="en-US">
                <a:latin typeface="Book Antiqua"/>
              </a:rPr>
              <a:t> </a:t>
            </a:r>
            <a:r>
              <a:rPr lang="en-US" err="1">
                <a:latin typeface="Book Antiqua"/>
              </a:rPr>
              <a:t>sadusta</a:t>
            </a:r>
            <a:endParaRPr lang="en-US">
              <a:latin typeface="Book Antiqua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82DB3B0-6011-A3EA-5920-566958021F0C}"/>
              </a:ext>
            </a:extLst>
          </p:cNvPr>
          <p:cNvSpPr txBox="1"/>
          <p:nvPr/>
        </p:nvSpPr>
        <p:spPr>
          <a:xfrm rot="780000">
            <a:off x="7408660" y="4393923"/>
            <a:ext cx="4391176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latin typeface="Book Antiqua"/>
                <a:cs typeface="Calibri"/>
              </a:rPr>
              <a:t>Sijoittakaa</a:t>
            </a:r>
            <a:r>
              <a:rPr lang="en-US" sz="3600">
                <a:latin typeface="Book Antiqua"/>
                <a:cs typeface="Calibri"/>
              </a:rPr>
              <a:t> </a:t>
            </a:r>
            <a:r>
              <a:rPr lang="en-US" sz="3600" err="1">
                <a:latin typeface="Book Antiqua"/>
                <a:cs typeface="Calibri"/>
              </a:rPr>
              <a:t>opetellut</a:t>
            </a:r>
            <a:r>
              <a:rPr lang="en-US" sz="3600">
                <a:latin typeface="Book Antiqua"/>
                <a:cs typeface="Calibri"/>
              </a:rPr>
              <a:t> </a:t>
            </a:r>
            <a:r>
              <a:rPr lang="en-US" sz="3600" err="1">
                <a:latin typeface="Book Antiqua"/>
                <a:cs typeface="Calibri"/>
              </a:rPr>
              <a:t>sanat</a:t>
            </a:r>
            <a:r>
              <a:rPr lang="en-US" sz="3600">
                <a:latin typeface="Book Antiqua"/>
                <a:cs typeface="Calibri"/>
              </a:rPr>
              <a:t>/</a:t>
            </a:r>
            <a:r>
              <a:rPr lang="en-US" sz="3600" err="1">
                <a:latin typeface="Book Antiqua"/>
                <a:cs typeface="Calibri"/>
              </a:rPr>
              <a:t>lauseet</a:t>
            </a:r>
            <a:r>
              <a:rPr lang="en-US" sz="3600">
                <a:latin typeface="Book Antiqua"/>
                <a:cs typeface="Calibri"/>
              </a:rPr>
              <a:t> </a:t>
            </a:r>
            <a:r>
              <a:rPr lang="en-US" sz="3600" err="1">
                <a:latin typeface="Book Antiqua"/>
                <a:cs typeface="Calibri"/>
              </a:rPr>
              <a:t>suunnitelmaan</a:t>
            </a:r>
            <a:r>
              <a:rPr lang="en-US" sz="3600">
                <a:latin typeface="Book Antiqua"/>
                <a:cs typeface="Calibri"/>
              </a:rPr>
              <a:t>!</a:t>
            </a:r>
            <a:endParaRPr lang="en-US" sz="3600">
              <a:latin typeface="Book Antiqu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47719B-FADB-EE20-E8B1-F938C1C7ED65}"/>
              </a:ext>
            </a:extLst>
          </p:cNvPr>
          <p:cNvSpPr>
            <a:spLocks noGrp="1"/>
          </p:cNvSpPr>
          <p:nvPr/>
        </p:nvSpPr>
        <p:spPr>
          <a:xfrm>
            <a:off x="1585823" y="2961436"/>
            <a:ext cx="3495856" cy="2145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err="1">
                <a:latin typeface="Book Antiqua"/>
                <a:ea typeface="+mn-lt"/>
                <a:cs typeface="+mn-lt"/>
              </a:rPr>
              <a:t>Aloitus</a:t>
            </a:r>
            <a:r>
              <a:rPr lang="en-US">
                <a:latin typeface="Book Antiqua"/>
                <a:ea typeface="+mn-lt"/>
                <a:cs typeface="+mn-lt"/>
              </a:rPr>
              <a:t>, </a:t>
            </a:r>
            <a:r>
              <a:rPr lang="en-US" err="1">
                <a:latin typeface="Book Antiqua"/>
                <a:ea typeface="+mn-lt"/>
                <a:cs typeface="+mn-lt"/>
              </a:rPr>
              <a:t>esittely</a:t>
            </a:r>
            <a:endParaRPr lang="en-US" err="1"/>
          </a:p>
          <a:p>
            <a:pPr marL="514350" indent="-514350">
              <a:buAutoNum type="arabicPeriod"/>
            </a:pPr>
            <a:r>
              <a:rPr lang="en-US" err="1">
                <a:latin typeface="Book Antiqua"/>
                <a:ea typeface="+mn-lt"/>
                <a:cs typeface="+mn-lt"/>
              </a:rPr>
              <a:t>Keskikohta</a:t>
            </a:r>
            <a:r>
              <a:rPr lang="en-US">
                <a:latin typeface="Book Antiqua"/>
                <a:ea typeface="+mn-lt"/>
                <a:cs typeface="+mn-lt"/>
              </a:rPr>
              <a:t>, </a:t>
            </a:r>
            <a:br>
              <a:rPr lang="en-US">
                <a:latin typeface="Book Antiqua"/>
                <a:ea typeface="+mn-lt"/>
                <a:cs typeface="+mn-lt"/>
              </a:rPr>
            </a:br>
            <a:r>
              <a:rPr lang="en-US" err="1">
                <a:latin typeface="Book Antiqua"/>
                <a:ea typeface="+mn-lt"/>
                <a:cs typeface="+mn-lt"/>
              </a:rPr>
              <a:t>jotain</a:t>
            </a:r>
            <a:r>
              <a:rPr lang="en-US">
                <a:latin typeface="Book Antiqua"/>
                <a:ea typeface="+mn-lt"/>
                <a:cs typeface="+mn-lt"/>
              </a:rPr>
              <a:t> </a:t>
            </a:r>
            <a:r>
              <a:rPr lang="en-US" err="1">
                <a:latin typeface="Book Antiqua"/>
                <a:ea typeface="+mn-lt"/>
                <a:cs typeface="+mn-lt"/>
              </a:rPr>
              <a:t>tapahtuu</a:t>
            </a:r>
          </a:p>
          <a:p>
            <a:pPr marL="514350" indent="-514350">
              <a:buAutoNum type="arabicPeriod"/>
            </a:pPr>
            <a:r>
              <a:rPr lang="en-US" err="1">
                <a:latin typeface="Book Antiqua"/>
                <a:ea typeface="+mn-lt"/>
                <a:cs typeface="+mn-lt"/>
              </a:rPr>
              <a:t>Loppuhuipennus</a:t>
            </a:r>
            <a:endParaRPr lang="en-US" err="1">
              <a:cs typeface="Calibri"/>
            </a:endParaRPr>
          </a:p>
        </p:txBody>
      </p:sp>
      <p:pic>
        <p:nvPicPr>
          <p:cNvPr id="10" name="Online Media 9" title="15 Minute Countdown Timer for Kids with Alarm and Fun Music | Under the Sea 🐟">
            <a:hlinkClick r:id="" action="ppaction://media"/>
            <a:extLst>
              <a:ext uri="{FF2B5EF4-FFF2-40B4-BE49-F238E27FC236}">
                <a16:creationId xmlns:a16="http://schemas.microsoft.com/office/drawing/2014/main" id="{B3AB929C-363D-4F6B-AE57-2A51339FC1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412377" y="310431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A5C4-B56C-1C2A-1AEC-D43A9F11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latin typeface="Book Antiqua"/>
                <a:cs typeface="Calibri Light"/>
              </a:rPr>
              <a:t>Rakentaminen</a:t>
            </a:r>
            <a:endParaRPr lang="en-US"/>
          </a:p>
        </p:txBody>
      </p:sp>
      <p:pic>
        <p:nvPicPr>
          <p:cNvPr id="4" name="Online Media 3" title="10 Minute Countdown Timer for Kids with Alarm and Fun Music | Under the Sea 🐟">
            <a:hlinkClick r:id="" action="ppaction://media"/>
            <a:extLst>
              <a:ext uri="{FF2B5EF4-FFF2-40B4-BE49-F238E27FC236}">
                <a16:creationId xmlns:a16="http://schemas.microsoft.com/office/drawing/2014/main" id="{D7AECE21-0EA5-482B-B1D5-D86DD5EA3C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2454" y="1633147"/>
            <a:ext cx="7830867" cy="52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3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Hoved, skulder, knæ og tå | Head Shoulders Knees and Toes in Danish | Toffee TV">
            <a:hlinkClick r:id="" action="ppaction://media"/>
            <a:extLst>
              <a:ext uri="{FF2B5EF4-FFF2-40B4-BE49-F238E27FC236}">
                <a16:creationId xmlns:a16="http://schemas.microsoft.com/office/drawing/2014/main" id="{64713B7F-B5C2-0C1E-6F1F-DC7410589F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9841" y="-777080"/>
            <a:ext cx="12231683" cy="86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D0FD0482-2AE4-FFDB-AC8D-D74531346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740000">
            <a:off x="-106392" y="1223514"/>
            <a:ext cx="4166558" cy="4180935"/>
          </a:xfrm>
          <a:prstGeom prst="rect">
            <a:avLst/>
          </a:prstGeom>
        </p:spPr>
      </p:pic>
      <p:pic>
        <p:nvPicPr>
          <p:cNvPr id="3" name="Online Media 9" title="15 Minute Countdown Timer for Kids with Alarm and Fun Music | Under the Sea 🐟">
            <a:hlinkClick r:id="" action="ppaction://media"/>
            <a:extLst>
              <a:ext uri="{FF2B5EF4-FFF2-40B4-BE49-F238E27FC236}">
                <a16:creationId xmlns:a16="http://schemas.microsoft.com/office/drawing/2014/main" id="{5512316C-ABDE-71B6-DD51-9C1D9F049E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67849" y="698620"/>
            <a:ext cx="7112000" cy="55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0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F550BEB4-2FE7-CAB8-C133-A166CEEF6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17" b="7196"/>
          <a:stretch/>
        </p:blipFill>
        <p:spPr>
          <a:xfrm>
            <a:off x="8505645" y="3155992"/>
            <a:ext cx="3698379" cy="36956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7C4785-9D73-45F2-7266-6BBD6FED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Book Antiqua"/>
                <a:cs typeface="Calibri Light"/>
              </a:rPr>
              <a:t>Esitykset</a:t>
            </a:r>
            <a:endParaRPr lang="en-US" err="1">
              <a:latin typeface="Book Antiqua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1C53A4C-38AD-9CC0-51B0-A85EDB2EA44E}"/>
              </a:ext>
            </a:extLst>
          </p:cNvPr>
          <p:cNvSpPr/>
          <p:nvPr/>
        </p:nvSpPr>
        <p:spPr>
          <a:xfrm>
            <a:off x="262197" y="4584862"/>
            <a:ext cx="2286000" cy="212784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E17921F-E687-315C-D30D-B2F0B8A62CC9}"/>
              </a:ext>
            </a:extLst>
          </p:cNvPr>
          <p:cNvSpPr/>
          <p:nvPr/>
        </p:nvSpPr>
        <p:spPr>
          <a:xfrm>
            <a:off x="2591330" y="3635956"/>
            <a:ext cx="2286000" cy="212784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4FE0F8A-9F7E-E999-B3DB-D1B4D988BD23}"/>
              </a:ext>
            </a:extLst>
          </p:cNvPr>
          <p:cNvSpPr/>
          <p:nvPr/>
        </p:nvSpPr>
        <p:spPr>
          <a:xfrm>
            <a:off x="4906084" y="2615165"/>
            <a:ext cx="2286000" cy="212784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01E7AEE-2662-E39B-84B8-556FFB750B4C}"/>
              </a:ext>
            </a:extLst>
          </p:cNvPr>
          <p:cNvSpPr/>
          <p:nvPr/>
        </p:nvSpPr>
        <p:spPr>
          <a:xfrm>
            <a:off x="7220837" y="1522484"/>
            <a:ext cx="2286000" cy="212784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5E72429-4B5D-3BC1-AE24-DA0331FCE32F}"/>
              </a:ext>
            </a:extLst>
          </p:cNvPr>
          <p:cNvSpPr/>
          <p:nvPr/>
        </p:nvSpPr>
        <p:spPr>
          <a:xfrm>
            <a:off x="9377442" y="357920"/>
            <a:ext cx="2286000" cy="212784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3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aurava tyttö peukalo ylöspäin">
            <a:extLst>
              <a:ext uri="{FF2B5EF4-FFF2-40B4-BE49-F238E27FC236}">
                <a16:creationId xmlns:a16="http://schemas.microsoft.com/office/drawing/2014/main" id="{1DBF9B25-6DBD-6782-936D-29ECC75D2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r="5325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EA90D-F4C0-49E1-30C8-E22F61BE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573" y="350748"/>
            <a:ext cx="6582641" cy="1899912"/>
          </a:xfrm>
        </p:spPr>
        <p:txBody>
          <a:bodyPr>
            <a:normAutofit/>
          </a:bodyPr>
          <a:lstStyle/>
          <a:p>
            <a:r>
              <a:rPr lang="en-US">
                <a:latin typeface="Book Antiqua"/>
                <a:cs typeface="Calibri Light"/>
              </a:rPr>
              <a:t>Kiitos - </a:t>
            </a:r>
            <a:r>
              <a:rPr lang="da">
                <a:latin typeface="Book Antiqua"/>
                <a:cs typeface="Calibri Light"/>
              </a:rPr>
              <a:t>tak skal du have</a:t>
            </a:r>
            <a:endParaRPr lang="en-US">
              <a:latin typeface="Book Antiqu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DE38-DE02-9B24-C1BB-272B70120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cs typeface="Calibri"/>
              </a:rPr>
              <a:t>Täytä arviointilomake itsenäisesti. Saat vastata ihan rehellisesti omien tuntemusten mukaan. 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>
                <a:cs typeface="Calibri"/>
              </a:rPr>
              <a:t>Haluatko jakaa jonkun ajatuksen vielä koko ryhmälle? </a:t>
            </a:r>
          </a:p>
          <a:p>
            <a:pPr lvl="1"/>
            <a:endParaRPr lang="en-US" sz="2000">
              <a:cs typeface="Calibri"/>
            </a:endParaRPr>
          </a:p>
          <a:p>
            <a:pPr lvl="1"/>
            <a:endParaRPr lang="en-US" sz="2000">
              <a:cs typeface="Calibri"/>
            </a:endParaRPr>
          </a:p>
          <a:p>
            <a:pPr lvl="1"/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75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4AD564B-A4D3-224E-7D9F-B6F2DA2F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912">
            <a:off x="8152383" y="752693"/>
            <a:ext cx="2901430" cy="1680641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41901CE5-F644-7A04-1299-597753B29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10786" r="21592"/>
          <a:stretch/>
        </p:blipFill>
        <p:spPr>
          <a:xfrm>
            <a:off x="4278834" y="164064"/>
            <a:ext cx="3034249" cy="271598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D224018-902D-2BF3-0B22-962E0500E919}"/>
              </a:ext>
            </a:extLst>
          </p:cNvPr>
          <p:cNvSpPr txBox="1"/>
          <p:nvPr/>
        </p:nvSpPr>
        <p:spPr>
          <a:xfrm>
            <a:off x="5065184" y="2973979"/>
            <a:ext cx="266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b="1">
                <a:latin typeface="Book Antiqua" panose="02040602050305030304" pitchFamily="18" charset="0"/>
              </a:rPr>
              <a:t>Mikä maa?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A03AC03A-8BE5-55B9-7671-AB98B0E58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8" y="2681036"/>
            <a:ext cx="3767524" cy="1447987"/>
          </a:xfrm>
          <a:prstGeom prst="rect">
            <a:avLst/>
          </a:prstGeom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C89B4362-6F30-4412-CEC4-6862DF3A6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76" y="3235589"/>
            <a:ext cx="2741083" cy="1827389"/>
          </a:xfrm>
          <a:prstGeom prst="rect">
            <a:avLst/>
          </a:prstGeom>
        </p:spPr>
      </p:pic>
      <p:pic>
        <p:nvPicPr>
          <p:cNvPr id="11" name="Kuva 11">
            <a:extLst>
              <a:ext uri="{FF2B5EF4-FFF2-40B4-BE49-F238E27FC236}">
                <a16:creationId xmlns:a16="http://schemas.microsoft.com/office/drawing/2014/main" id="{D204452A-32FD-D0DB-325C-EDB6D40B6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219">
            <a:off x="313264" y="364216"/>
            <a:ext cx="3175002" cy="2116668"/>
          </a:xfrm>
          <a:prstGeom prst="rect">
            <a:avLst/>
          </a:prstGeom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id="{B833A5A0-FCE9-FA90-FD80-05438636E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310">
            <a:off x="5120785" y="4477947"/>
            <a:ext cx="2773918" cy="1865272"/>
          </a:xfrm>
          <a:prstGeom prst="rect">
            <a:avLst/>
          </a:prstGeom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2F654959-FF8A-FF19-FBA5-0FE487D74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2" y="4255111"/>
            <a:ext cx="2266156" cy="24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FDF3C9E9-2EF9-A7E0-162D-389F86E0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182692"/>
            <a:ext cx="12203500" cy="7108367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B5061ED1-F329-F14D-BC62-EDB78F485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10786" r="21592"/>
          <a:stretch/>
        </p:blipFill>
        <p:spPr>
          <a:xfrm>
            <a:off x="4288900" y="468040"/>
            <a:ext cx="1262135" cy="1136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841589-5A90-98AB-CCBE-0B1FDEAC6188}"/>
              </a:ext>
            </a:extLst>
          </p:cNvPr>
          <p:cNvSpPr txBox="1"/>
          <p:nvPr/>
        </p:nvSpPr>
        <p:spPr>
          <a:xfrm>
            <a:off x="7440988" y="6126727"/>
            <a:ext cx="48175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Book Antiqua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https://fi.wikipedia.org/wiki/Pohjoismaat</a:t>
            </a:r>
            <a:endParaRPr lang="en-US"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40B40-3617-9799-BEF8-DD04FBDE758D}"/>
              </a:ext>
            </a:extLst>
          </p:cNvPr>
          <p:cNvSpPr txBox="1"/>
          <p:nvPr/>
        </p:nvSpPr>
        <p:spPr>
          <a:xfrm>
            <a:off x="8250391" y="6553587"/>
            <a:ext cx="39385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Book Antiqua"/>
                <a:ea typeface="+mn-lt"/>
                <a:cs typeface="+mn-lt"/>
              </a:rPr>
              <a:t>https://earth.app.goo.gl/mg5UvU</a:t>
            </a:r>
            <a:endParaRPr lang="en-US">
              <a:solidFill>
                <a:srgbClr val="FFFFFF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5220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3D23CD38-E9E3-5714-51E8-DD56ADDC9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912">
            <a:off x="8152383" y="752693"/>
            <a:ext cx="2901430" cy="1680641"/>
          </a:xfrm>
          <a:prstGeom prst="rect">
            <a:avLst/>
          </a:prstGeom>
        </p:spPr>
      </p:pic>
      <p:pic>
        <p:nvPicPr>
          <p:cNvPr id="9" name="Kuva 13">
            <a:extLst>
              <a:ext uri="{FF2B5EF4-FFF2-40B4-BE49-F238E27FC236}">
                <a16:creationId xmlns:a16="http://schemas.microsoft.com/office/drawing/2014/main" id="{6B15C1A1-FA7D-043B-072F-5929D2421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2" y="3507488"/>
            <a:ext cx="2266156" cy="2438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FC31B-2B37-5B97-31AF-00509E1CDBC1}"/>
              </a:ext>
            </a:extLst>
          </p:cNvPr>
          <p:cNvSpPr txBox="1"/>
          <p:nvPr/>
        </p:nvSpPr>
        <p:spPr>
          <a:xfrm>
            <a:off x="949504" y="5951028"/>
            <a:ext cx="2809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Book Antiqua"/>
                <a:ea typeface="+mn-lt"/>
                <a:cs typeface="+mn-lt"/>
              </a:rPr>
              <a:t>Margareta II</a:t>
            </a:r>
            <a:endParaRPr lang="en-US">
              <a:latin typeface="Book Antiqua"/>
            </a:endParaRPr>
          </a:p>
        </p:txBody>
      </p:sp>
      <p:pic>
        <p:nvPicPr>
          <p:cNvPr id="14" name="Kuva 5">
            <a:extLst>
              <a:ext uri="{FF2B5EF4-FFF2-40B4-BE49-F238E27FC236}">
                <a16:creationId xmlns:a16="http://schemas.microsoft.com/office/drawing/2014/main" id="{2D91D25E-7C53-FAB6-535E-6732FED1B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10786" r="21592"/>
          <a:stretch/>
        </p:blipFill>
        <p:spPr>
          <a:xfrm>
            <a:off x="950478" y="561014"/>
            <a:ext cx="2773435" cy="249582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A458CAB-49C3-E055-4337-9B79C244A318}"/>
              </a:ext>
            </a:extLst>
          </p:cNvPr>
          <p:cNvSpPr/>
          <p:nvPr/>
        </p:nvSpPr>
        <p:spPr>
          <a:xfrm>
            <a:off x="3137259" y="1861567"/>
            <a:ext cx="215660" cy="201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146EB61F-872A-E285-873C-3C1C1004D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985" y="677174"/>
            <a:ext cx="2743200" cy="27432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9969BF8-9EA5-34BE-7FD4-9F89339AE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893" y="2996422"/>
            <a:ext cx="2743200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54E016-BBB6-F081-A12F-402BE26AE733}"/>
              </a:ext>
            </a:extLst>
          </p:cNvPr>
          <p:cNvSpPr txBox="1"/>
          <p:nvPr/>
        </p:nvSpPr>
        <p:spPr>
          <a:xfrm>
            <a:off x="1735317" y="2617277"/>
            <a:ext cx="18454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Book Antiqua"/>
                <a:ea typeface="+mn-lt"/>
                <a:cs typeface="+mn-lt"/>
              </a:rPr>
              <a:t>Kööpenhamina</a:t>
            </a:r>
            <a:endParaRPr lang="en-US" err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B35104-B2DA-8926-D47A-04ED4AC3D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519" y="3797423"/>
            <a:ext cx="5528092" cy="27568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D401AB-64F8-8A54-0EEC-DD08B4BD22AD}"/>
              </a:ext>
            </a:extLst>
          </p:cNvPr>
          <p:cNvSpPr/>
          <p:nvPr/>
        </p:nvSpPr>
        <p:spPr>
          <a:xfrm>
            <a:off x="5568000" y="4176000"/>
            <a:ext cx="36000" cy="4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4721-C678-16DD-7856-0D738E0A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ook Antiqua"/>
                <a:cs typeface="Calibri Light"/>
              </a:rPr>
              <a:t>Miten </a:t>
            </a:r>
            <a:r>
              <a:rPr lang="en-US" err="1">
                <a:latin typeface="Book Antiqua"/>
                <a:cs typeface="Calibri Light"/>
              </a:rPr>
              <a:t>matkustetaan</a:t>
            </a:r>
            <a:r>
              <a:rPr lang="en-US">
                <a:latin typeface="Book Antiqua"/>
                <a:cs typeface="Calibri Light"/>
              </a:rPr>
              <a:t>?</a:t>
            </a:r>
            <a:endParaRPr lang="en-US">
              <a:latin typeface="Book Antiqua"/>
            </a:endParaRPr>
          </a:p>
        </p:txBody>
      </p:sp>
      <p:pic>
        <p:nvPicPr>
          <p:cNvPr id="4" name="Picture 4" descr="Polkupyörällä ajava mies">
            <a:extLst>
              <a:ext uri="{FF2B5EF4-FFF2-40B4-BE49-F238E27FC236}">
                <a16:creationId xmlns:a16="http://schemas.microsoft.com/office/drawing/2014/main" id="{1C50AFA4-52C9-AF34-5820-B490C338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1421921"/>
            <a:ext cx="2355012" cy="157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Kompakti auto pysäköitynä kadun päälle">
            <a:extLst>
              <a:ext uri="{FF2B5EF4-FFF2-40B4-BE49-F238E27FC236}">
                <a16:creationId xmlns:a16="http://schemas.microsoft.com/office/drawing/2014/main" id="{4E9E102C-F7AC-9C21-4747-2A679A88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22" y="1421921"/>
            <a:ext cx="2441276" cy="157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Rahtijuna vuoristomaisemassa">
            <a:extLst>
              <a:ext uri="{FF2B5EF4-FFF2-40B4-BE49-F238E27FC236}">
                <a16:creationId xmlns:a16="http://schemas.microsoft.com/office/drawing/2014/main" id="{0D55C2B5-D8E5-4838-5ACB-E74D2A31F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63" y="1422277"/>
            <a:ext cx="2441275" cy="156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Lauttavene vedessä">
            <a:extLst>
              <a:ext uri="{FF2B5EF4-FFF2-40B4-BE49-F238E27FC236}">
                <a16:creationId xmlns:a16="http://schemas.microsoft.com/office/drawing/2014/main" id="{7B65A711-EDA0-B562-E7E6-D9110C1AF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51" y="3697573"/>
            <a:ext cx="2498785" cy="169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Lentokone lentoskontilla">
            <a:extLst>
              <a:ext uri="{FF2B5EF4-FFF2-40B4-BE49-F238E27FC236}">
                <a16:creationId xmlns:a16="http://schemas.microsoft.com/office/drawing/2014/main" id="{DC427190-B6B3-925B-5C54-5576400DC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325" y="3693544"/>
            <a:ext cx="2556295" cy="169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D15AB2-D444-DA01-B551-C889CE06ACDA}"/>
              </a:ext>
            </a:extLst>
          </p:cNvPr>
          <p:cNvSpPr txBox="1"/>
          <p:nvPr/>
        </p:nvSpPr>
        <p:spPr>
          <a:xfrm>
            <a:off x="621731" y="3013286"/>
            <a:ext cx="27264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ook Antiqua"/>
                <a:cs typeface="Calibri"/>
              </a:rPr>
              <a:t> Cykel [sykl]</a:t>
            </a:r>
            <a:endParaRPr lang="en-US" sz="2400">
              <a:latin typeface="Book Antiqu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F57A0-75CE-D5E0-782C-6D7D404AC1F0}"/>
              </a:ext>
            </a:extLst>
          </p:cNvPr>
          <p:cNvSpPr txBox="1"/>
          <p:nvPr/>
        </p:nvSpPr>
        <p:spPr>
          <a:xfrm>
            <a:off x="3689623" y="3099306"/>
            <a:ext cx="29434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ook Antiqua"/>
                <a:ea typeface="+mn-lt"/>
                <a:cs typeface="+mn-lt"/>
              </a:rPr>
              <a:t>Bil [</a:t>
            </a:r>
            <a:r>
              <a:rPr lang="en-US" sz="2400" err="1">
                <a:latin typeface="Book Antiqua"/>
                <a:ea typeface="+mn-lt"/>
                <a:cs typeface="+mn-lt"/>
              </a:rPr>
              <a:t>biil</a:t>
            </a:r>
            <a:r>
              <a:rPr lang="en-US" sz="2400">
                <a:latin typeface="Book Antiqua"/>
                <a:ea typeface="+mn-lt"/>
                <a:cs typeface="+mn-lt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DAD6D-A669-C527-FBA3-12D273076365}"/>
              </a:ext>
            </a:extLst>
          </p:cNvPr>
          <p:cNvSpPr txBox="1"/>
          <p:nvPr/>
        </p:nvSpPr>
        <p:spPr>
          <a:xfrm>
            <a:off x="7255208" y="3099306"/>
            <a:ext cx="29434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ook Antiqua"/>
                <a:ea typeface="+mn-lt"/>
                <a:cs typeface="+mn-lt"/>
              </a:rPr>
              <a:t> Tog [</a:t>
            </a:r>
            <a:r>
              <a:rPr lang="en-US" sz="2400" err="1">
                <a:latin typeface="Book Antiqua"/>
                <a:ea typeface="+mn-lt"/>
                <a:cs typeface="+mn-lt"/>
              </a:rPr>
              <a:t>tzuu</a:t>
            </a:r>
            <a:r>
              <a:rPr lang="en-US" sz="2400">
                <a:latin typeface="Book Antiqua"/>
                <a:ea typeface="+mn-lt"/>
                <a:cs typeface="+mn-lt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30ECE-E08C-CE25-2FCA-4F76A5760484}"/>
              </a:ext>
            </a:extLst>
          </p:cNvPr>
          <p:cNvSpPr txBox="1"/>
          <p:nvPr/>
        </p:nvSpPr>
        <p:spPr>
          <a:xfrm>
            <a:off x="469094" y="5414060"/>
            <a:ext cx="29434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ook Antiqua"/>
                <a:ea typeface="+mn-lt"/>
                <a:cs typeface="+mn-lt"/>
              </a:rPr>
              <a:t> F</a:t>
            </a:r>
            <a:r>
              <a:rPr lang="da" sz="2400" err="1">
                <a:latin typeface="Book Antiqua"/>
                <a:ea typeface="+mn-lt"/>
                <a:cs typeface="+mn-lt"/>
              </a:rPr>
              <a:t>ærge</a:t>
            </a:r>
            <a:r>
              <a:rPr lang="da" sz="2400">
                <a:latin typeface="Book Antiqua"/>
                <a:ea typeface="+mn-lt"/>
                <a:cs typeface="+mn-lt"/>
              </a:rPr>
              <a:t> [</a:t>
            </a:r>
            <a:r>
              <a:rPr lang="da" sz="2400" err="1">
                <a:latin typeface="Book Antiqua"/>
                <a:ea typeface="+mn-lt"/>
                <a:cs typeface="+mn-lt"/>
              </a:rPr>
              <a:t>fäel</a:t>
            </a:r>
            <a:r>
              <a:rPr lang="da" sz="2400">
                <a:latin typeface="Book Antiqua"/>
                <a:ea typeface="+mn-lt"/>
                <a:cs typeface="+mn-lt"/>
              </a:rPr>
              <a:t>]</a:t>
            </a:r>
            <a:endParaRPr lang="en-US" sz="2400">
              <a:latin typeface="Book Antiqua"/>
              <a:ea typeface="+mn-lt"/>
              <a:cs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707E2-A0FE-C119-E163-F7FEBD82DD7F}"/>
              </a:ext>
            </a:extLst>
          </p:cNvPr>
          <p:cNvSpPr txBox="1"/>
          <p:nvPr/>
        </p:nvSpPr>
        <p:spPr>
          <a:xfrm>
            <a:off x="3962793" y="5500324"/>
            <a:ext cx="29434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ook Antiqua"/>
                <a:ea typeface="+mn-lt"/>
                <a:cs typeface="+mn-lt"/>
              </a:rPr>
              <a:t> Fly [</a:t>
            </a:r>
            <a:r>
              <a:rPr lang="en-US" sz="2400" err="1">
                <a:latin typeface="Book Antiqua"/>
                <a:ea typeface="+mn-lt"/>
                <a:cs typeface="+mn-lt"/>
              </a:rPr>
              <a:t>flyy</a:t>
            </a:r>
            <a:r>
              <a:rPr lang="en-US" sz="2400">
                <a:latin typeface="Book Antiqua"/>
                <a:ea typeface="+mn-lt"/>
                <a:cs typeface="+mn-lt"/>
              </a:rPr>
              <a:t>]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FFA66D77-2C2A-BE7C-53BF-88FF3FFEF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909" y="3565908"/>
            <a:ext cx="3907765" cy="287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760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Hoved, skulder, knæ og tå | Head Shoulders Knees and Toes in Danish | Toffee TV">
            <a:hlinkClick r:id="" action="ppaction://media"/>
            <a:extLst>
              <a:ext uri="{FF2B5EF4-FFF2-40B4-BE49-F238E27FC236}">
                <a16:creationId xmlns:a16="http://schemas.microsoft.com/office/drawing/2014/main" id="{64713B7F-B5C2-0C1E-6F1F-DC7410589F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9841" y="-777080"/>
            <a:ext cx="12231683" cy="86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Oppilaita leikkimässä koulun pihalla välitunnin aikana">
            <a:extLst>
              <a:ext uri="{FF2B5EF4-FFF2-40B4-BE49-F238E27FC236}">
                <a16:creationId xmlns:a16="http://schemas.microsoft.com/office/drawing/2014/main" id="{8D114987-D502-C159-A5DC-07FAB4A12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37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1F094-9FFD-C322-BC0B-A7583378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err="1">
                <a:latin typeface="Book Antiqua"/>
              </a:rPr>
              <a:t>Välitunnille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C845-ADD1-540D-F420-D5569885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201" y="2624087"/>
            <a:ext cx="6462043" cy="1348309"/>
          </a:xfrm>
        </p:spPr>
        <p:txBody>
          <a:bodyPr/>
          <a:lstStyle/>
          <a:p>
            <a:r>
              <a:rPr lang="en-US">
                <a:latin typeface="Book Antiqua"/>
                <a:cs typeface="Calibri Light"/>
              </a:rPr>
              <a:t>MUSIIKKILUOKKAAN</a:t>
            </a:r>
            <a:endParaRPr lang="en-US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4682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CF02FF1-65F2-2CA1-8273-26BF73E5E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0" y="-2296"/>
            <a:ext cx="12172123" cy="68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24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Macintosh PowerPoint</Application>
  <PresentationFormat>Laajakuva</PresentationFormat>
  <Paragraphs>105</Paragraphs>
  <Slides>19</Slides>
  <Notes>15</Notes>
  <HiddenSlides>0</HiddenSlides>
  <MMClips>5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Office Theme</vt:lpstr>
      <vt:lpstr>Tutustutaan!</vt:lpstr>
      <vt:lpstr>PowerPoint-esitys</vt:lpstr>
      <vt:lpstr>PowerPoint-esitys</vt:lpstr>
      <vt:lpstr>PowerPoint-esitys</vt:lpstr>
      <vt:lpstr>Miten matkustetaan?</vt:lpstr>
      <vt:lpstr>PowerPoint-esitys</vt:lpstr>
      <vt:lpstr>Välitunnille</vt:lpstr>
      <vt:lpstr>MUSIIKKILUOKKAAN</vt:lpstr>
      <vt:lpstr>PowerPoint-esitys</vt:lpstr>
      <vt:lpstr>PowerPoint-esitys</vt:lpstr>
      <vt:lpstr>FARVEL!</vt:lpstr>
      <vt:lpstr>PowerPoint-esitys</vt:lpstr>
      <vt:lpstr>Ruma ankanpoikanen</vt:lpstr>
      <vt:lpstr>Suunnitelkaa lyhyt versio sadusta</vt:lpstr>
      <vt:lpstr>Rakentaminen</vt:lpstr>
      <vt:lpstr>PowerPoint-esitys</vt:lpstr>
      <vt:lpstr>PowerPoint-esitys</vt:lpstr>
      <vt:lpstr>Esitykset</vt:lpstr>
      <vt:lpstr>Kiitos - tak skal du have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Ulmanen, Emilia</dc:creator>
  <cp:lastModifiedBy>Kataja, Meiju</cp:lastModifiedBy>
  <cp:revision>7</cp:revision>
  <dcterms:created xsi:type="dcterms:W3CDTF">2022-11-10T07:12:07Z</dcterms:created>
  <dcterms:modified xsi:type="dcterms:W3CDTF">2022-11-22T16:59:45Z</dcterms:modified>
</cp:coreProperties>
</file>