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1pPr>
    <a:lvl2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2pPr>
    <a:lvl3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3pPr>
    <a:lvl4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4pPr>
    <a:lvl5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5pPr>
    <a:lvl6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6pPr>
    <a:lvl7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7pPr>
    <a:lvl8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8pPr>
    <a:lvl9pPr marL="0" marR="0" indent="0" algn="l" defTabSz="5842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-100" strike="noStrike" sz="8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CFE7F3"/>
          </a:solidFill>
        </a:fill>
      </a:tcStyle>
    </a:wholeTbl>
    <a:band2H>
      <a:tcTxStyle b="def" i="def"/>
      <a:tcStyle>
        <a:tcBdr/>
        <a:fill>
          <a:solidFill>
            <a:srgbClr val="E9F3F9"/>
          </a:solidFill>
        </a:fill>
      </a:tcStyle>
    </a:band2H>
    <a:firstCol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381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381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DBE8D4"/>
          </a:solidFill>
        </a:fill>
      </a:tcStyle>
    </a:wholeTbl>
    <a:band2H>
      <a:tcTxStyle b="def" i="def"/>
      <a:tcStyle>
        <a:tcBdr/>
        <a:fill>
          <a:solidFill>
            <a:srgbClr val="EEF4EB"/>
          </a:solidFill>
        </a:fill>
      </a:tcStyle>
    </a:band2H>
    <a:firstCol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381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381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FFD9CA"/>
          </a:solidFill>
        </a:fill>
      </a:tcStyle>
    </a:wholeTbl>
    <a:band2H>
      <a:tcTxStyle b="def" i="def"/>
      <a:tcStyle>
        <a:tcBdr/>
        <a:fill>
          <a:solidFill>
            <a:srgbClr val="FFEDE6"/>
          </a:solidFill>
        </a:fill>
      </a:tcStyle>
    </a:band2H>
    <a:firstCol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381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381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0EBE0"/>
          </a:solidFill>
        </a:fill>
      </a:tcStyle>
    </a:band2H>
    <a:firstCol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38100" cap="flat">
              <a:solidFill>
                <a:srgbClr val="F0EBE0"/>
              </a:solidFill>
              <a:prstDash val="solid"/>
              <a:round/>
            </a:ln>
          </a:top>
          <a:bottom>
            <a:ln w="127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0EBE0"/>
        </a:fontRef>
        <a:srgbClr val="F0EBE0"/>
      </a:tcTxStyle>
      <a:tcStyle>
        <a:tcBdr>
          <a:left>
            <a:ln w="12700" cap="flat">
              <a:solidFill>
                <a:srgbClr val="F0EBE0"/>
              </a:solidFill>
              <a:prstDash val="solid"/>
              <a:round/>
            </a:ln>
          </a:left>
          <a:right>
            <a:ln w="12700" cap="flat">
              <a:solidFill>
                <a:srgbClr val="F0EBE0"/>
              </a:solidFill>
              <a:prstDash val="solid"/>
              <a:round/>
            </a:ln>
          </a:right>
          <a:top>
            <a:ln w="12700" cap="flat">
              <a:solidFill>
                <a:srgbClr val="F0EBE0"/>
              </a:solidFill>
              <a:prstDash val="solid"/>
              <a:round/>
            </a:ln>
          </a:top>
          <a:bottom>
            <a:ln w="38100" cap="flat">
              <a:solidFill>
                <a:srgbClr val="F0EBE0"/>
              </a:solidFill>
              <a:prstDash val="solid"/>
              <a:round/>
            </a:ln>
          </a:bottom>
          <a:insideH>
            <a:ln w="12700" cap="flat">
              <a:solidFill>
                <a:srgbClr val="F0EBE0"/>
              </a:solidFill>
              <a:prstDash val="solid"/>
              <a:round/>
            </a:ln>
          </a:insideH>
          <a:insideV>
            <a:ln w="12700" cap="flat">
              <a:solidFill>
                <a:srgbClr val="F0EBE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" name="Shape 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Leipätekstin taso yksi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4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0EB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tudeo_Logo_Musta.png" descr="Studeo_Logo_Mus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22545" y="12498075"/>
            <a:ext cx="2356659" cy="102588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eipätekstin taso yksi…"/>
          <p:cNvSpPr txBox="1"/>
          <p:nvPr>
            <p:ph type="body" sz="quarter" idx="1"/>
          </p:nvPr>
        </p:nvSpPr>
        <p:spPr>
          <a:xfrm>
            <a:off x="13665200" y="2838855"/>
            <a:ext cx="9236075" cy="1935959"/>
          </a:xfrm>
          <a:prstGeom prst="rect">
            <a:avLst/>
          </a:prstGeom>
        </p:spPr>
        <p:txBody>
          <a:bodyPr/>
          <a:lstStyle>
            <a:lvl1pPr algn="l">
              <a:defRPr b="1" spc="-85" sz="8600"/>
            </a:lvl1pPr>
            <a:lvl2pPr algn="l">
              <a:defRPr b="1" spc="-85" sz="8600"/>
            </a:lvl2pPr>
            <a:lvl3pPr algn="l">
              <a:defRPr b="1" spc="-85" sz="8600"/>
            </a:lvl3pPr>
            <a:lvl4pPr algn="l">
              <a:defRPr b="1" spc="-85" sz="8600"/>
            </a:lvl4pPr>
            <a:lvl5pPr algn="l">
              <a:defRPr b="1" spc="-85" sz="86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30" name="Text Placeholder 10"/>
          <p:cNvSpPr/>
          <p:nvPr>
            <p:ph type="body" sz="quarter" idx="21"/>
          </p:nvPr>
        </p:nvSpPr>
        <p:spPr>
          <a:xfrm>
            <a:off x="13665200" y="5057773"/>
            <a:ext cx="9236075" cy="4568827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31" name="Picture Placeholder 2"/>
          <p:cNvSpPr/>
          <p:nvPr>
            <p:ph type="pic" idx="22"/>
          </p:nvPr>
        </p:nvSpPr>
        <p:spPr>
          <a:xfrm>
            <a:off x="254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32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2174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tudeo_Logo_Musta.png" descr="Studeo_Logo_Mus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645" y="12498075"/>
            <a:ext cx="2356656" cy="102588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Leipätekstin taso yksi…"/>
          <p:cNvSpPr txBox="1"/>
          <p:nvPr>
            <p:ph type="body" sz="quarter" idx="1"/>
          </p:nvPr>
        </p:nvSpPr>
        <p:spPr>
          <a:xfrm>
            <a:off x="1660525" y="2838855"/>
            <a:ext cx="9236075" cy="1935959"/>
          </a:xfrm>
          <a:prstGeom prst="rect">
            <a:avLst/>
          </a:prstGeom>
        </p:spPr>
        <p:txBody>
          <a:bodyPr/>
          <a:lstStyle>
            <a:lvl1pPr algn="l">
              <a:defRPr b="1" spc="-85" sz="8600"/>
            </a:lvl1pPr>
            <a:lvl2pPr algn="l">
              <a:defRPr b="1" spc="-85" sz="8600"/>
            </a:lvl2pPr>
            <a:lvl3pPr algn="l">
              <a:defRPr b="1" spc="-85" sz="8600"/>
            </a:lvl3pPr>
            <a:lvl4pPr algn="l">
              <a:defRPr b="1" spc="-85" sz="8600"/>
            </a:lvl4pPr>
            <a:lvl5pPr algn="l">
              <a:defRPr b="1" spc="-85" sz="86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2" name="Text Placeholder 10"/>
          <p:cNvSpPr/>
          <p:nvPr>
            <p:ph type="body" sz="quarter" idx="21"/>
          </p:nvPr>
        </p:nvSpPr>
        <p:spPr>
          <a:xfrm>
            <a:off x="1660525" y="5057773"/>
            <a:ext cx="9236075" cy="4568827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43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genda title"/>
          <p:cNvSpPr txBox="1"/>
          <p:nvPr>
            <p:ph type="title" hasCustomPrompt="1"/>
          </p:nvPr>
        </p:nvSpPr>
        <p:spPr>
          <a:xfrm>
            <a:off x="1727200" y="1485902"/>
            <a:ext cx="20929600" cy="2210613"/>
          </a:xfrm>
          <a:prstGeom prst="rect">
            <a:avLst/>
          </a:prstGeom>
        </p:spPr>
        <p:txBody>
          <a:bodyPr anchor="t"/>
          <a:lstStyle/>
          <a:p>
            <a:pPr/>
            <a:r>
              <a:t>Agenda title</a:t>
            </a:r>
          </a:p>
        </p:txBody>
      </p:sp>
      <p:sp>
        <p:nvSpPr>
          <p:cNvPr id="51" name="Leipätekstin taso yksi…"/>
          <p:cNvSpPr txBox="1"/>
          <p:nvPr>
            <p:ph type="body" sz="half" idx="1" hasCustomPrompt="1"/>
          </p:nvPr>
        </p:nvSpPr>
        <p:spPr>
          <a:xfrm>
            <a:off x="1727200" y="4281258"/>
            <a:ext cx="20929600" cy="6172202"/>
          </a:xfrm>
          <a:prstGeom prst="rect">
            <a:avLst/>
          </a:prstGeom>
        </p:spPr>
        <p:txBody>
          <a:bodyPr/>
          <a:lstStyle>
            <a:lvl1pPr marL="780142" indent="-780142" algn="l">
              <a:buSzPct val="100000"/>
              <a:buChar char="•"/>
              <a:defRPr b="1" spc="-100" sz="8600"/>
            </a:lvl1pPr>
            <a:lvl2pPr marL="1262742" indent="-780142" algn="l">
              <a:buSzPct val="100000"/>
              <a:buChar char="•"/>
              <a:defRPr b="1" spc="-100" sz="8600"/>
            </a:lvl2pPr>
            <a:lvl3pPr marL="1745341" indent="-780142" algn="l">
              <a:buSzPct val="100000"/>
              <a:buChar char="•"/>
              <a:defRPr b="1" spc="-100" sz="8600"/>
            </a:lvl3pPr>
            <a:lvl4pPr marL="2227941" indent="-780142" algn="l">
              <a:buSzPct val="100000"/>
              <a:buChar char="•"/>
              <a:defRPr b="1" spc="-100" sz="8600"/>
            </a:lvl4pPr>
            <a:lvl5pPr marL="2710541" indent="-780141" algn="l">
              <a:buSzPct val="100000"/>
              <a:buChar char="•"/>
              <a:defRPr b="1" spc="-100" sz="86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2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8963" y="1460496"/>
            <a:ext cx="12900577" cy="1073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28" descr="Picture 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6725" y="6870906"/>
            <a:ext cx="7933425" cy="5323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icture 29" descr="Picture 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36723" y="1460499"/>
            <a:ext cx="7933427" cy="5323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Studeo_Logo_Musta.png" descr="Studeo_Logo_Must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22545" y="12498075"/>
            <a:ext cx="2356659" cy="102588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Picture Placeholder 3"/>
          <p:cNvSpPr/>
          <p:nvPr>
            <p:ph type="pic" idx="21"/>
          </p:nvPr>
        </p:nvSpPr>
        <p:spPr>
          <a:xfrm>
            <a:off x="1733306" y="1460500"/>
            <a:ext cx="12891439" cy="107334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Picture Placeholder 10"/>
          <p:cNvSpPr/>
          <p:nvPr>
            <p:ph type="pic" sz="quarter" idx="22"/>
          </p:nvPr>
        </p:nvSpPr>
        <p:spPr>
          <a:xfrm>
            <a:off x="14731068" y="1460500"/>
            <a:ext cx="7908966" cy="53230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Picture Placeholder 10"/>
          <p:cNvSpPr/>
          <p:nvPr>
            <p:ph type="pic" sz="quarter" idx="23"/>
          </p:nvPr>
        </p:nvSpPr>
        <p:spPr>
          <a:xfrm>
            <a:off x="14731068" y="6870906"/>
            <a:ext cx="7908966" cy="5323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icture Placeholder 3"/>
          <p:cNvSpPr/>
          <p:nvPr>
            <p:ph type="pic" idx="21"/>
          </p:nvPr>
        </p:nvSpPr>
        <p:spPr>
          <a:xfrm>
            <a:off x="1741488" y="1511300"/>
            <a:ext cx="20864513" cy="107124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74" name="Studeo_Logo_Musta.png" descr="Studeo_Logo_Mus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22545" y="12498075"/>
            <a:ext cx="2356659" cy="1025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0116" y="1502120"/>
            <a:ext cx="20863768" cy="1071176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o_Logo_Musta.png" descr="Studeo_Logo_Mus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22545" y="12498075"/>
            <a:ext cx="2356659" cy="1025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/>
          <p:nvPr>
            <p:ph type="title" hasCustomPrompt="1"/>
          </p:nvPr>
        </p:nvSpPr>
        <p:spPr>
          <a:xfrm>
            <a:off x="1879600" y="4428480"/>
            <a:ext cx="20929600" cy="279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4" name="Leipätekstin taso yksi…"/>
          <p:cNvSpPr txBox="1"/>
          <p:nvPr>
            <p:ph type="body" idx="1"/>
          </p:nvPr>
        </p:nvSpPr>
        <p:spPr>
          <a:xfrm>
            <a:off x="1879600" y="7493547"/>
            <a:ext cx="20929600" cy="157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" name="Dian numero"/>
          <p:cNvSpPr txBox="1"/>
          <p:nvPr>
            <p:ph type="sldNum" sz="quarter" idx="2"/>
          </p:nvPr>
        </p:nvSpPr>
        <p:spPr>
          <a:xfrm>
            <a:off x="17475200" y="11924032"/>
            <a:ext cx="1325594" cy="15773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/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85" strike="noStrike" sz="8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9pPr>
    </p:titleStyle>
    <p:body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5600" u="none">
          <a:solidFill>
            <a:srgbClr val="000000"/>
          </a:solidFill>
          <a:uFillTx/>
          <a:latin typeface="+mn-lt"/>
          <a:ea typeface="+mn-ea"/>
          <a:cs typeface="+mn-cs"/>
          <a:sym typeface="Open Sans"/>
        </a:defRPr>
      </a:lvl9pPr>
    </p:bodyStyle>
    <p:other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0" strike="noStrike" sz="8600" u="none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5"/>
          <p:cNvSpPr txBox="1"/>
          <p:nvPr>
            <p:ph type="ctrTitle"/>
          </p:nvPr>
        </p:nvSpPr>
        <p:spPr>
          <a:xfrm>
            <a:off x="1879600" y="4428480"/>
            <a:ext cx="20929600" cy="2797823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Valistus</a:t>
            </a:r>
          </a:p>
        </p:txBody>
      </p:sp>
      <p:sp>
        <p:nvSpPr>
          <p:cNvPr id="86" name="Text Placeholder 6"/>
          <p:cNvSpPr txBox="1"/>
          <p:nvPr>
            <p:ph type="subTitle" sz="quarter" idx="1"/>
          </p:nvPr>
        </p:nvSpPr>
        <p:spPr>
          <a:xfrm>
            <a:off x="1879600" y="7364274"/>
            <a:ext cx="20929600" cy="1576660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HI4 (LOPS 2021)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Kuvan paikkamerkki 2" descr="Kuvan paikkamerkki 2"/>
          <p:cNvPicPr>
            <a:picLocks noChangeAspect="1"/>
          </p:cNvPicPr>
          <p:nvPr/>
        </p:nvPicPr>
        <p:blipFill>
          <a:blip r:embed="rId2">
            <a:extLst/>
          </a:blip>
          <a:srcRect l="744" t="103" r="744" b="4577"/>
          <a:stretch>
            <a:fillRect/>
          </a:stretch>
        </p:blipFill>
        <p:spPr>
          <a:xfrm>
            <a:off x="12354505" y="-141"/>
            <a:ext cx="11446854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Text Placeholder 1"/>
          <p:cNvSpPr txBox="1"/>
          <p:nvPr>
            <p:ph type="body" sz="quarter" idx="1"/>
          </p:nvPr>
        </p:nvSpPr>
        <p:spPr>
          <a:xfrm>
            <a:off x="862030" y="865579"/>
            <a:ext cx="11036955" cy="2694626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pc="0" sz="7100"/>
            </a:lvl1pPr>
          </a:lstStyle>
          <a:p>
            <a:pPr/>
            <a:r>
              <a:t>Valistuksen syntytausta</a:t>
            </a:r>
          </a:p>
        </p:txBody>
      </p:sp>
      <p:sp>
        <p:nvSpPr>
          <p:cNvPr id="90" name="Text Placeholder 2"/>
          <p:cNvSpPr/>
          <p:nvPr>
            <p:ph type="body" idx="21"/>
          </p:nvPr>
        </p:nvSpPr>
        <p:spPr>
          <a:xfrm>
            <a:off x="843854" y="2426014"/>
            <a:ext cx="10523899" cy="10796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Taustana valistuksen synnylle voidaan pitää 1600-luvun tieteellistä ja taloudellista kehitystä.</a:t>
            </a:r>
            <a:endParaRPr spc="-62"/>
          </a:p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1700-luvulla maailmankaupan laajentuessa ja tutkimusmatkojen lisääntyessä eurooppalaisten tietämys muiden maanosien kulttuureista lisääntyi.</a:t>
            </a:r>
            <a:endParaRPr spc="-62"/>
          </a:p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Eurooppalaiset oppivat tuntemaan eri tavoin järjestettyjä yhteiskuntia ja uskontoja, joka mahdollisti eurooppalaisen elämäntavan kriittisen tarkastelun.</a:t>
            </a:r>
          </a:p>
        </p:txBody>
      </p:sp>
      <p:sp>
        <p:nvSpPr>
          <p:cNvPr id="91" name="Text Placeholder 6"/>
          <p:cNvSpPr txBox="1"/>
          <p:nvPr/>
        </p:nvSpPr>
        <p:spPr>
          <a:xfrm>
            <a:off x="383569" y="269131"/>
            <a:ext cx="1999864" cy="50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defRPr spc="0" sz="1800"/>
            </a:lvl1pPr>
          </a:lstStyle>
          <a:p>
            <a:pPr/>
            <a:r>
              <a:t>HI4 (LOPS 2021)</a:t>
            </a:r>
          </a:p>
        </p:txBody>
      </p:sp>
      <p:sp>
        <p:nvSpPr>
          <p:cNvPr id="92" name="Text Placeholder 6"/>
          <p:cNvSpPr txBox="1"/>
          <p:nvPr/>
        </p:nvSpPr>
        <p:spPr>
          <a:xfrm rot="16200000">
            <a:off x="21739793" y="2107534"/>
            <a:ext cx="4456074" cy="46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r" defTabSz="457200">
              <a:lnSpc>
                <a:spcPct val="100000"/>
              </a:lnSpc>
              <a:defRPr b="0" i="1" spc="0" sz="2000"/>
            </a:lvl1pPr>
          </a:lstStyle>
          <a:p>
            <a:pPr/>
            <a:r>
              <a:t>Lähde: Wikimedia Commons (PD)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kstiruutu 5"/>
          <p:cNvSpPr txBox="1"/>
          <p:nvPr/>
        </p:nvSpPr>
        <p:spPr>
          <a:xfrm>
            <a:off x="338666" y="12331568"/>
            <a:ext cx="14946910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defRPr b="0" spc="0" sz="2400"/>
            </a:lvl1pPr>
          </a:lstStyle>
          <a:p>
            <a:pPr/>
            <a:r>
              <a:t>1700-luvulla maailmankaupan laajentuessa ja tutkimusmatkojen lisääntyessä eurooppalaisten tietämys muiden maanosien kulttuureista lisääntyi.  Eurooppalaiset oppivat tuntemaan eri tavoin järjestettyjä yhteiskuntia ja uskontoja. Maalauksessa kapteeni Cook rantautuu Australian Botany Baylle Australiassa.</a:t>
            </a:r>
          </a:p>
        </p:txBody>
      </p:sp>
      <p:sp>
        <p:nvSpPr>
          <p:cNvPr id="95" name="Tekstiruutu 2"/>
          <p:cNvSpPr txBox="1"/>
          <p:nvPr/>
        </p:nvSpPr>
        <p:spPr>
          <a:xfrm>
            <a:off x="350858" y="11750631"/>
            <a:ext cx="391363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b="0" i="1" spc="0" sz="2000">
                <a:solidFill>
                  <a:srgbClr val="FFFFFF"/>
                </a:solidFill>
              </a:defRPr>
            </a:pPr>
            <a:r>
              <a:t>Lähde: Wikimedia Commons (</a:t>
            </a:r>
            <a:r>
              <a:rPr cap="all"/>
              <a:t>PD</a:t>
            </a:r>
            <a:r>
              <a:t>)</a:t>
            </a:r>
          </a:p>
        </p:txBody>
      </p:sp>
      <p:pic>
        <p:nvPicPr>
          <p:cNvPr id="96" name="Kuvan paikkamerkki 7" descr="Kuvan paikkamerkki 7"/>
          <p:cNvPicPr>
            <a:picLocks noChangeAspect="1"/>
          </p:cNvPicPr>
          <p:nvPr/>
        </p:nvPicPr>
        <p:blipFill>
          <a:blip r:embed="rId2">
            <a:extLst/>
          </a:blip>
          <a:srcRect l="0" t="16319" r="0" b="14610"/>
          <a:stretch>
            <a:fillRect/>
          </a:stretch>
        </p:blipFill>
        <p:spPr>
          <a:xfrm>
            <a:off x="0" y="8466"/>
            <a:ext cx="24384001" cy="1231900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 Placeholder 6"/>
          <p:cNvSpPr txBox="1"/>
          <p:nvPr/>
        </p:nvSpPr>
        <p:spPr>
          <a:xfrm>
            <a:off x="383569" y="269131"/>
            <a:ext cx="1999864" cy="50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defRPr spc="0" sz="1800"/>
            </a:lvl1pPr>
          </a:lstStyle>
          <a:p>
            <a:pPr/>
            <a:r>
              <a:t>HI4 (LOPS 2021)</a:t>
            </a:r>
          </a:p>
        </p:txBody>
      </p:sp>
      <p:sp>
        <p:nvSpPr>
          <p:cNvPr id="98" name="Text Placeholder 6"/>
          <p:cNvSpPr txBox="1"/>
          <p:nvPr/>
        </p:nvSpPr>
        <p:spPr>
          <a:xfrm rot="16200000">
            <a:off x="21955693" y="10387934"/>
            <a:ext cx="4456074" cy="46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r" defTabSz="457200">
              <a:lnSpc>
                <a:spcPct val="100000"/>
              </a:lnSpc>
              <a:defRPr b="0" i="1" spc="0" sz="2000"/>
            </a:lvl1pPr>
          </a:lstStyle>
          <a:p>
            <a:pPr/>
            <a:r>
              <a:t>Lähde: Wikimedia Commons (PD)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Kuvan paikkamerkki 3" descr="Kuvan paikkamerkki 3"/>
          <p:cNvPicPr>
            <a:picLocks noChangeAspect="1"/>
          </p:cNvPicPr>
          <p:nvPr/>
        </p:nvPicPr>
        <p:blipFill>
          <a:blip r:embed="rId2">
            <a:extLst/>
          </a:blip>
          <a:srcRect l="0" t="15993" r="0" b="5386"/>
          <a:stretch>
            <a:fillRect/>
          </a:stretch>
        </p:blipFill>
        <p:spPr>
          <a:xfrm>
            <a:off x="12060259" y="-6614"/>
            <a:ext cx="12332208" cy="1377599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 Placeholder 1"/>
          <p:cNvSpPr txBox="1"/>
          <p:nvPr>
            <p:ph type="body" sz="quarter" idx="1"/>
          </p:nvPr>
        </p:nvSpPr>
        <p:spPr>
          <a:xfrm>
            <a:off x="757639" y="1503153"/>
            <a:ext cx="11661190" cy="3217439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pc="0" sz="7100"/>
            </a:lvl1pPr>
          </a:lstStyle>
          <a:p>
            <a:pPr/>
            <a:r>
              <a:t>Valistuksen syntytausta</a:t>
            </a:r>
          </a:p>
        </p:txBody>
      </p:sp>
      <p:sp>
        <p:nvSpPr>
          <p:cNvPr id="102" name="Text Placeholder 2"/>
          <p:cNvSpPr/>
          <p:nvPr>
            <p:ph type="body" idx="21"/>
          </p:nvPr>
        </p:nvSpPr>
        <p:spPr>
          <a:xfrm>
            <a:off x="740706" y="3034650"/>
            <a:ext cx="10460631" cy="92095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Valistus oli älyllinen ja moraalinen uudistusliike 1700-luvun Euroopassa ja Pohjois-Amerikassa.</a:t>
            </a:r>
            <a:endParaRPr spc="-72" sz="4600"/>
          </a:p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Valistus kritisoi itsevaltiutta ja yhteiskunnallisia epäkohtia.</a:t>
            </a:r>
            <a:endParaRPr spc="-72" sz="4600"/>
          </a:p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Valistuksen päämääränä oli edistys ja ihmisjärjen vapauttaminen ennakkoluuloista ja taikauskosta.</a:t>
            </a:r>
            <a:endParaRPr spc="-72" sz="4600"/>
          </a:p>
          <a:p>
            <a:pPr marL="401052" indent="-401052" algn="l" defTabSz="457200">
              <a:lnSpc>
                <a:spcPct val="120000"/>
              </a:lnSpc>
              <a:buSzPct val="100000"/>
              <a:buChar char="•"/>
              <a:defRPr spc="0" sz="4000"/>
            </a:pPr>
            <a:r>
              <a:t>Valistuksen kotimaana pidettiin Ranskaa, koska valta oli keskittynyt itsevaltiaalle kuninkaalle, jota vastustettiin.</a:t>
            </a:r>
          </a:p>
        </p:txBody>
      </p:sp>
      <p:sp>
        <p:nvSpPr>
          <p:cNvPr id="103" name="Text Placeholder 6"/>
          <p:cNvSpPr txBox="1"/>
          <p:nvPr/>
        </p:nvSpPr>
        <p:spPr>
          <a:xfrm>
            <a:off x="383569" y="269131"/>
            <a:ext cx="1999864" cy="50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defRPr spc="0" sz="1800"/>
            </a:lvl1pPr>
          </a:lstStyle>
          <a:p>
            <a:pPr/>
            <a:r>
              <a:t>HI4 (LOPS 2021)</a:t>
            </a:r>
          </a:p>
        </p:txBody>
      </p:sp>
      <p:sp>
        <p:nvSpPr>
          <p:cNvPr id="104" name="Text Placeholder 6"/>
          <p:cNvSpPr txBox="1"/>
          <p:nvPr/>
        </p:nvSpPr>
        <p:spPr>
          <a:xfrm rot="16200000">
            <a:off x="21854093" y="2107534"/>
            <a:ext cx="4456074" cy="46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r" defTabSz="457200">
              <a:lnSpc>
                <a:spcPct val="100000"/>
              </a:lnSpc>
              <a:defRPr b="0" i="1" spc="0" sz="2000">
                <a:solidFill>
                  <a:srgbClr val="FFFFFF"/>
                </a:solidFill>
              </a:defRPr>
            </a:lvl1pPr>
          </a:lstStyle>
          <a:p>
            <a:pPr/>
            <a:r>
              <a:t>Lähde: Wikimedia Commons (PD)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Kuva 1" descr="Kuva 1"/>
          <p:cNvPicPr>
            <a:picLocks noChangeAspect="1"/>
          </p:cNvPicPr>
          <p:nvPr/>
        </p:nvPicPr>
        <p:blipFill>
          <a:blip r:embed="rId2">
            <a:extLst/>
          </a:blip>
          <a:srcRect l="14221" t="0" r="0" b="0"/>
          <a:stretch>
            <a:fillRect/>
          </a:stretch>
        </p:blipFill>
        <p:spPr>
          <a:xfrm>
            <a:off x="9583959" y="-1790445"/>
            <a:ext cx="15002547" cy="884490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tsikko 1"/>
          <p:cNvSpPr txBox="1"/>
          <p:nvPr>
            <p:ph type="title"/>
          </p:nvPr>
        </p:nvSpPr>
        <p:spPr>
          <a:xfrm>
            <a:off x="1187155" y="2992919"/>
            <a:ext cx="8489182" cy="4633544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ct val="100000"/>
              </a:lnSpc>
              <a:defRPr spc="0" sz="7100"/>
            </a:lvl1pPr>
          </a:lstStyle>
          <a:p>
            <a:pPr/>
            <a:r>
              <a:t>Bastiljin linnoitus itsevaltiuden symboli</a:t>
            </a:r>
          </a:p>
        </p:txBody>
      </p:sp>
      <p:sp>
        <p:nvSpPr>
          <p:cNvPr id="108" name="Tekstin paikkamerkki 2"/>
          <p:cNvSpPr txBox="1"/>
          <p:nvPr>
            <p:ph type="body" sz="half" idx="1"/>
          </p:nvPr>
        </p:nvSpPr>
        <p:spPr>
          <a:xfrm>
            <a:off x="1048585" y="7535080"/>
            <a:ext cx="15259443" cy="5192360"/>
          </a:xfrm>
          <a:prstGeom prst="rect">
            <a:avLst/>
          </a:prstGeom>
        </p:spPr>
        <p:txBody>
          <a:bodyPr/>
          <a:lstStyle/>
          <a:p>
            <a:pPr marL="373309" indent="-373309" defTabSz="457200">
              <a:lnSpc>
                <a:spcPct val="120000"/>
              </a:lnSpc>
              <a:defRPr b="0" spc="0" sz="4000"/>
            </a:pPr>
            <a:r>
              <a:t>Ranskassa Ludvig XIV:n aikana Bastiljin vankilaan alettiin tuomita ihmisiä myös poliittisista syistä.</a:t>
            </a:r>
            <a:endParaRPr spc="-82" sz="4600"/>
          </a:p>
          <a:p>
            <a:pPr marL="373309" indent="-373309" defTabSz="457200">
              <a:lnSpc>
                <a:spcPct val="120000"/>
              </a:lnSpc>
              <a:defRPr b="0" spc="0" sz="4000"/>
            </a:pPr>
            <a:r>
              <a:t>Bastiljiin joutumiseksi tarvittiin vain kuninkaan vangitsemismääräys ilman tuomioistuimen tuomiota.</a:t>
            </a:r>
            <a:endParaRPr spc="-82" sz="4600"/>
          </a:p>
          <a:p>
            <a:pPr marL="373309" indent="-373309" defTabSz="457200">
              <a:lnSpc>
                <a:spcPct val="120000"/>
              </a:lnSpc>
              <a:defRPr b="0" spc="0" sz="4000"/>
            </a:pPr>
            <a:r>
              <a:t>Tämä teki linnoituksesta kansan silmissä itsevaltiaan kuninkaan mielivallan tunnuskuvan.</a:t>
            </a:r>
          </a:p>
        </p:txBody>
      </p:sp>
      <p:sp>
        <p:nvSpPr>
          <p:cNvPr id="109" name="Tekstiruutu 2"/>
          <p:cNvSpPr txBox="1"/>
          <p:nvPr/>
        </p:nvSpPr>
        <p:spPr>
          <a:xfrm>
            <a:off x="20074929" y="11773885"/>
            <a:ext cx="441867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b="0" i="1" spc="0" sz="2000">
                <a:solidFill>
                  <a:srgbClr val="FFFFFF"/>
                </a:solidFill>
              </a:defRPr>
            </a:pPr>
            <a:r>
              <a:t>Lähde: Wikimedia Commons (</a:t>
            </a:r>
            <a:r>
              <a:rPr cap="all"/>
              <a:t>PD</a:t>
            </a:r>
            <a:r>
              <a:t>)</a:t>
            </a:r>
          </a:p>
        </p:txBody>
      </p:sp>
      <p:sp>
        <p:nvSpPr>
          <p:cNvPr id="110" name="Lähde: Wikimedia Commons (PD)"/>
          <p:cNvSpPr txBox="1"/>
          <p:nvPr/>
        </p:nvSpPr>
        <p:spPr>
          <a:xfrm>
            <a:off x="20374640" y="7032551"/>
            <a:ext cx="381925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defRPr b="0" i="1" spc="0" sz="2000"/>
            </a:lvl1pPr>
          </a:lstStyle>
          <a:p>
            <a:pPr/>
            <a:r>
              <a:t>Lähde: Wikimedia Commons (PD)</a:t>
            </a:r>
          </a:p>
        </p:txBody>
      </p:sp>
      <p:sp>
        <p:nvSpPr>
          <p:cNvPr id="111" name="Text Placeholder 6"/>
          <p:cNvSpPr txBox="1"/>
          <p:nvPr/>
        </p:nvSpPr>
        <p:spPr>
          <a:xfrm>
            <a:off x="383569" y="269131"/>
            <a:ext cx="1999864" cy="50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defRPr spc="0" sz="1800"/>
            </a:lvl1pPr>
          </a:lstStyle>
          <a:p>
            <a:pPr/>
            <a:r>
              <a:t>HI4 (LOPS 2021)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1024px-Gulliver_and_the_Liliputans,_trade_card_for_J._&amp;_P._Coats_spool_cotton,_late_19th_c.jpg"/>
          <p:cNvGrpSpPr/>
          <p:nvPr/>
        </p:nvGrpSpPr>
        <p:grpSpPr>
          <a:xfrm rot="21300000">
            <a:off x="111726" y="1993827"/>
            <a:ext cx="9804401" cy="6819901"/>
            <a:chOff x="0" y="0"/>
            <a:chExt cx="9804400" cy="6819900"/>
          </a:xfrm>
        </p:grpSpPr>
        <p:pic>
          <p:nvPicPr>
            <p:cNvPr id="114" name="1024px-Gulliver_and_the_Liliputans,_trade_card_for_J._&amp;_P._Coats_spool_cotton,_late_19th_c.jpg" descr="1024px-Gulliver_and_the_Liliputans,_trade_card_for_J._&amp;_P._Coats_spool_cotton,_late_19th_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398000" cy="6375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" name="1024px-Gulliver_and_the_Liliputans,_trade_card_for_J._&amp;_P._Coats_spool_cotton,_late_19th_c.jpg" descr="1024px-Gulliver_and_the_Liliputans,_trade_card_for_J._&amp;_P._Coats_spool_cotton,_late_19th_c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804400" cy="6819900"/>
            </a:xfrm>
            <a:prstGeom prst="rect">
              <a:avLst/>
            </a:prstGeom>
            <a:effectLst/>
          </p:spPr>
        </p:pic>
      </p:grpSp>
      <p:sp>
        <p:nvSpPr>
          <p:cNvPr id="116" name="Tekstiruutu 1"/>
          <p:cNvSpPr txBox="1"/>
          <p:nvPr/>
        </p:nvSpPr>
        <p:spPr>
          <a:xfrm>
            <a:off x="10835101" y="4396315"/>
            <a:ext cx="10855831" cy="834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1052" indent="-401052" defTabSz="457200">
              <a:lnSpc>
                <a:spcPct val="120000"/>
              </a:lnSpc>
              <a:buSzPct val="100000"/>
              <a:buChar char="•"/>
              <a:defRPr b="0" spc="0" sz="4000"/>
            </a:pPr>
            <a:r>
              <a:t>Kirjoittanut Jonathan Swift (1667–1745).</a:t>
            </a:r>
          </a:p>
          <a:p>
            <a:pPr marL="401052" indent="-401052" defTabSz="457200">
              <a:lnSpc>
                <a:spcPct val="120000"/>
              </a:lnSpc>
              <a:buSzPct val="100000"/>
              <a:buChar char="•"/>
              <a:defRPr b="0" spc="0" sz="4000"/>
            </a:pPr>
            <a:r>
              <a:t>Kertomus merimiehestä, joka ajautuu mitä ihmeellisimpiin maihin.</a:t>
            </a:r>
          </a:p>
          <a:p>
            <a:pPr marL="401052" indent="-401052" defTabSz="457200">
              <a:lnSpc>
                <a:spcPct val="120000"/>
              </a:lnSpc>
              <a:buSzPct val="100000"/>
              <a:buChar char="•"/>
              <a:defRPr b="0" spc="0" sz="4000"/>
            </a:pPr>
            <a:r>
              <a:t>Satiiri arvostelee oman aikansa hallitsijoita ja koko yhteiskuntaa.</a:t>
            </a:r>
          </a:p>
          <a:p>
            <a:pPr marL="401052" indent="-401052" defTabSz="457200">
              <a:lnSpc>
                <a:spcPct val="120000"/>
              </a:lnSpc>
              <a:buSzPct val="100000"/>
              <a:buChar char="•"/>
              <a:defRPr b="0" spc="0" sz="4000"/>
            </a:pPr>
            <a:r>
              <a:t>Suunnattu aikuisille, mutta selkeän juonen ja mielikuvituksellisen kerronnan ansiosta siitä tuli suosittu lastenkirja.</a:t>
            </a:r>
          </a:p>
          <a:p>
            <a:pPr marL="401052" indent="-401052" defTabSz="457200">
              <a:lnSpc>
                <a:spcPct val="120000"/>
              </a:lnSpc>
              <a:buSzPct val="100000"/>
              <a:buChar char="•"/>
              <a:defRPr b="0" spc="0" sz="4000"/>
            </a:pPr>
            <a:r>
              <a:t>Tyyliltään teos edustaa valistusajalle tyypillistä matkakirjallisuutta.</a:t>
            </a:r>
          </a:p>
        </p:txBody>
      </p:sp>
      <p:sp>
        <p:nvSpPr>
          <p:cNvPr id="117" name="Tekstiruutu 3"/>
          <p:cNvSpPr txBox="1"/>
          <p:nvPr/>
        </p:nvSpPr>
        <p:spPr>
          <a:xfrm>
            <a:off x="10835101" y="483192"/>
            <a:ext cx="12360484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pc="0" sz="7100"/>
            </a:pPr>
            <a:r>
              <a:t>Gulliverin retket (1726) </a:t>
            </a:r>
            <a:br/>
            <a:r>
              <a:t>– esimerkki poliittisesta satiirista</a:t>
            </a:r>
          </a:p>
        </p:txBody>
      </p:sp>
      <p:sp>
        <p:nvSpPr>
          <p:cNvPr id="118" name="Text Placeholder 6"/>
          <p:cNvSpPr txBox="1"/>
          <p:nvPr/>
        </p:nvSpPr>
        <p:spPr>
          <a:xfrm>
            <a:off x="383569" y="269131"/>
            <a:ext cx="1999864" cy="50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>
              <a:defRPr spc="0" sz="1800"/>
            </a:lvl1pPr>
          </a:lstStyle>
          <a:p>
            <a:pPr/>
            <a:r>
              <a:t>HI4 (LOPS 2021)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0EBE0"/>
      </a:lt1>
      <a:dk2>
        <a:srgbClr val="A7A7A7"/>
      </a:dk2>
      <a:lt2>
        <a:srgbClr val="535353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Helvetica"/>
        <a:ea typeface="Helvetica"/>
        <a:cs typeface="Helvetica"/>
      </a:majorFont>
      <a:minorFont>
        <a:latin typeface="Open Sans"/>
        <a:ea typeface="Open Sans"/>
        <a:cs typeface="Open Sans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EBE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-100" strike="noStrike" sz="8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-100" strike="noStrike" sz="8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Helvetica"/>
        <a:ea typeface="Helvetica"/>
        <a:cs typeface="Helvetica"/>
      </a:majorFont>
      <a:minorFont>
        <a:latin typeface="Open Sans"/>
        <a:ea typeface="Open Sans"/>
        <a:cs typeface="Open Sans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EBE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-100" strike="noStrike" sz="8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-100" strike="noStrike" sz="8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