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327" r:id="rId3"/>
    <p:sldId id="355" r:id="rId4"/>
    <p:sldId id="356" r:id="rId5"/>
    <p:sldId id="294" r:id="rId6"/>
    <p:sldId id="334" r:id="rId7"/>
    <p:sldId id="288" r:id="rId8"/>
    <p:sldId id="289" r:id="rId9"/>
    <p:sldId id="321" r:id="rId10"/>
    <p:sldId id="358" r:id="rId11"/>
    <p:sldId id="328" r:id="rId12"/>
    <p:sldId id="299" r:id="rId13"/>
    <p:sldId id="281" r:id="rId14"/>
    <p:sldId id="357" r:id="rId15"/>
    <p:sldId id="2205" r:id="rId16"/>
    <p:sldId id="359" r:id="rId17"/>
    <p:sldId id="360" r:id="rId18"/>
    <p:sldId id="2206" r:id="rId19"/>
    <p:sldId id="2207" r:id="rId20"/>
    <p:sldId id="2208" r:id="rId21"/>
    <p:sldId id="2209" r:id="rId22"/>
    <p:sldId id="2211" r:id="rId23"/>
    <p:sldId id="2212" r:id="rId24"/>
    <p:sldId id="2210" r:id="rId25"/>
    <p:sldId id="361" r:id="rId26"/>
    <p:sldId id="2186" r:id="rId27"/>
    <p:sldId id="2202" r:id="rId28"/>
    <p:sldId id="2203" r:id="rId29"/>
    <p:sldId id="2204" r:id="rId30"/>
    <p:sldId id="322" r:id="rId31"/>
    <p:sldId id="287" r:id="rId32"/>
    <p:sldId id="296" r:id="rId33"/>
    <p:sldId id="325" r:id="rId34"/>
    <p:sldId id="339" r:id="rId35"/>
    <p:sldId id="310" r:id="rId36"/>
    <p:sldId id="267" r:id="rId37"/>
    <p:sldId id="291" r:id="rId38"/>
    <p:sldId id="301" r:id="rId39"/>
    <p:sldId id="298" r:id="rId40"/>
    <p:sldId id="340" r:id="rId41"/>
    <p:sldId id="277" r:id="rId42"/>
    <p:sldId id="341" r:id="rId43"/>
    <p:sldId id="342" r:id="rId44"/>
    <p:sldId id="343" r:id="rId45"/>
    <p:sldId id="265" r:id="rId46"/>
    <p:sldId id="344" r:id="rId47"/>
    <p:sldId id="313" r:id="rId48"/>
    <p:sldId id="315" r:id="rId49"/>
    <p:sldId id="259" r:id="rId50"/>
    <p:sldId id="302" r:id="rId51"/>
    <p:sldId id="276" r:id="rId52"/>
    <p:sldId id="345" r:id="rId53"/>
    <p:sldId id="312" r:id="rId54"/>
    <p:sldId id="314" r:id="rId55"/>
    <p:sldId id="346" r:id="rId56"/>
    <p:sldId id="300" r:id="rId57"/>
    <p:sldId id="273" r:id="rId58"/>
    <p:sldId id="274" r:id="rId59"/>
    <p:sldId id="347" r:id="rId60"/>
    <p:sldId id="354" r:id="rId61"/>
    <p:sldId id="304" r:id="rId62"/>
    <p:sldId id="278" r:id="rId63"/>
    <p:sldId id="348" r:id="rId64"/>
    <p:sldId id="349" r:id="rId65"/>
    <p:sldId id="350" r:id="rId66"/>
    <p:sldId id="270" r:id="rId67"/>
    <p:sldId id="317" r:id="rId68"/>
    <p:sldId id="293" r:id="rId69"/>
    <p:sldId id="318" r:id="rId70"/>
    <p:sldId id="262" r:id="rId71"/>
    <p:sldId id="351" r:id="rId72"/>
    <p:sldId id="306" r:id="rId73"/>
    <p:sldId id="260" r:id="rId74"/>
    <p:sldId id="323" r:id="rId75"/>
    <p:sldId id="324" r:id="rId76"/>
    <p:sldId id="352" r:id="rId77"/>
    <p:sldId id="308" r:id="rId78"/>
    <p:sldId id="263" r:id="rId79"/>
    <p:sldId id="264" r:id="rId80"/>
    <p:sldId id="305" r:id="rId81"/>
    <p:sldId id="295" r:id="rId82"/>
    <p:sldId id="332" r:id="rId83"/>
    <p:sldId id="331" r:id="rId84"/>
    <p:sldId id="330" r:id="rId85"/>
    <p:sldId id="333" r:id="rId86"/>
    <p:sldId id="284" r:id="rId8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3284890-85D2-4D7B-8EF5-15A9C1DB8F42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0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3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3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0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8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1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06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7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772C379-9A7C-4C87-A116-CBE9F58B04C5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83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4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intti.fi/naisten-vapaaehtoinen-asepalvelu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s.helsinki.fi/valintahanke/webinaarit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le.fi/aihe/a/20-10006547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FhJqSbEBkRR9LS2hafTU-pglFtMt-R1t" TargetMode="External"/><Relationship Id="rId2" Type="http://schemas.openxmlformats.org/officeDocument/2006/relationships/hyperlink" Target="https://www.youtube.com/playlist?list=PLaNfvlZd-a3XNjMpQfQdwr-KCZesEXaQ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_J1nFntCP8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Dv70IX5f7U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OYDG2xgAzw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dKZmGGbvHo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Dv70IX5f7U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lu.fi/fi/alumnitarinat/nopeamman-diagnostiikan-jaljilla" TargetMode="External"/><Relationship Id="rId2" Type="http://schemas.openxmlformats.org/officeDocument/2006/relationships/hyperlink" Target="https://youtu.be/qTyRO6wP_wk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71Su9E_E28" TargetMode="External"/><Relationship Id="rId2" Type="http://schemas.openxmlformats.org/officeDocument/2006/relationships/hyperlink" Target="https://youtu.be/mtHjlvGj5Q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ytech.fi/uratarinat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youtu.be/ZeKUH_w5u_w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QC2FDI6R3E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eKUH_w5u_w" TargetMode="External"/><Relationship Id="rId3" Type="http://schemas.openxmlformats.org/officeDocument/2006/relationships/hyperlink" Target="https://www.youtube.com/watch?v=vDv70IX5f7U" TargetMode="External"/><Relationship Id="rId7" Type="http://schemas.openxmlformats.org/officeDocument/2006/relationships/hyperlink" Target="https://youtu.be/V71Su9E_E28" TargetMode="External"/><Relationship Id="rId2" Type="http://schemas.openxmlformats.org/officeDocument/2006/relationships/hyperlink" Target="https://www.menti.com/aly37679gh5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mtHjlvGj5Q4" TargetMode="External"/><Relationship Id="rId11" Type="http://schemas.openxmlformats.org/officeDocument/2006/relationships/hyperlink" Target="https://www.youtube.com/watch?v=2mA3nu0eTYw&amp;list=PLaNfvlZd-a3XNjMpQfQdwr-KCZesEXaQl&amp;index=20" TargetMode="External"/><Relationship Id="rId5" Type="http://schemas.openxmlformats.org/officeDocument/2006/relationships/hyperlink" Target="https://youtu.be/qTyRO6wP_wk" TargetMode="External"/><Relationship Id="rId10" Type="http://schemas.openxmlformats.org/officeDocument/2006/relationships/hyperlink" Target="https://www.youtube.com/watch?v=5IXg4cK7hx4&amp;list=PLaNfvlZd-a3XNjMpQfQdwr-KCZesEXaQl&amp;index=24" TargetMode="External"/><Relationship Id="rId4" Type="http://schemas.openxmlformats.org/officeDocument/2006/relationships/hyperlink" Target="https://youtu.be/udKZmGGbvHo" TargetMode="External"/><Relationship Id="rId9" Type="http://schemas.openxmlformats.org/officeDocument/2006/relationships/hyperlink" Target="https://youtu.be/d_J1nFntCP8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w2coH2UF-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/74-20077642" TargetMode="External"/><Relationship Id="rId2" Type="http://schemas.openxmlformats.org/officeDocument/2006/relationships/hyperlink" Target="https://todistusvalinta.fi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11471563" cy="3812249"/>
          </a:xfrm>
        </p:spPr>
        <p:txBody>
          <a:bodyPr/>
          <a:lstStyle/>
          <a:p>
            <a:pPr algn="ctr"/>
            <a:r>
              <a:rPr lang="fi-FI" dirty="0"/>
              <a:t>Haku korkeakouluihin vuosina 2025 (3v.) </a:t>
            </a:r>
            <a:br>
              <a:rPr lang="fi-FI" dirty="0"/>
            </a:br>
            <a:r>
              <a:rPr lang="fi-FI" dirty="0"/>
              <a:t>ja 2026 (4v.)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51375" y="5017188"/>
            <a:ext cx="7891272" cy="1069848"/>
          </a:xfrm>
        </p:spPr>
        <p:txBody>
          <a:bodyPr>
            <a:normAutofit/>
          </a:bodyPr>
          <a:lstStyle/>
          <a:p>
            <a:r>
              <a:rPr lang="fi-FI" dirty="0"/>
              <a:t>Kakkosten opotunnit, kevät 2024</a:t>
            </a:r>
          </a:p>
          <a:p>
            <a:r>
              <a:rPr lang="fi-FI" sz="2000" dirty="0"/>
              <a:t>Eveliina Ojala</a:t>
            </a:r>
          </a:p>
        </p:txBody>
      </p:sp>
    </p:spTree>
    <p:extLst>
      <p:ext uri="{BB962C8B-B14F-4D97-AF65-F5344CB8AC3E}">
        <p14:creationId xmlns:p14="http://schemas.microsoft.com/office/powerpoint/2010/main" val="326051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4274D95-DF36-494B-B1F7-1668D054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Ylen yhteishakukone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8B868A2-E031-4EA2-8BD3-0C690187C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117" y="2419602"/>
            <a:ext cx="8627064" cy="3443869"/>
          </a:xfrm>
        </p:spPr>
      </p:pic>
    </p:spTree>
    <p:extLst>
      <p:ext uri="{BB962C8B-B14F-4D97-AF65-F5344CB8AC3E}">
        <p14:creationId xmlns:p14="http://schemas.microsoft.com/office/powerpoint/2010/main" val="9221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0CFBCDA-F6CE-4798-9F7C-7F3ED27EA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436" y="2269329"/>
            <a:ext cx="9747127" cy="1718209"/>
          </a:xfrm>
        </p:spPr>
        <p:txBody>
          <a:bodyPr/>
          <a:lstStyle/>
          <a:p>
            <a:pPr algn="ctr"/>
            <a:r>
              <a:rPr lang="fi-FI" dirty="0"/>
              <a:t>Ammattikorkeakoulut</a:t>
            </a:r>
          </a:p>
        </p:txBody>
      </p:sp>
    </p:spTree>
    <p:extLst>
      <p:ext uri="{BB962C8B-B14F-4D97-AF65-F5344CB8AC3E}">
        <p14:creationId xmlns:p14="http://schemas.microsoft.com/office/powerpoint/2010/main" val="1990255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7606" y="300954"/>
            <a:ext cx="10772775" cy="1658198"/>
          </a:xfrm>
        </p:spPr>
        <p:txBody>
          <a:bodyPr/>
          <a:lstStyle/>
          <a:p>
            <a:pPr algn="ctr"/>
            <a:r>
              <a:rPr lang="fi-FI" dirty="0"/>
              <a:t>AMK-koulutukset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1529542"/>
            <a:ext cx="10753725" cy="472163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Humanistinen</a:t>
            </a:r>
            <a:r>
              <a:rPr lang="fi-FI" dirty="0"/>
              <a:t> ala ja kasvatusala (tulkki, yhteisöpedagogi)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Kulttuuriala</a:t>
            </a:r>
            <a:r>
              <a:rPr lang="fi-FI" dirty="0"/>
              <a:t> (artenomi, konservaattori, kulttuurituottaja, kuvataiteilija, medianomi, muotoilija, musiikkipedagogi, muusikko, tanssinopettaja, teatteri-ilmaisun ohjaaja, </a:t>
            </a:r>
            <a:r>
              <a:rPr lang="fi-FI" dirty="0" err="1"/>
              <a:t>vestonomi</a:t>
            </a:r>
            <a:r>
              <a:rPr lang="fi-FI" dirty="0"/>
              <a:t>) -&gt; </a:t>
            </a:r>
            <a:r>
              <a:rPr lang="fi-FI" b="1" i="1" dirty="0"/>
              <a:t>ei todistusvalintaa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Liiketalouden</a:t>
            </a:r>
            <a:r>
              <a:rPr lang="fi-FI" dirty="0"/>
              <a:t> ja </a:t>
            </a:r>
            <a:r>
              <a:rPr lang="fi-FI" b="1" dirty="0"/>
              <a:t>tietojenkäsittelyn</a:t>
            </a:r>
            <a:r>
              <a:rPr lang="fi-FI" dirty="0"/>
              <a:t> ala (tradenomi -&gt; eri suuntautumisvaihtoehtoja)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Luonnonvara-ala</a:t>
            </a:r>
            <a:r>
              <a:rPr lang="fi-FI" dirty="0"/>
              <a:t> (agrologi, hortonomi, metsätalousinsinööri, ympäristösuunnittelija)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Matkailu-, </a:t>
            </a:r>
            <a:r>
              <a:rPr lang="fi-FI" b="1" dirty="0" err="1"/>
              <a:t>ravitsemis</a:t>
            </a:r>
            <a:r>
              <a:rPr lang="fi-FI" b="1" dirty="0"/>
              <a:t>- ja talousala </a:t>
            </a:r>
            <a:r>
              <a:rPr lang="fi-FI" dirty="0"/>
              <a:t>(restonomi)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Merenkulun</a:t>
            </a:r>
            <a:r>
              <a:rPr lang="fi-FI" dirty="0"/>
              <a:t> </a:t>
            </a:r>
            <a:r>
              <a:rPr lang="fi-FI" b="1" dirty="0"/>
              <a:t>ala</a:t>
            </a:r>
            <a:r>
              <a:rPr lang="fi-FI" dirty="0"/>
              <a:t> (merikapteeni, merenkulkualan insinööri)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 err="1"/>
              <a:t>Soteli</a:t>
            </a:r>
            <a:r>
              <a:rPr lang="fi-FI" b="1" dirty="0"/>
              <a:t>-ala</a:t>
            </a:r>
            <a:r>
              <a:rPr lang="fi-FI" dirty="0"/>
              <a:t> (</a:t>
            </a:r>
            <a:r>
              <a:rPr lang="fi-FI" dirty="0" err="1"/>
              <a:t>sosiaali</a:t>
            </a:r>
            <a:r>
              <a:rPr lang="fi-FI" dirty="0"/>
              <a:t>- ja terveydenhuollon koulutukset, liikunnanohjaaja, </a:t>
            </a:r>
            <a:r>
              <a:rPr lang="fi-FI" dirty="0" err="1"/>
              <a:t>estenomi</a:t>
            </a:r>
            <a:r>
              <a:rPr lang="fi-FI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Tekniikan ala </a:t>
            </a:r>
            <a:r>
              <a:rPr lang="fi-FI" dirty="0"/>
              <a:t>(insinööri -&gt; eri suuntautumisvaihtoehtoja)</a:t>
            </a:r>
          </a:p>
          <a:p>
            <a:pPr marL="0" indent="0">
              <a:buNone/>
            </a:pPr>
            <a:r>
              <a:rPr lang="fi-FI" dirty="0"/>
              <a:t>***********************************************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Poliisiammattikorkeakoulu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Pelastusopisto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8076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AMK </a:t>
            </a:r>
            <a:r>
              <a:rPr lang="fi-FI" b="1"/>
              <a:t>sähköinen valintakoe:</a:t>
            </a:r>
            <a:endParaRPr lang="fi-FI" b="1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E88D089B-AF19-4440-B746-94D0E1BC0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29" y="1836993"/>
            <a:ext cx="10882964" cy="4431832"/>
          </a:xfrm>
        </p:spPr>
      </p:pic>
    </p:spTree>
    <p:extLst>
      <p:ext uri="{BB962C8B-B14F-4D97-AF65-F5344CB8AC3E}">
        <p14:creationId xmlns:p14="http://schemas.microsoft.com/office/powerpoint/2010/main" val="3249062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D95FC9-454E-4F57-A12A-758CAD32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Kutsunnat: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057F01-8119-478C-BE1F-4B9F45849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Kutsunnat sinä vuonna, kun täytät 18 vuotta.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Naisten vapaaehtoinen asepalvelus: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Sähköinen hakemus liitteineen on lähetettävä viimeistään 15. tammikuuta. </a:t>
            </a:r>
            <a:r>
              <a:rPr lang="fi-FI" b="1" dirty="0"/>
              <a:t>Naisten vapaaehtoiseen asepalvelukseen voit hakea, jos olet Suomen kansalainen, 18–29 vuoden ikäinen ja terveydentilasi sopii sotilaskoulutukseen.</a:t>
            </a: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Uudenmaan, Hämeen ja Lapin aluetoimistot </a:t>
            </a:r>
            <a:r>
              <a:rPr lang="fi-FI" b="1" dirty="0"/>
              <a:t>pilotoivat</a:t>
            </a:r>
            <a:r>
              <a:rPr lang="fi-FI" dirty="0"/>
              <a:t> naisten vapaaehtoisen asepalveluksen valintatilaisuuden ja miesten kutsuntojen yhdistämistä vuonna 2024.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Lisätietoa: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i-FI" dirty="0">
                <a:hlinkClick r:id="rId2"/>
              </a:rPr>
              <a:t>https://intti.fi/naisten-vapaaehtoinen-asepalvelus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04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8AAC1B-8EC3-4F61-8EE1-477BCF02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Hygieniaosaamiskoulutus: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397673-22F8-42B2-A2F9-F5B7E16F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Hygieniaosaamiskoulutus ja testi</a:t>
            </a:r>
          </a:p>
          <a:p>
            <a:r>
              <a:rPr lang="fi-FI" dirty="0"/>
              <a:t>25.4.2024 klo 17.15 - 20.15</a:t>
            </a:r>
          </a:p>
          <a:p>
            <a:r>
              <a:rPr lang="fi-FI" dirty="0"/>
              <a:t>Sydän - Laukaan koulu,</a:t>
            </a:r>
          </a:p>
          <a:p>
            <a:r>
              <a:rPr lang="fi-FI" dirty="0"/>
              <a:t>Auditorio</a:t>
            </a:r>
          </a:p>
          <a:p>
            <a:r>
              <a:rPr lang="fi-FI" dirty="0"/>
              <a:t>-&gt; ilmoittaudu Laukaan 4H-yhdistyksen sivuilla -&gt; 4H Akatemia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208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B78B620B-C3CD-438D-9F26-B04A81F8E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066" y="716438"/>
            <a:ext cx="10373403" cy="5835039"/>
          </a:xfrm>
        </p:spPr>
      </p:pic>
    </p:spTree>
    <p:extLst>
      <p:ext uri="{BB962C8B-B14F-4D97-AF65-F5344CB8AC3E}">
        <p14:creationId xmlns:p14="http://schemas.microsoft.com/office/powerpoint/2010/main" val="125341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E40BBC9-AF6D-4858-A9BB-16313EEF7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04" y="490195"/>
            <a:ext cx="10907589" cy="6135520"/>
          </a:xfrm>
        </p:spPr>
      </p:pic>
    </p:spTree>
    <p:extLst>
      <p:ext uri="{BB962C8B-B14F-4D97-AF65-F5344CB8AC3E}">
        <p14:creationId xmlns:p14="http://schemas.microsoft.com/office/powerpoint/2010/main" val="155952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B9B11E-6BDF-44EB-BBF2-459764B7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Ehdotus yliopistojen uusista valintakokeista 2025: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98A0507-2A50-4B25-8DDB-191F13489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193" y="2157731"/>
            <a:ext cx="7878915" cy="4384471"/>
          </a:xfrm>
        </p:spPr>
      </p:pic>
    </p:spTree>
    <p:extLst>
      <p:ext uri="{BB962C8B-B14F-4D97-AF65-F5344CB8AC3E}">
        <p14:creationId xmlns:p14="http://schemas.microsoft.com/office/powerpoint/2010/main" val="3632849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D8603FF-3AD1-4489-92C8-AAA00C070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996" y="604829"/>
            <a:ext cx="10091071" cy="5648341"/>
          </a:xfrm>
        </p:spPr>
      </p:pic>
    </p:spTree>
    <p:extLst>
      <p:ext uri="{BB962C8B-B14F-4D97-AF65-F5344CB8AC3E}">
        <p14:creationId xmlns:p14="http://schemas.microsoft.com/office/powerpoint/2010/main" val="395987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07ED3F-BC1A-4EBE-B99F-FF348CDC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Kuinka yo-kirjoitukset sujuivat?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E3AFB73-B282-4FEB-B600-72FE8848C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553" y="1690852"/>
            <a:ext cx="4524203" cy="4524203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511F16F-D0C8-4866-9C44-3C7D53220179}"/>
              </a:ext>
            </a:extLst>
          </p:cNvPr>
          <p:cNvSpPr txBox="1"/>
          <p:nvPr/>
        </p:nvSpPr>
        <p:spPr>
          <a:xfrm>
            <a:off x="7936706" y="5326144"/>
            <a:ext cx="396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https://www.menti.com/al1397er8817</a:t>
            </a:r>
          </a:p>
        </p:txBody>
      </p:sp>
    </p:spTree>
    <p:extLst>
      <p:ext uri="{BB962C8B-B14F-4D97-AF65-F5344CB8AC3E}">
        <p14:creationId xmlns:p14="http://schemas.microsoft.com/office/powerpoint/2010/main" val="263419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0CA3F3E-0D2C-4A50-99A2-94520E2C5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160" y="575035"/>
            <a:ext cx="10891679" cy="5964731"/>
          </a:xfrm>
        </p:spPr>
      </p:pic>
    </p:spTree>
    <p:extLst>
      <p:ext uri="{BB962C8B-B14F-4D97-AF65-F5344CB8AC3E}">
        <p14:creationId xmlns:p14="http://schemas.microsoft.com/office/powerpoint/2010/main" val="2280283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51BFF2-BBA5-406B-BE71-46001581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2" y="188448"/>
            <a:ext cx="10772775" cy="1658198"/>
          </a:xfrm>
        </p:spPr>
        <p:txBody>
          <a:bodyPr/>
          <a:lstStyle/>
          <a:p>
            <a:r>
              <a:rPr lang="fi-FI" dirty="0"/>
              <a:t>Valintakoe B mm. lääketiede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A131464-6DB0-4F4C-942A-7C4335899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362" y="1470582"/>
            <a:ext cx="9382677" cy="5120980"/>
          </a:xfrm>
        </p:spPr>
      </p:pic>
    </p:spTree>
    <p:extLst>
      <p:ext uri="{BB962C8B-B14F-4D97-AF65-F5344CB8AC3E}">
        <p14:creationId xmlns:p14="http://schemas.microsoft.com/office/powerpoint/2010/main" val="2306785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894BCC7-D1A8-4B45-943E-2060E16AA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217" y="452486"/>
            <a:ext cx="11250142" cy="6255871"/>
          </a:xfrm>
        </p:spPr>
      </p:pic>
    </p:spTree>
    <p:extLst>
      <p:ext uri="{BB962C8B-B14F-4D97-AF65-F5344CB8AC3E}">
        <p14:creationId xmlns:p14="http://schemas.microsoft.com/office/powerpoint/2010/main" val="3890250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8E9FFF3-700B-4A80-8BCD-29982E4E3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95" y="273376"/>
            <a:ext cx="11595626" cy="6465963"/>
          </a:xfrm>
        </p:spPr>
      </p:pic>
    </p:spTree>
    <p:extLst>
      <p:ext uri="{BB962C8B-B14F-4D97-AF65-F5344CB8AC3E}">
        <p14:creationId xmlns:p14="http://schemas.microsoft.com/office/powerpoint/2010/main" val="2319595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87545C-C93D-4D40-88A9-36BCF55F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Lisää uudistuksesta: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75C64E-B1DC-4F90-B0D0-15ABF2B80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https://blogs.helsinki.fi/valintahanke/webinaarit/</a:t>
            </a:r>
            <a:r>
              <a:rPr lang="fi-FI" dirty="0"/>
              <a:t> </a:t>
            </a:r>
          </a:p>
          <a:p>
            <a:r>
              <a:rPr lang="fi-FI" dirty="0"/>
              <a:t>Yliopistovalinnat.fi -&gt; opiskelijavalintojen kehittämishankkeen blogi</a:t>
            </a:r>
          </a:p>
        </p:txBody>
      </p:sp>
    </p:spTree>
    <p:extLst>
      <p:ext uri="{BB962C8B-B14F-4D97-AF65-F5344CB8AC3E}">
        <p14:creationId xmlns:p14="http://schemas.microsoft.com/office/powerpoint/2010/main" val="301085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F15F4B-2E9B-4727-8184-32CF7D91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Tehtäväsi tänään: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2FCCD8-78EC-4DDD-8A87-15843984F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Päivitä </a:t>
            </a:r>
            <a:r>
              <a:rPr lang="fi-FI" b="1" dirty="0"/>
              <a:t>ylioppilaskirjoitussuunnitelmasi</a:t>
            </a:r>
            <a:r>
              <a:rPr lang="fi-FI" dirty="0"/>
              <a:t> ajan tasalle.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Wilma -&gt; selaimen, ei sovelluksen kautta.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Lomakkeet -&gt; </a:t>
            </a:r>
            <a:r>
              <a:rPr lang="fi-FI" b="1" dirty="0"/>
              <a:t>ylioppilaskirjoitussuunnitelma (LOPS2021).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Mitä jos mieli on muuttunut? Tai muuttuu?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Aina voi turvautua pidempään opiskelusuunnitelmaan! </a:t>
            </a:r>
          </a:p>
        </p:txBody>
      </p:sp>
    </p:spTree>
    <p:extLst>
      <p:ext uri="{BB962C8B-B14F-4D97-AF65-F5344CB8AC3E}">
        <p14:creationId xmlns:p14="http://schemas.microsoft.com/office/powerpoint/2010/main" val="2782021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316224" y="150813"/>
            <a:ext cx="10389808" cy="948532"/>
          </a:xfrm>
        </p:spPr>
        <p:txBody>
          <a:bodyPr>
            <a:normAutofit/>
          </a:bodyPr>
          <a:lstStyle/>
          <a:p>
            <a:pPr algn="ctr"/>
            <a:r>
              <a:rPr lang="fi-FI" sz="3000" dirty="0"/>
              <a:t>Todistusvalinnan arvosanojen keskiarvo, ammattikorkeakoulut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99" y="908050"/>
            <a:ext cx="8770144" cy="5799138"/>
          </a:xfrm>
        </p:spPr>
      </p:pic>
      <p:cxnSp>
        <p:nvCxnSpPr>
          <p:cNvPr id="6" name="Suora nuoliyhdysviiva 5"/>
          <p:cNvCxnSpPr/>
          <p:nvPr/>
        </p:nvCxnSpPr>
        <p:spPr>
          <a:xfrm flipH="1">
            <a:off x="6901941" y="1549580"/>
            <a:ext cx="531876" cy="3141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ruutu 6"/>
          <p:cNvSpPr txBox="1"/>
          <p:nvPr/>
        </p:nvSpPr>
        <p:spPr>
          <a:xfrm>
            <a:off x="5631071" y="4471976"/>
            <a:ext cx="78119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599" dirty="0"/>
              <a:t>C = 4</a:t>
            </a:r>
          </a:p>
        </p:txBody>
      </p:sp>
    </p:spTree>
    <p:extLst>
      <p:ext uri="{BB962C8B-B14F-4D97-AF65-F5344CB8AC3E}">
        <p14:creationId xmlns:p14="http://schemas.microsoft.com/office/powerpoint/2010/main" val="203561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532974" y="109984"/>
            <a:ext cx="10230360" cy="663402"/>
          </a:xfrm>
        </p:spPr>
        <p:txBody>
          <a:bodyPr>
            <a:normAutofit/>
          </a:bodyPr>
          <a:lstStyle/>
          <a:p>
            <a:pPr algn="ctr"/>
            <a:r>
              <a:rPr lang="fi-FI" sz="3000" dirty="0"/>
              <a:t>Todistusvalinnan arvosanojen keskiarvo, yliopistot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97" y="724624"/>
            <a:ext cx="9058514" cy="5984018"/>
          </a:xfrm>
          <a:prstGeom prst="rect">
            <a:avLst/>
          </a:prstGeom>
        </p:spPr>
      </p:pic>
      <p:cxnSp>
        <p:nvCxnSpPr>
          <p:cNvPr id="5" name="Suora nuoliyhdysviiva 4"/>
          <p:cNvCxnSpPr/>
          <p:nvPr/>
        </p:nvCxnSpPr>
        <p:spPr>
          <a:xfrm flipH="1" flipV="1">
            <a:off x="7090065" y="1124952"/>
            <a:ext cx="415529" cy="182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/>
          <p:cNvSpPr txBox="1"/>
          <p:nvPr/>
        </p:nvSpPr>
        <p:spPr>
          <a:xfrm>
            <a:off x="6234077" y="961349"/>
            <a:ext cx="855988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599" dirty="0"/>
              <a:t>M = 5</a:t>
            </a:r>
          </a:p>
        </p:txBody>
      </p:sp>
    </p:spTree>
    <p:extLst>
      <p:ext uri="{BB962C8B-B14F-4D97-AF65-F5344CB8AC3E}">
        <p14:creationId xmlns:p14="http://schemas.microsoft.com/office/powerpoint/2010/main" val="930921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Ammattikorkeakoulut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" y="1595223"/>
            <a:ext cx="11694908" cy="41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3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Yliopistot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" y="1607357"/>
            <a:ext cx="11609440" cy="35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1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2A2962-D088-4FC2-B9E2-C7856A9D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Muutama vinkki jatkoon: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CA8068-C064-49E6-84D5-4AE84E0D0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Suunnittele kesän ajankäyttösi etukäteen.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Muista että oppia voi monella tavalla: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”</a:t>
            </a:r>
            <a:r>
              <a:rPr lang="fi-FI" dirty="0" err="1"/>
              <a:t>Mie</a:t>
            </a:r>
            <a:r>
              <a:rPr lang="fi-FI" dirty="0"/>
              <a:t> olen todistetusti typerä”, ajatteli Jutta Hartikka: </a:t>
            </a:r>
          </a:p>
          <a:p>
            <a:pPr marL="4572" lvl="1" indent="0" algn="ctr">
              <a:buNone/>
            </a:pPr>
            <a:endParaRPr lang="fi-FI" dirty="0">
              <a:hlinkClick r:id="rId2"/>
            </a:endParaRPr>
          </a:p>
          <a:p>
            <a:pPr marL="4572" lvl="1" indent="0" algn="ctr">
              <a:buNone/>
            </a:pPr>
            <a:r>
              <a:rPr lang="fi-FI" dirty="0">
                <a:hlinkClick r:id="rId2"/>
              </a:rPr>
              <a:t>https://yle.fi/aihe/a/20-10006547</a:t>
            </a:r>
            <a:r>
              <a:rPr lang="fi-FI" dirty="0"/>
              <a:t> </a:t>
            </a:r>
          </a:p>
          <a:p>
            <a:pPr marL="4572" lvl="1" indent="0" algn="ctr">
              <a:buNone/>
            </a:pPr>
            <a:endParaRPr lang="fi-FI" dirty="0"/>
          </a:p>
          <a:p>
            <a:pPr lvl="1"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9952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038BCC7-D4C7-4989-965A-3244789F7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856" y="131975"/>
            <a:ext cx="6519639" cy="663647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281238B-6AAC-4DBB-814C-FE1DE2E81979}"/>
              </a:ext>
            </a:extLst>
          </p:cNvPr>
          <p:cNvSpPr/>
          <p:nvPr/>
        </p:nvSpPr>
        <p:spPr>
          <a:xfrm>
            <a:off x="466575" y="3244334"/>
            <a:ext cx="496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https://www.ammattikorkeakouluun.fi/koulutukset/</a:t>
            </a:r>
          </a:p>
        </p:txBody>
      </p:sp>
      <p:sp>
        <p:nvSpPr>
          <p:cNvPr id="2" name="Nuoli: Kaareva alas 1">
            <a:extLst>
              <a:ext uri="{FF2B5EF4-FFF2-40B4-BE49-F238E27FC236}">
                <a16:creationId xmlns:a16="http://schemas.microsoft.com/office/drawing/2014/main" id="{29823691-FEFE-41CF-80EC-E70A5773BDC2}"/>
              </a:ext>
            </a:extLst>
          </p:cNvPr>
          <p:cNvSpPr/>
          <p:nvPr/>
        </p:nvSpPr>
        <p:spPr>
          <a:xfrm rot="1354445">
            <a:off x="2165449" y="1129222"/>
            <a:ext cx="2924468" cy="180770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69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Ammattikorkeakoulut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 </a:t>
            </a:r>
            <a:r>
              <a:rPr lang="fi-FI" b="1" dirty="0"/>
              <a:t>Yhteinen, sähköinen valintakoe </a:t>
            </a:r>
            <a:r>
              <a:rPr lang="fi-FI" dirty="0"/>
              <a:t>– ei ennakkomateriaalia</a:t>
            </a:r>
          </a:p>
          <a:p>
            <a:pPr>
              <a:buFontTx/>
              <a:buChar char="-"/>
            </a:pPr>
            <a:r>
              <a:rPr lang="fi-FI" dirty="0"/>
              <a:t> Ammattikorkeakoulun tiloissa -&gt; </a:t>
            </a:r>
            <a:r>
              <a:rPr lang="fi-FI" b="1" dirty="0"/>
              <a:t>ilmoittaudu ajoissa</a:t>
            </a:r>
            <a:r>
              <a:rPr lang="fi-FI" dirty="0"/>
              <a:t>!</a:t>
            </a:r>
          </a:p>
          <a:p>
            <a:pPr>
              <a:buFontTx/>
              <a:buChar char="-"/>
            </a:pPr>
            <a:r>
              <a:rPr lang="fi-FI" dirty="0"/>
              <a:t> Samalla kokeella esim. insinööriksi tai sairaanhoitajaksi</a:t>
            </a:r>
          </a:p>
          <a:p>
            <a:pPr>
              <a:buFontTx/>
              <a:buChar char="-"/>
            </a:pPr>
            <a:r>
              <a:rPr lang="fi-FI" dirty="0"/>
              <a:t> Ammattikorkeakouluun.fi</a:t>
            </a:r>
          </a:p>
          <a:p>
            <a:pPr marL="0" indent="0">
              <a:buNone/>
            </a:pPr>
            <a:r>
              <a:rPr lang="fi-FI" dirty="0"/>
              <a:t>~51% todistusvalinnalla </a:t>
            </a:r>
          </a:p>
          <a:p>
            <a:pPr>
              <a:buFontTx/>
              <a:buChar char="-"/>
            </a:pPr>
            <a:r>
              <a:rPr lang="fi-FI" dirty="0"/>
              <a:t> Poikkeuksena kulttuuriala, </a:t>
            </a:r>
            <a:r>
              <a:rPr lang="fi-FI" dirty="0" err="1"/>
              <a:t>Polamk</a:t>
            </a:r>
            <a:r>
              <a:rPr lang="fi-FI" dirty="0"/>
              <a:t> ja pelastusopisto</a:t>
            </a:r>
          </a:p>
          <a:p>
            <a:pPr>
              <a:buFontTx/>
              <a:buChar char="-"/>
            </a:pPr>
            <a:r>
              <a:rPr lang="fi-FI" dirty="0"/>
              <a:t> Myös muita väyliä esimerkiksi </a:t>
            </a:r>
            <a:r>
              <a:rPr lang="fi-FI" b="1" dirty="0"/>
              <a:t>avoimen ammattikorkeakoulun opintoja suorittamalla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9906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Yliopistotutkinnot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 err="1"/>
              <a:t>Professioalat</a:t>
            </a:r>
            <a:r>
              <a:rPr lang="fi-FI" dirty="0"/>
              <a:t> esimerkiksi lääkäri, opettaja tai psykologi.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Generalistialat</a:t>
            </a:r>
            <a:r>
              <a:rPr lang="fi-FI" dirty="0"/>
              <a:t> eli </a:t>
            </a:r>
            <a:r>
              <a:rPr lang="fi-FI" b="1" dirty="0"/>
              <a:t>asiantuntija-alat</a:t>
            </a:r>
            <a:r>
              <a:rPr lang="fi-FI" dirty="0"/>
              <a:t>, esimerkiksi yhteiskuntatieteen tai kasvatustieteen maisteri.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Pääsääntöisesti </a:t>
            </a:r>
            <a:r>
              <a:rPr lang="fi-FI" b="1" dirty="0"/>
              <a:t>~51% todistusvalinnan kautta.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</a:t>
            </a:r>
            <a:r>
              <a:rPr lang="fi-FI" dirty="0"/>
              <a:t>Myös muita väyliä esimerkiksi </a:t>
            </a:r>
            <a:r>
              <a:rPr lang="fi-FI" b="1" dirty="0"/>
              <a:t>avoimen yliopiston opintoja suorittamalla.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Poikkeuksen todistusvalinnasta muodostavat taiteen alan koulutukset (esimerkiksi teatterikorkeakoulu).</a:t>
            </a:r>
          </a:p>
        </p:txBody>
      </p:sp>
    </p:spTree>
    <p:extLst>
      <p:ext uri="{BB962C8B-B14F-4D97-AF65-F5344CB8AC3E}">
        <p14:creationId xmlns:p14="http://schemas.microsoft.com/office/powerpoint/2010/main" val="2961000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A3F39D-1A07-490F-BB68-7B69E933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Tutkintojen esittelyvideoita: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1EF8A1-0177-450B-B526-BD27960E36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Itä-Suomen yliopisto: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https://www.uef.fi/fi/haeyliopistoon-paivat</a:t>
            </a:r>
          </a:p>
          <a:p>
            <a:pPr marL="0" indent="0">
              <a:buNone/>
            </a:pPr>
            <a:r>
              <a:rPr lang="fi-FI" dirty="0"/>
              <a:t>Oulun yliopisto:</a:t>
            </a:r>
          </a:p>
          <a:p>
            <a:pPr marL="0" indent="0">
              <a:buNone/>
            </a:pPr>
            <a:r>
              <a:rPr lang="fi-FI" dirty="0">
                <a:hlinkClick r:id="rId3"/>
              </a:rPr>
              <a:t>https://www.youtube.com/playlist?list=PLFhJqSbEBkRR9LS2hafTU-pglFtMt-R1t</a:t>
            </a:r>
            <a:r>
              <a:rPr lang="fi-FI" dirty="0"/>
              <a:t>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5FF84A6A-451D-42B3-B0CF-61987E4219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1863" y="2133799"/>
            <a:ext cx="4662487" cy="3496865"/>
          </a:xfrm>
        </p:spPr>
      </p:pic>
    </p:spTree>
    <p:extLst>
      <p:ext uri="{BB962C8B-B14F-4D97-AF65-F5344CB8AC3E}">
        <p14:creationId xmlns:p14="http://schemas.microsoft.com/office/powerpoint/2010/main" val="603005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fi-FI" sz="3000" b="1" dirty="0"/>
              <a:t> </a:t>
            </a:r>
          </a:p>
          <a:p>
            <a:r>
              <a:rPr lang="fi-FI" sz="3000" b="1" dirty="0"/>
              <a:t>Kasvatustieteet</a:t>
            </a:r>
          </a:p>
          <a:p>
            <a:r>
              <a:rPr lang="fi-FI" sz="3000" b="1" dirty="0"/>
              <a:t>Kauppatieteet</a:t>
            </a:r>
          </a:p>
          <a:p>
            <a:r>
              <a:rPr lang="fi-FI" sz="3000" b="1" dirty="0"/>
              <a:t>Logopedia</a:t>
            </a:r>
          </a:p>
          <a:p>
            <a:r>
              <a:rPr lang="fi-FI" sz="3000" b="1" dirty="0"/>
              <a:t>Tietojärjestelmätiede</a:t>
            </a:r>
          </a:p>
          <a:p>
            <a:r>
              <a:rPr lang="fi-FI" sz="3000" b="1" dirty="0"/>
              <a:t>Valmennustiede</a:t>
            </a:r>
          </a:p>
          <a:p>
            <a:pPr fontAlgn="base"/>
            <a:br>
              <a:rPr lang="fi-FI" dirty="0"/>
            </a:br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758F15A-9F60-4A31-B9A5-AE4542CA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1373" y="84841"/>
            <a:ext cx="5665521" cy="67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2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011813" y="179110"/>
            <a:ext cx="8168373" cy="2337848"/>
          </a:xfrm>
        </p:spPr>
        <p:txBody>
          <a:bodyPr/>
          <a:lstStyle/>
          <a:p>
            <a:pPr algn="ctr"/>
            <a:r>
              <a:rPr lang="fi-FI" dirty="0"/>
              <a:t>Kasvatusala ja opettajankoulutus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4B45206-9AB4-4763-BC9D-6A802F00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673" y="2831134"/>
            <a:ext cx="5848651" cy="31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70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Kasvatustiede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/>
              <a:t>Opiskelupaikat (voit hakea kuuteen kohteeseen):</a:t>
            </a:r>
          </a:p>
          <a:p>
            <a:pPr lvl="1"/>
            <a:r>
              <a:rPr lang="fi-FI" b="1" dirty="0"/>
              <a:t>Helsingin yliopisto </a:t>
            </a:r>
            <a:r>
              <a:rPr lang="fi-FI" dirty="0"/>
              <a:t>(LO, VAKA, kotitalous, käsityö ja erityispedagogiikka, yleinen ja aikuiskasvatustiede)</a:t>
            </a:r>
          </a:p>
          <a:p>
            <a:pPr lvl="1"/>
            <a:r>
              <a:rPr lang="fi-FI" b="1" dirty="0"/>
              <a:t>Itä-Suomen yliopisto, Joensuu </a:t>
            </a:r>
            <a:r>
              <a:rPr lang="fi-FI" dirty="0"/>
              <a:t>(LO, VAKA, kotitalous, käsityö ja erityisopettaja, erityisluokanopettaja ja opo)</a:t>
            </a:r>
          </a:p>
          <a:p>
            <a:pPr lvl="1"/>
            <a:r>
              <a:rPr lang="fi-FI" b="1" dirty="0"/>
              <a:t>Jyväskylän yliopisto </a:t>
            </a:r>
            <a:r>
              <a:rPr lang="fi-FI" dirty="0"/>
              <a:t>(LO, VAKA, erityispedagogiikka, yleinen ja aikuiskasvatustiede</a:t>
            </a:r>
          </a:p>
          <a:p>
            <a:pPr lvl="1"/>
            <a:r>
              <a:rPr lang="fi-FI" b="1" dirty="0"/>
              <a:t>Lapin yliopisto </a:t>
            </a:r>
            <a:r>
              <a:rPr lang="fi-FI" dirty="0"/>
              <a:t>(LO, yleinen kasvatustiede, </a:t>
            </a:r>
            <a:r>
              <a:rPr lang="fi-FI" b="1" dirty="0"/>
              <a:t>kestävyyskasvatus</a:t>
            </a:r>
            <a:r>
              <a:rPr lang="fi-FI" dirty="0"/>
              <a:t>)</a:t>
            </a:r>
          </a:p>
          <a:p>
            <a:pPr lvl="1"/>
            <a:r>
              <a:rPr lang="fi-FI" b="1" dirty="0"/>
              <a:t>Oulun yliopisto </a:t>
            </a:r>
            <a:r>
              <a:rPr lang="fi-FI" dirty="0"/>
              <a:t>(LO, VAKA, erityispedagogiikka, kasvatustieteet sekä </a:t>
            </a:r>
            <a:r>
              <a:rPr lang="fi-FI" b="1" dirty="0"/>
              <a:t>oppimistieteet</a:t>
            </a:r>
            <a:r>
              <a:rPr lang="fi-FI" dirty="0"/>
              <a:t>)</a:t>
            </a:r>
          </a:p>
          <a:p>
            <a:pPr lvl="1"/>
            <a:r>
              <a:rPr lang="fi-FI" b="1" dirty="0"/>
              <a:t>Tampereen yliopisto </a:t>
            </a:r>
            <a:r>
              <a:rPr lang="fi-FI" dirty="0"/>
              <a:t>(LO, VAKA, elinikäinen oppiminen ja kasvatus -&gt; </a:t>
            </a:r>
            <a:r>
              <a:rPr lang="fi-FI" b="1" dirty="0"/>
              <a:t>näyttöreitti</a:t>
            </a:r>
            <a:r>
              <a:rPr lang="fi-FI" dirty="0"/>
              <a:t>)</a:t>
            </a:r>
          </a:p>
          <a:p>
            <a:pPr lvl="1"/>
            <a:r>
              <a:rPr lang="fi-FI" b="1" dirty="0"/>
              <a:t>Turun yliopisto </a:t>
            </a:r>
            <a:r>
              <a:rPr lang="fi-FI" dirty="0"/>
              <a:t>(LO, kasvatustieteet) Rauma (LO, varhaiskasvatus, käsityö)</a:t>
            </a:r>
          </a:p>
          <a:p>
            <a:pPr lvl="1"/>
            <a:r>
              <a:rPr lang="fi-FI" dirty="0"/>
              <a:t>Åbo Akademi (</a:t>
            </a:r>
            <a:r>
              <a:rPr lang="fi-FI" dirty="0" err="1"/>
              <a:t>ru</a:t>
            </a:r>
            <a:r>
              <a:rPr lang="fi-FI" dirty="0"/>
              <a:t>: LO, VAKA, kotitalous, erityisopettaja, kielikylpyohjelmat, yleinen kasvatustiede)</a:t>
            </a:r>
          </a:p>
        </p:txBody>
      </p:sp>
    </p:spTree>
    <p:extLst>
      <p:ext uri="{BB962C8B-B14F-4D97-AF65-F5344CB8AC3E}">
        <p14:creationId xmlns:p14="http://schemas.microsoft.com/office/powerpoint/2010/main" val="4052203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Kasvatustieteen opiskelijavalinta: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473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Todistusvalinta: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fi-FI" b="1" dirty="0"/>
              <a:t>AI</a:t>
            </a:r>
          </a:p>
          <a:p>
            <a:pPr marL="0" indent="0">
              <a:buNone/>
            </a:pPr>
            <a:r>
              <a:rPr lang="fi-FI" b="1" dirty="0"/>
              <a:t>	MAA/B</a:t>
            </a:r>
          </a:p>
          <a:p>
            <a:pPr marL="0" indent="0">
              <a:buNone/>
            </a:pPr>
            <a:r>
              <a:rPr lang="fi-FI" b="1" dirty="0"/>
              <a:t>	Kolme muuta, parhaat pisteet tuottavaa ainetta.</a:t>
            </a:r>
          </a:p>
          <a:p>
            <a:pPr marL="0" indent="0">
              <a:buNone/>
            </a:pPr>
            <a:r>
              <a:rPr lang="fi-FI" dirty="0"/>
              <a:t>Opettajankoulutuksiin ohi VAKAVA-kokeen todistusvalinnalla, jonka jälkeen soveltuvuuskoe.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3073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3"/>
            <a:ext cx="5865091" cy="3633413"/>
          </a:xfrm>
        </p:spPr>
        <p:txBody>
          <a:bodyPr/>
          <a:lstStyle/>
          <a:p>
            <a:pPr algn="ctr"/>
            <a:r>
              <a:rPr lang="fi-FI" dirty="0"/>
              <a:t>Kauppatiede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2E2D6D4-2E99-4211-B65C-F14AD1D8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536" y="2294362"/>
            <a:ext cx="5372376" cy="26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6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Kauppatiede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Todistusvalinta 60%</a:t>
            </a:r>
          </a:p>
          <a:p>
            <a:r>
              <a:rPr lang="fi-FI" dirty="0"/>
              <a:t>AI, MAA/B + kolme muuta parhaat pisteet tuottavaa ainetta.</a:t>
            </a:r>
          </a:p>
          <a:p>
            <a:r>
              <a:rPr lang="fi-FI" dirty="0"/>
              <a:t>Valintakoe 40%</a:t>
            </a:r>
          </a:p>
          <a:p>
            <a:r>
              <a:rPr lang="fi-FI" dirty="0"/>
              <a:t>Koe </a:t>
            </a:r>
            <a:r>
              <a:rPr lang="fi-FI" dirty="0" err="1"/>
              <a:t>monivalinta</a:t>
            </a:r>
            <a:r>
              <a:rPr lang="fi-FI" dirty="0"/>
              <a:t>- ja väittämäkoe</a:t>
            </a:r>
          </a:p>
          <a:p>
            <a:pPr lvl="1"/>
            <a:r>
              <a:rPr lang="fi-FI" dirty="0"/>
              <a:t>Lukion kurssit:</a:t>
            </a:r>
          </a:p>
          <a:p>
            <a:pPr lvl="1"/>
            <a:r>
              <a:rPr lang="fi-FI" dirty="0"/>
              <a:t>YH02 = taloustieto</a:t>
            </a:r>
          </a:p>
          <a:p>
            <a:pPr lvl="1"/>
            <a:r>
              <a:rPr lang="fi-FI" dirty="0"/>
              <a:t>HI01 = ihminen ympäristön ja yhteiskunnan muutoksessa</a:t>
            </a:r>
          </a:p>
          <a:p>
            <a:pPr lvl="1"/>
            <a:r>
              <a:rPr lang="fi-FI" dirty="0"/>
              <a:t>Tilastot ja todennäköisyys = MAB05, MAB08 ja MAA10</a:t>
            </a:r>
          </a:p>
          <a:p>
            <a:r>
              <a:rPr lang="fi-FI" dirty="0"/>
              <a:t>Kauppatieteet.fi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72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BCF08A-70EA-488D-87F6-837E0DBD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/>
              <a:t>Oletko hakemassa opiskelupaikkaa 2025 vai 2026?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00200A6-C732-4E53-A03C-92FE20856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9320" y="1857080"/>
            <a:ext cx="4810591" cy="4810591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B8F18F8-BBFE-449B-B313-CF838383AC92}"/>
              </a:ext>
            </a:extLst>
          </p:cNvPr>
          <p:cNvSpPr txBox="1"/>
          <p:nvPr/>
        </p:nvSpPr>
        <p:spPr>
          <a:xfrm>
            <a:off x="8220172" y="5806912"/>
            <a:ext cx="369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https://www.menti.com/alcpth5vvr5g</a:t>
            </a:r>
          </a:p>
        </p:txBody>
      </p:sp>
    </p:spTree>
    <p:extLst>
      <p:ext uri="{BB962C8B-B14F-4D97-AF65-F5344CB8AC3E}">
        <p14:creationId xmlns:p14="http://schemas.microsoft.com/office/powerpoint/2010/main" val="1666824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93756" y="858877"/>
            <a:ext cx="5802244" cy="3723313"/>
          </a:xfrm>
        </p:spPr>
        <p:txBody>
          <a:bodyPr/>
          <a:lstStyle/>
          <a:p>
            <a:pPr algn="ctr"/>
            <a:r>
              <a:rPr lang="fi-FI" dirty="0"/>
              <a:t>Logopedia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FEAF1D-D37C-439F-9AC6-E7FBABEB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606" y="1330217"/>
            <a:ext cx="5594638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Logopedia</a:t>
            </a:r>
            <a:r>
              <a:rPr lang="fi-FI" dirty="0"/>
              <a:t>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Helsinki, Tampere, Turku, Oulu, Joensuu</a:t>
            </a:r>
          </a:p>
          <a:p>
            <a:r>
              <a:rPr lang="fi-FI" dirty="0"/>
              <a:t>70% </a:t>
            </a:r>
            <a:r>
              <a:rPr lang="fi-FI" dirty="0" err="1"/>
              <a:t>todistusvalinnall</a:t>
            </a:r>
            <a:endParaRPr lang="fi-FI" dirty="0"/>
          </a:p>
          <a:p>
            <a:r>
              <a:rPr lang="fi-FI" dirty="0"/>
              <a:t>Valintakoe yhteinen psykologian kanssa</a:t>
            </a:r>
          </a:p>
          <a:p>
            <a:r>
              <a:rPr lang="fi-FI" dirty="0"/>
              <a:t>Tehtävät monivalintoja</a:t>
            </a:r>
          </a:p>
          <a:p>
            <a:r>
              <a:rPr lang="fi-FI" dirty="0"/>
              <a:t>Oulun yliopiston logopedian esittelyvideo:</a:t>
            </a:r>
          </a:p>
          <a:p>
            <a:r>
              <a:rPr lang="fi-FI" dirty="0">
                <a:hlinkClick r:id="rId2"/>
              </a:rPr>
              <a:t>https://youtu.be/d_J1nFntCP8</a:t>
            </a:r>
            <a:r>
              <a:rPr lang="fi-FI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6585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/>
          </a:bodyPr>
          <a:lstStyle/>
          <a:p>
            <a:r>
              <a:rPr lang="fi-FI" sz="3000" b="1" dirty="0"/>
              <a:t>2. Maantiede</a:t>
            </a:r>
          </a:p>
          <a:p>
            <a:pPr fontAlgn="base"/>
            <a:br>
              <a:rPr lang="fi-FI" dirty="0"/>
            </a:br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maantiede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pPr fontAlgn="base"/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DC3C00D-E36B-4365-A185-25455DEC9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345" y="149095"/>
            <a:ext cx="5587063" cy="655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8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FEDE2E-F4D3-4109-B3C2-93F8FC8A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Maantiede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BA82DF-9F2F-4A26-BD9B-C10A90FDB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Maantiede</a:t>
            </a:r>
            <a:r>
              <a:rPr lang="fi-FI" dirty="0"/>
              <a:t>:</a:t>
            </a:r>
          </a:p>
          <a:p>
            <a:r>
              <a:rPr lang="fi-FI" dirty="0"/>
              <a:t>- Helsinki, Oulu, Turku, Joensuu</a:t>
            </a:r>
          </a:p>
          <a:p>
            <a:r>
              <a:rPr lang="fi-FI" dirty="0"/>
              <a:t>- 55-57% todistusvalinnalla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133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3. Psykologia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psykologia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A21AD9-0E47-4AA7-AFC7-5274394F3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6657" y="146533"/>
            <a:ext cx="5461240" cy="65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268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Psykologia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r>
              <a:rPr lang="fi-FI" dirty="0"/>
              <a:t>Valintakoeyhteistyö: </a:t>
            </a:r>
            <a:r>
              <a:rPr lang="fi-FI" b="1" dirty="0"/>
              <a:t>Helsinki, Itä-Suomen yliopisto (Joensuu), Jyväskylä, Tampere, Turku, Oulu</a:t>
            </a:r>
          </a:p>
          <a:p>
            <a:r>
              <a:rPr lang="fi-FI" dirty="0"/>
              <a:t>Ennakointia valintakokeesta:</a:t>
            </a:r>
          </a:p>
          <a:p>
            <a:pPr lvl="1"/>
            <a:r>
              <a:rPr lang="fi-FI" dirty="0" err="1"/>
              <a:t>Matemaattis</a:t>
            </a:r>
            <a:r>
              <a:rPr lang="fi-FI" dirty="0"/>
              <a:t>-loogisten menetelmien ymmärtäminen</a:t>
            </a:r>
          </a:p>
          <a:p>
            <a:pPr lvl="1"/>
            <a:r>
              <a:rPr lang="fi-FI" dirty="0"/>
              <a:t>Laskemista vaativia tehtäviä</a:t>
            </a:r>
          </a:p>
          <a:p>
            <a:pPr lvl="1"/>
            <a:r>
              <a:rPr lang="fi-FI" dirty="0"/>
              <a:t>Taulukoita, kuvia, kaavoja</a:t>
            </a:r>
            <a:endParaRPr lang="fi-FI" b="1" dirty="0"/>
          </a:p>
          <a:p>
            <a:r>
              <a:rPr lang="fi-FI" dirty="0"/>
              <a:t>60% uusista opiskelijoista yo-tutkinnon perusteella, 40% valintakokeella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7456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pPr fontAlgn="base"/>
            <a:r>
              <a:rPr lang="fi-FI" sz="3000" b="1" dirty="0"/>
              <a:t>4. Kirjallisuustieteet, kotimaiset kielet, kulttuurien tutkimus, liikunnan yhteiskuntatieteet, oikeustieteet, taiteiden tutkimus, vieraat kielet </a:t>
            </a:r>
            <a:r>
              <a:rPr lang="fi-FI" sz="3000" b="1" dirty="0" err="1"/>
              <a:t>alkeistasolta</a:t>
            </a:r>
            <a:r>
              <a:rPr lang="fi-FI" sz="3000" b="1" dirty="0"/>
              <a:t>, viestintätieteet ja yhteiskuntatieteet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neljä muuta kirjoittamaasi ainetta, joista saat parhaat pisteet</a:t>
            </a:r>
          </a:p>
          <a:p>
            <a:pPr fontAlgn="base"/>
            <a:r>
              <a:rPr lang="fi-FI" sz="3000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8773A7C-1596-46BB-84DA-674FC944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41273"/>
            <a:ext cx="5574384" cy="65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51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Kielten kandi- ja maisteritutkinnot: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Suomen kieli- ja kirjallisuus</a:t>
            </a:r>
            <a:r>
              <a:rPr lang="fi-FI" dirty="0"/>
              <a:t>: Oulu, Helsinki, Itä-Suomen yliopisto, Tampere, Jyväskylä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Englanti</a:t>
            </a:r>
            <a:r>
              <a:rPr lang="fi-FI" dirty="0"/>
              <a:t>: Oulu, Helsinki, Itä-Suomen yliopisto, Tampere,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Ruotsi</a:t>
            </a:r>
            <a:r>
              <a:rPr lang="fi-FI" dirty="0"/>
              <a:t>: Helsinki, Oulu, Itä-Suomen yliopisto,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: Helsinki,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Espanja</a:t>
            </a:r>
            <a:r>
              <a:rPr lang="fi-FI" dirty="0"/>
              <a:t>: Helsinki, Turku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Saksa</a:t>
            </a:r>
            <a:r>
              <a:rPr lang="fi-FI" dirty="0"/>
              <a:t>: Helsinki, Oulu, Turku,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Venäjä</a:t>
            </a:r>
            <a:r>
              <a:rPr lang="fi-FI" dirty="0"/>
              <a:t>: Helsinki, Tampere, Itä-Suomen yliopisto,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 Helsingin yliopistossa: </a:t>
            </a:r>
            <a:r>
              <a:rPr lang="fi-FI" dirty="0">
                <a:hlinkClick r:id="rId2"/>
              </a:rPr>
              <a:t>https://www.youtube.com/watch?v=vDv70IX5f7U</a:t>
            </a:r>
            <a:r>
              <a:rPr lang="fi-FI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Viittomakielen asiantuntija</a:t>
            </a:r>
            <a:r>
              <a:rPr lang="fi-FI" dirty="0"/>
              <a:t>: Jyväskylä</a:t>
            </a:r>
          </a:p>
        </p:txBody>
      </p:sp>
    </p:spTree>
    <p:extLst>
      <p:ext uri="{BB962C8B-B14F-4D97-AF65-F5344CB8AC3E}">
        <p14:creationId xmlns:p14="http://schemas.microsoft.com/office/powerpoint/2010/main" val="3179275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11471563" cy="3812249"/>
          </a:xfrm>
        </p:spPr>
        <p:txBody>
          <a:bodyPr/>
          <a:lstStyle/>
          <a:p>
            <a:pPr algn="ctr"/>
            <a:r>
              <a:rPr lang="fi-FI" dirty="0"/>
              <a:t>Oikeus- ja hallintotiede</a:t>
            </a:r>
          </a:p>
        </p:txBody>
      </p:sp>
    </p:spTree>
    <p:extLst>
      <p:ext uri="{BB962C8B-B14F-4D97-AF65-F5344CB8AC3E}">
        <p14:creationId xmlns:p14="http://schemas.microsoft.com/office/powerpoint/2010/main" val="638806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Oikeustiede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Opiskelupaikat: </a:t>
            </a:r>
            <a:r>
              <a:rPr lang="fi-FI" b="1" dirty="0"/>
              <a:t>Helsinki, Vaasa, Turku, Rovaniemi ja Joensuu</a:t>
            </a:r>
          </a:p>
          <a:p>
            <a:pPr marL="0" indent="0">
              <a:buNone/>
            </a:pPr>
            <a:r>
              <a:rPr lang="fi-FI" dirty="0"/>
              <a:t>Todistusvalinta 40% (AI/S2 + 4 muuta parhaat pisteet antavaa)</a:t>
            </a:r>
          </a:p>
          <a:p>
            <a:pPr marL="0" indent="0">
              <a:buNone/>
            </a:pPr>
            <a:r>
              <a:rPr lang="fi-FI" dirty="0"/>
              <a:t>Oikeustieteet.fi</a:t>
            </a:r>
          </a:p>
          <a:p>
            <a:pPr marL="0" indent="0">
              <a:buNone/>
            </a:pPr>
            <a:r>
              <a:rPr lang="fi-FI" dirty="0"/>
              <a:t>Mitä voit tehdä nyt?</a:t>
            </a:r>
          </a:p>
          <a:p>
            <a:pPr lvl="1"/>
            <a:r>
              <a:rPr lang="fi-FI" dirty="0"/>
              <a:t>”Oikeus tänään – osat I ja II” -&gt; onko sinun juttusi?</a:t>
            </a:r>
          </a:p>
          <a:p>
            <a:pPr marL="4572" lvl="1" indent="0">
              <a:buNone/>
            </a:pPr>
            <a:r>
              <a:rPr lang="fi-FI" sz="2400" dirty="0"/>
              <a:t>Lisäksi voit pohtia vaihtoehdoksi julkisoikeutta hallintotieteiden puolelta.</a:t>
            </a:r>
          </a:p>
          <a:p>
            <a:pPr marL="4572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" lvl="1" indent="0">
              <a:buNone/>
            </a:pPr>
            <a:endParaRPr lang="fi-FI" dirty="0"/>
          </a:p>
          <a:p>
            <a:pPr marL="4572" lvl="1" indent="0">
              <a:buNone/>
            </a:pPr>
            <a:endParaRPr lang="fi-FI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A3417FF-F4B6-4BD8-BFD8-C7125FA897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4240" y="1883365"/>
            <a:ext cx="3882436" cy="3882436"/>
          </a:xfrm>
        </p:spPr>
      </p:pic>
    </p:spTree>
    <p:extLst>
      <p:ext uri="{BB962C8B-B14F-4D97-AF65-F5344CB8AC3E}">
        <p14:creationId xmlns:p14="http://schemas.microsoft.com/office/powerpoint/2010/main" val="360813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asioita käsittelemme: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534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600" b="1" dirty="0"/>
          </a:p>
          <a:p>
            <a:pPr marL="457200" indent="-457200">
              <a:buFont typeface="+mj-lt"/>
              <a:buAutoNum type="arabicPeriod"/>
            </a:pPr>
            <a:r>
              <a:rPr lang="fi-FI" sz="2600" dirty="0"/>
              <a:t>Kerrataan </a:t>
            </a:r>
            <a:r>
              <a:rPr lang="fi-FI" sz="2600" b="1" dirty="0"/>
              <a:t>AMK-valintaprosessi</a:t>
            </a:r>
            <a:r>
              <a:rPr lang="fi-FI" sz="2600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600" dirty="0"/>
              <a:t>Vuoden </a:t>
            </a:r>
            <a:r>
              <a:rPr lang="fi-FI" sz="2600" b="1" dirty="0"/>
              <a:t>2026 valinnoissa käytettävät pisteytykset yliopistoissa.</a:t>
            </a:r>
            <a:endParaRPr lang="fi-FI" sz="2600" dirty="0"/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Yliopistojen valintakokeet uudistuvat 2025 -&gt; </a:t>
            </a:r>
            <a:r>
              <a:rPr lang="fi-FI" sz="2600" b="1" dirty="0"/>
              <a:t>yhdellä, geneerisiä taitoja mittaavalla digitaalisella kokeella useammalle alalle</a:t>
            </a:r>
            <a:r>
              <a:rPr lang="fi-FI" sz="2600" dirty="0"/>
              <a:t>.</a:t>
            </a:r>
          </a:p>
          <a:p>
            <a:pPr marL="0" indent="0">
              <a:buNone/>
            </a:pPr>
            <a:br>
              <a:rPr lang="fi-FI" dirty="0"/>
            </a:br>
            <a:endParaRPr lang="fi-FI" dirty="0"/>
          </a:p>
          <a:p>
            <a:pPr marL="457200" indent="-457200">
              <a:buFont typeface="+mj-lt"/>
              <a:buAutoNum type="arabicPeriod"/>
            </a:pPr>
            <a:endParaRPr lang="fi-FI" dirty="0"/>
          </a:p>
          <a:p>
            <a:pPr marL="457200" indent="-457200">
              <a:buFont typeface="+mj-lt"/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970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974106" y="523807"/>
            <a:ext cx="8243787" cy="2473917"/>
          </a:xfrm>
        </p:spPr>
        <p:txBody>
          <a:bodyPr/>
          <a:lstStyle/>
          <a:p>
            <a:pPr algn="ctr"/>
            <a:r>
              <a:rPr lang="fi-FI" dirty="0"/>
              <a:t>Valtio- ja yhteiskuntatieteet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E1CFAF8-66BB-405C-B433-01508A084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321" y="2997724"/>
            <a:ext cx="3529756" cy="368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1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Valtio- ja yhteiskuntatiede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1679172"/>
            <a:ext cx="10753725" cy="4705004"/>
          </a:xfrm>
        </p:spPr>
        <p:txBody>
          <a:bodyPr>
            <a:normAutofit/>
          </a:bodyPr>
          <a:lstStyle/>
          <a:p>
            <a:r>
              <a:rPr lang="fi-FI" b="1" dirty="0"/>
              <a:t>Helsinki, Joensuu, Jyväskylä, Kuopio, Tampere, Turku, Lappi, Vaasa, Åbo Akademi</a:t>
            </a:r>
          </a:p>
          <a:p>
            <a:r>
              <a:rPr lang="fi-FI" dirty="0"/>
              <a:t>Yhteiset alkuvaiheen opinnot.</a:t>
            </a:r>
          </a:p>
          <a:p>
            <a:r>
              <a:rPr lang="fi-FI" b="1" dirty="0"/>
              <a:t>Sosiaalityö, valtiotiede, politiikan tutkimus, viestintä, journalistiikka, sosiaalitieteet, yhteiskunnallinen muutos, filosofia, yhteiskuntatutkimus, puheviestintä, mediatutkimus, kansanterveystieteet, kirjallisuustiede, hoitotiede.</a:t>
            </a:r>
          </a:p>
          <a:p>
            <a:r>
              <a:rPr lang="fi-FI" dirty="0"/>
              <a:t>Todistusvalinnassa (51%) pisteitä viidestä aineesta.</a:t>
            </a:r>
          </a:p>
          <a:p>
            <a:r>
              <a:rPr lang="fi-FI" dirty="0"/>
              <a:t>-&gt; Katso tarkemmin esimerkiksi Tildan ja Konstan esitykset </a:t>
            </a:r>
            <a:r>
              <a:rPr lang="fi-FI" dirty="0" err="1"/>
              <a:t>opoinfopäivästä</a:t>
            </a:r>
            <a:r>
              <a:rPr lang="fi-FI" dirty="0"/>
              <a:t> 2023.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0862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5. Liikuntapedagogiikka ja terveystieteet 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terveystieto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54F8DAD-BB4F-47B4-A0F4-3995271B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3301"/>
            <a:ext cx="5659302" cy="66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93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5177" y="803110"/>
            <a:ext cx="5679697" cy="3812249"/>
          </a:xfrm>
        </p:spPr>
        <p:txBody>
          <a:bodyPr/>
          <a:lstStyle/>
          <a:p>
            <a:pPr algn="ctr"/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Liikunta- ja terveystiede</a:t>
            </a:r>
            <a:br>
              <a:rPr lang="fi-FI" dirty="0"/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3234B94-32B5-47E5-90FD-35D7C9FE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99" y="803110"/>
            <a:ext cx="4039189" cy="53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880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Liikunta- ja terveystiede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Jyväskylän yliopisto</a:t>
            </a:r>
            <a:r>
              <a:rPr lang="fi-FI" dirty="0"/>
              <a:t>:</a:t>
            </a:r>
          </a:p>
          <a:p>
            <a:pPr lvl="1"/>
            <a:r>
              <a:rPr lang="fi-FI" dirty="0"/>
              <a:t>Liikuntapedagogiikka</a:t>
            </a:r>
          </a:p>
          <a:p>
            <a:pPr lvl="1"/>
            <a:r>
              <a:rPr lang="fi-FI" dirty="0"/>
              <a:t>Liikuntabiologia (biomekaniikka, liikuntafysiologia, valmennus- ja testausoppi)</a:t>
            </a:r>
          </a:p>
          <a:p>
            <a:pPr lvl="1"/>
            <a:r>
              <a:rPr lang="fi-FI" dirty="0"/>
              <a:t>Liikunnan yhteiskuntatieteet</a:t>
            </a:r>
          </a:p>
          <a:p>
            <a:pPr lvl="1"/>
            <a:r>
              <a:rPr lang="fi-FI" dirty="0"/>
              <a:t>Terveystieteet (gerontologia ja kansanterveys, liikuntalääketiede, terveyskasvatus)</a:t>
            </a:r>
          </a:p>
          <a:p>
            <a:pPr lvl="1"/>
            <a:r>
              <a:rPr lang="fi-FI" dirty="0"/>
              <a:t>Jyväskylän kampus: </a:t>
            </a:r>
            <a:r>
              <a:rPr lang="fi-FI" dirty="0">
                <a:hlinkClick r:id="rId2"/>
              </a:rPr>
              <a:t>https://www.youtube.com/watch?v=vOYDG2xgAzw</a:t>
            </a:r>
            <a:r>
              <a:rPr lang="fi-FI" dirty="0"/>
              <a:t> </a:t>
            </a:r>
          </a:p>
          <a:p>
            <a:r>
              <a:rPr lang="fi-FI" dirty="0"/>
              <a:t>Terveystiedettä lisäksi </a:t>
            </a:r>
            <a:r>
              <a:rPr lang="fi-FI" b="1" dirty="0"/>
              <a:t>Oulussa, Turussa, Tampereella </a:t>
            </a:r>
          </a:p>
        </p:txBody>
      </p:sp>
    </p:spTree>
    <p:extLst>
      <p:ext uri="{BB962C8B-B14F-4D97-AF65-F5344CB8AC3E}">
        <p14:creationId xmlns:p14="http://schemas.microsoft.com/office/powerpoint/2010/main" val="1511513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6. Matematiikka, tilastotiede ja datatiede, informaatioverkostot, taloustiede, tietojenkäsittelytieteet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9CB8591-848A-4E82-A47F-833F9D1B2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8842" y="120841"/>
            <a:ext cx="5618420" cy="66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225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Matematiikka, fysiikka ja kemia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Kova pula hakijoista!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Helsingin yliopiston matematiikan esittelyvideo:</a:t>
            </a:r>
          </a:p>
          <a:p>
            <a:pPr marL="0" indent="0" algn="ctr">
              <a:buNone/>
            </a:pPr>
            <a:r>
              <a:rPr lang="fi-FI" dirty="0">
                <a:hlinkClick r:id="rId2"/>
              </a:rPr>
              <a:t>https://youtu.be/udKZmGGbvHo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1195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Matematiikka, fysiikka ja kemia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Ylioppilaille usein myös suoravalinta (esim. JYU kemian E). </a:t>
            </a:r>
          </a:p>
          <a:p>
            <a:pPr marL="0" indent="0">
              <a:buNone/>
            </a:pPr>
            <a:r>
              <a:rPr lang="fi-FI" dirty="0"/>
              <a:t>Tai todistusvalinta (51-97%).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Helsinki MA, FY, KE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Oulu MA &amp; datatiede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Jyväskylä MA, FY, KE </a:t>
            </a:r>
            <a:r>
              <a:rPr lang="fi-FI" dirty="0"/>
              <a:t>(suoravalinta: vähintään 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Turku MA, FY, KE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Tampere MA ja tilastotiede </a:t>
            </a:r>
            <a:r>
              <a:rPr lang="fi-FI" dirty="0"/>
              <a:t>(suoravalinta MAA = 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 Joensuu MA, FY, KE </a:t>
            </a:r>
            <a:r>
              <a:rPr lang="fi-FI" dirty="0"/>
              <a:t>(suoravalinta: MA/FY/KE = 1xE tai 2x=M)</a:t>
            </a:r>
          </a:p>
        </p:txBody>
      </p:sp>
    </p:spTree>
    <p:extLst>
      <p:ext uri="{BB962C8B-B14F-4D97-AF65-F5344CB8AC3E}">
        <p14:creationId xmlns:p14="http://schemas.microsoft.com/office/powerpoint/2010/main" val="38081328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Tietojenkäsittelytiede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34596"/>
          </a:xfrm>
        </p:spPr>
        <p:txBody>
          <a:bodyPr>
            <a:normAutofit/>
          </a:bodyPr>
          <a:lstStyle/>
          <a:p>
            <a:r>
              <a:rPr lang="fi-FI" b="1" dirty="0"/>
              <a:t>Helsinki, Joensuu, Turku, Jyväskylä, Oulu, Kuopio, Tampere</a:t>
            </a:r>
          </a:p>
          <a:p>
            <a:r>
              <a:rPr lang="fi-FI" dirty="0"/>
              <a:t>Todistusvalinnalla 55%</a:t>
            </a:r>
          </a:p>
          <a:p>
            <a:r>
              <a:rPr lang="fi-FI" dirty="0"/>
              <a:t>Valintakokeessa 3 tehtävää (2 aineistotehtävää, yksi ongelmanratkaisutehtävä)</a:t>
            </a:r>
          </a:p>
          <a:p>
            <a:r>
              <a:rPr lang="fi-FI" dirty="0"/>
              <a:t>Tkt-yhteisvalinta.fi</a:t>
            </a:r>
          </a:p>
        </p:txBody>
      </p:sp>
    </p:spTree>
    <p:extLst>
      <p:ext uri="{BB962C8B-B14F-4D97-AF65-F5344CB8AC3E}">
        <p14:creationId xmlns:p14="http://schemas.microsoft.com/office/powerpoint/2010/main" val="3969221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lnSpcReduction="10000"/>
          </a:bodyPr>
          <a:lstStyle/>
          <a:p>
            <a:r>
              <a:rPr lang="fi-FI" sz="3000" b="1" dirty="0"/>
              <a:t>7. Filosofia, historia, teologia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filosofia tai historia tai uskonto tai elämänkatsomustieto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kolme muuta kirjoittamaasi ainetta, joista saat parhaat pisteet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B5234EB-63F7-48FE-892A-3AD35C46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6029" y="100291"/>
            <a:ext cx="5596391" cy="66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Yliopistojen valintakokeet 2025, </a:t>
            </a:r>
            <a:br>
              <a:rPr lang="fi-FI" dirty="0"/>
            </a:br>
            <a:r>
              <a:rPr lang="fi-FI" dirty="0"/>
              <a:t>todistusvalinta 2026: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445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Valintakokeet</a:t>
            </a:r>
            <a:r>
              <a:rPr lang="fi-FI" dirty="0"/>
              <a:t> muuttuvat </a:t>
            </a:r>
            <a:r>
              <a:rPr lang="fi-FI" b="1" dirty="0"/>
              <a:t>2025</a:t>
            </a:r>
            <a:r>
              <a:rPr lang="fi-FI" dirty="0"/>
              <a:t>.</a:t>
            </a:r>
          </a:p>
          <a:p>
            <a:pPr marL="0" indent="0">
              <a:buNone/>
            </a:pPr>
            <a:r>
              <a:rPr lang="fi-FI" dirty="0"/>
              <a:t>Yliopistojen todistusvalinnan kritiikki on kohdistunut neljään asiaan: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Todistusvalinnan aiheuttama paine yo-kirjoituksissa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Matematiikan rooli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Kielten pieni painoarvo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Lukion yleissivistävän roolin heikkeneminen </a:t>
            </a:r>
          </a:p>
          <a:p>
            <a:pPr marL="0" indent="0">
              <a:buNone/>
            </a:pPr>
            <a:r>
              <a:rPr lang="fi-FI" dirty="0"/>
              <a:t>Yliopistojen tavoitteena yksinkertaistaa, selkiyttää ja luoda vähemmän kuormittava pisteytysmalli.</a:t>
            </a:r>
          </a:p>
          <a:p>
            <a:pPr marL="0" indent="0">
              <a:buNone/>
            </a:pPr>
            <a:r>
              <a:rPr lang="fi-FI" b="1" dirty="0"/>
              <a:t>50:stä -&gt; 11:sta pistetaulukkoon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3019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8F200E-680D-4C87-9740-CBD2621F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Filosofia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FD691D-B455-47E4-A6AD-FCCEFF3D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Turku, Helsinki, Jyväskylä, Tampere</a:t>
            </a:r>
          </a:p>
        </p:txBody>
      </p:sp>
    </p:spTree>
    <p:extLst>
      <p:ext uri="{BB962C8B-B14F-4D97-AF65-F5344CB8AC3E}">
        <p14:creationId xmlns:p14="http://schemas.microsoft.com/office/powerpoint/2010/main" val="3121442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Teologia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Helsingin ja Itä-Suomen yliopisto</a:t>
            </a:r>
            <a:r>
              <a:rPr lang="fi-FI" dirty="0"/>
              <a:t>, joista jälkimmäisessä myös ortodoksiuskonnon pääainesuuntaus.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Kohtaamisen asiantuntija.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Kelpoisuudet: </a:t>
            </a:r>
          </a:p>
          <a:p>
            <a:pPr marL="0" lvl="4" indent="0">
              <a:buNone/>
            </a:pPr>
            <a:r>
              <a:rPr lang="fi-FI" dirty="0"/>
              <a:t>	</a:t>
            </a:r>
            <a:r>
              <a:rPr lang="fi-FI" sz="2400" dirty="0"/>
              <a:t>Opettajan pätevyys -&gt; uskonnon aineenopettaja</a:t>
            </a:r>
          </a:p>
          <a:p>
            <a:pPr marL="0" lvl="4" indent="0">
              <a:buNone/>
            </a:pPr>
            <a:r>
              <a:rPr lang="fi-FI" sz="2400" dirty="0"/>
              <a:t>	Teologian maisteri -&gt; pappisvirka</a:t>
            </a:r>
          </a:p>
          <a:p>
            <a:pPr marL="0" lvl="4" indent="0">
              <a:buNone/>
            </a:pPr>
            <a:r>
              <a:rPr lang="fi-FI" sz="2400" dirty="0"/>
              <a:t>	</a:t>
            </a:r>
            <a:r>
              <a:rPr lang="fi-FI" dirty="0"/>
              <a:t>	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21638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Historia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b="1" dirty="0"/>
              <a:t>Helsinki, Jyväskylä, Itä-Suomen yliopisto, Oulu, Tampere, Turku</a:t>
            </a:r>
          </a:p>
          <a:p>
            <a:r>
              <a:rPr lang="fi-FI" dirty="0"/>
              <a:t>Pisteitä voi saada viidestä aineesta: </a:t>
            </a:r>
          </a:p>
          <a:p>
            <a:r>
              <a:rPr lang="fi-FI" dirty="0"/>
              <a:t>- äidinkieli </a:t>
            </a:r>
          </a:p>
          <a:p>
            <a:r>
              <a:rPr lang="fi-FI" dirty="0"/>
              <a:t>- historia </a:t>
            </a:r>
          </a:p>
          <a:p>
            <a:r>
              <a:rPr lang="fi-FI" dirty="0"/>
              <a:t>- kolme hakijalle parhaat pisteet tuottavaa ainetta </a:t>
            </a:r>
          </a:p>
          <a:p>
            <a:r>
              <a:rPr lang="fi-FI" dirty="0"/>
              <a:t>Valintakoepäivät ja –vaatimukset vaihtelevat yliopistoittain -&gt; kaikkiin valintakokeisiin osallistuminen mahdollista.</a:t>
            </a:r>
          </a:p>
          <a:p>
            <a:r>
              <a:rPr lang="fi-FI" dirty="0"/>
              <a:t>Paperikoe.</a:t>
            </a:r>
          </a:p>
          <a:p>
            <a:r>
              <a:rPr lang="fi-FI" dirty="0"/>
              <a:t>Pääsääntöisesti kaikissa valintakokeissa pohjana lukion historian kurssit.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09100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292231"/>
            <a:ext cx="5960893" cy="6221691"/>
          </a:xfrm>
        </p:spPr>
        <p:txBody>
          <a:bodyPr>
            <a:normAutofit fontScale="62500" lnSpcReduction="20000"/>
          </a:bodyPr>
          <a:lstStyle/>
          <a:p>
            <a:r>
              <a:rPr lang="fi-FI" sz="3700" b="1" dirty="0"/>
              <a:t>8. Vieraat kielet, joissa hakijalta vaaditaan kyseisen kielen osaamista.</a:t>
            </a:r>
          </a:p>
          <a:p>
            <a:pPr fontAlgn="base"/>
            <a:r>
              <a:rPr lang="fi-FI" sz="3700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sz="3700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sz="3700" dirty="0"/>
              <a:t>Kieli, johon haet (lyhyt tai pitkä oppimäärä):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englanti, vain pitkä oppimäärä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espanja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italia, vain lyhyt oppimäärä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ranska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saksa</a:t>
            </a:r>
          </a:p>
          <a:p>
            <a:pPr marL="914400" lvl="1" indent="-457200" algn="l" fontAlgn="base">
              <a:buFont typeface="Arial" panose="020B0604020202020204" pitchFamily="34" charset="0"/>
              <a:buChar char="•"/>
            </a:pPr>
            <a:r>
              <a:rPr lang="fi-FI" sz="3700" dirty="0">
                <a:solidFill>
                  <a:schemeClr val="bg1"/>
                </a:solidFill>
              </a:rPr>
              <a:t>venäjä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sz="3700" dirty="0"/>
              <a:t>Kolme muuta kirjoittamaasi ainetta, joista saat parhaat pisteet</a:t>
            </a:r>
          </a:p>
          <a:p>
            <a:r>
              <a:rPr lang="fi-FI" sz="3000" dirty="0"/>
              <a:t> </a:t>
            </a:r>
            <a:endParaRPr lang="fi-FI" dirty="0"/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E30FEF8-FAC0-4523-BEEF-B511BAE2A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908" y="0"/>
            <a:ext cx="5071266" cy="682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0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Kielten kandi- ja maisteritutkinnot: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Suomen kieli- ja kirjallisuus</a:t>
            </a:r>
            <a:r>
              <a:rPr lang="fi-FI" dirty="0"/>
              <a:t>: Oulu, Helsinki, Itä-Suomen yliopisto, Tampere, Jyväskylä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Englanti</a:t>
            </a:r>
            <a:r>
              <a:rPr lang="fi-FI" dirty="0"/>
              <a:t>: Oulu, Helsinki, Itä-Suomen yliopisto, Tampere,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Ruotsi</a:t>
            </a:r>
            <a:r>
              <a:rPr lang="fi-FI" dirty="0"/>
              <a:t>: Helsinki, Oulu, Itä-Suomen yliopisto,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: Helsinki, Turku,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Espanja</a:t>
            </a:r>
            <a:r>
              <a:rPr lang="fi-FI" dirty="0"/>
              <a:t>: Helsinki, Turku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Saksa</a:t>
            </a:r>
            <a:r>
              <a:rPr lang="fi-FI" dirty="0"/>
              <a:t>: Helsinki, Oulu, Turku, Tampere,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Venäjä</a:t>
            </a:r>
            <a:r>
              <a:rPr lang="fi-FI" dirty="0"/>
              <a:t>: Helsinki, Tampere, Itä-Suomen yliopisto, Jyväskylä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Ranska</a:t>
            </a:r>
            <a:r>
              <a:rPr lang="fi-FI" dirty="0"/>
              <a:t> Helsingin yliopistossa: </a:t>
            </a:r>
            <a:r>
              <a:rPr lang="fi-FI" dirty="0">
                <a:hlinkClick r:id="rId2"/>
              </a:rPr>
              <a:t>https://www.youtube.com/watch?v=vDv70IX5f7U</a:t>
            </a:r>
            <a:r>
              <a:rPr lang="fi-FI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b="1" dirty="0"/>
              <a:t>Viittomakielen asiantuntija</a:t>
            </a:r>
            <a:r>
              <a:rPr lang="fi-FI" dirty="0"/>
              <a:t>: Jyväskylä</a:t>
            </a:r>
          </a:p>
        </p:txBody>
      </p:sp>
    </p:spTree>
    <p:extLst>
      <p:ext uri="{BB962C8B-B14F-4D97-AF65-F5344CB8AC3E}">
        <p14:creationId xmlns:p14="http://schemas.microsoft.com/office/powerpoint/2010/main" val="2993384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85000" lnSpcReduction="10000"/>
          </a:bodyPr>
          <a:lstStyle/>
          <a:p>
            <a:r>
              <a:rPr lang="fi-FI" sz="3000" b="1" dirty="0"/>
              <a:t>9.  Biokemia, biologia ja ympäristötieteet, farmasia, geotieteet, elintarviketieteet, maataloustieteet ja metsätieteet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biologia, kemia tai fysiikka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endParaRPr lang="fi-FI" dirty="0"/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FF3DFCE-ED9E-4A7A-AB05-1D3BAD39C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5666"/>
            <a:ext cx="5730241" cy="6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73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/>
              <a:t>Biologia, Biokemia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02241"/>
          </a:xfrm>
        </p:spPr>
        <p:txBody>
          <a:bodyPr>
            <a:normAutofit/>
          </a:bodyPr>
          <a:lstStyle/>
          <a:p>
            <a:r>
              <a:rPr lang="fi-FI" b="1" dirty="0"/>
              <a:t>Biologia</a:t>
            </a:r>
            <a:r>
              <a:rPr lang="fi-FI" dirty="0"/>
              <a:t>:</a:t>
            </a:r>
          </a:p>
          <a:p>
            <a:r>
              <a:rPr lang="fi-FI" dirty="0"/>
              <a:t>- </a:t>
            </a:r>
            <a:r>
              <a:rPr lang="fi-FI" b="1" dirty="0"/>
              <a:t>Helsinki, Oulu, Turku, Jyväskylä, Joensuussa</a:t>
            </a:r>
            <a:r>
              <a:rPr lang="fi-FI" dirty="0"/>
              <a:t> hakukohteena ympäristö- ja biotiede</a:t>
            </a:r>
          </a:p>
          <a:p>
            <a:r>
              <a:rPr lang="fi-FI" dirty="0"/>
              <a:t>- Todistusvalinnalla 51% -&gt; viisi ainetta (AI, BI, MA ja kaksi parhaat pisteet tuottavaa)</a:t>
            </a:r>
          </a:p>
          <a:p>
            <a:r>
              <a:rPr lang="fi-FI" dirty="0"/>
              <a:t>Helsingin yliopiston esittelyvideo: </a:t>
            </a:r>
            <a:r>
              <a:rPr lang="fi-FI" dirty="0">
                <a:hlinkClick r:id="rId2"/>
              </a:rPr>
              <a:t>https://youtu.be/qTyRO6wP_wk</a:t>
            </a:r>
            <a:endParaRPr lang="fi-FI" dirty="0"/>
          </a:p>
          <a:p>
            <a:r>
              <a:rPr lang="fi-FI" b="1" dirty="0"/>
              <a:t>Biokemia</a:t>
            </a:r>
            <a:r>
              <a:rPr lang="fi-FI" dirty="0"/>
              <a:t>:</a:t>
            </a:r>
          </a:p>
          <a:p>
            <a:r>
              <a:rPr lang="fi-FI" dirty="0"/>
              <a:t>- </a:t>
            </a:r>
            <a:r>
              <a:rPr lang="fi-FI" b="1" dirty="0"/>
              <a:t>Turku, Oulu</a:t>
            </a:r>
          </a:p>
          <a:p>
            <a:r>
              <a:rPr lang="fi-FI" dirty="0"/>
              <a:t>- Todistusvalinnalla 51% -&gt; viisi ainetta (AI, KE, MA ja </a:t>
            </a:r>
            <a:r>
              <a:rPr lang="fi-FI" dirty="0" err="1"/>
              <a:t>reaali</a:t>
            </a:r>
            <a:r>
              <a:rPr lang="fi-FI" dirty="0"/>
              <a:t>, kieli)</a:t>
            </a:r>
          </a:p>
          <a:p>
            <a:r>
              <a:rPr lang="fi-FI" dirty="0"/>
              <a:t>Uratarina Oulun yliopistosta: </a:t>
            </a:r>
          </a:p>
          <a:p>
            <a:r>
              <a:rPr lang="fi-FI" dirty="0">
                <a:hlinkClick r:id="rId3"/>
              </a:rPr>
              <a:t>https://www.oulu.fi/fi/alumnitarinat/nopeamman-diagnostiikan-jaljilla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26146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0DE16D6-6D3B-4D2D-A386-75B6809D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05" y="1708061"/>
            <a:ext cx="6896454" cy="344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61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Farmasia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Helsinki, Kuopio, Åbo Akademi</a:t>
            </a:r>
          </a:p>
          <a:p>
            <a:r>
              <a:rPr lang="fi-FI" dirty="0"/>
              <a:t>Valintamenettely</a:t>
            </a:r>
          </a:p>
          <a:p>
            <a:pPr lvl="1"/>
            <a:r>
              <a:rPr lang="fi-FI" dirty="0"/>
              <a:t>- Samanaikaisesti voi hakea kaikkiin kohteisiin</a:t>
            </a:r>
          </a:p>
          <a:p>
            <a:pPr lvl="1"/>
            <a:r>
              <a:rPr lang="fi-FI" dirty="0"/>
              <a:t>- Todistusvalinnalla 70%. Pisteitä kuudesta aineesta: AI, KE, BI, MA, yksi ainereaali, yksi kieli</a:t>
            </a:r>
          </a:p>
          <a:p>
            <a:pPr lvl="1"/>
            <a:r>
              <a:rPr lang="fi-FI" dirty="0"/>
              <a:t>- Valintakoe</a:t>
            </a:r>
          </a:p>
          <a:p>
            <a:pPr lvl="2"/>
            <a:r>
              <a:rPr lang="fi-FI" dirty="0"/>
              <a:t>- Monivalintakoe</a:t>
            </a:r>
          </a:p>
          <a:p>
            <a:pPr lvl="2"/>
            <a:r>
              <a:rPr lang="fi-FI" dirty="0"/>
              <a:t>- Vaatimuksena lukion kemia ja (terveystieteisiin liittyvä) aineisto</a:t>
            </a:r>
          </a:p>
        </p:txBody>
      </p:sp>
    </p:spTree>
    <p:extLst>
      <p:ext uri="{BB962C8B-B14F-4D97-AF65-F5344CB8AC3E}">
        <p14:creationId xmlns:p14="http://schemas.microsoft.com/office/powerpoint/2010/main" val="16262395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5962501" cy="3812249"/>
          </a:xfrm>
        </p:spPr>
        <p:txBody>
          <a:bodyPr/>
          <a:lstStyle/>
          <a:p>
            <a:pPr algn="ctr"/>
            <a:r>
              <a:rPr lang="fi-FI" dirty="0"/>
              <a:t>Maatalous- metsätiede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95D184F-DBBA-4D41-B88E-1261757C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82" y="427883"/>
            <a:ext cx="4722829" cy="600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4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" y="492550"/>
            <a:ext cx="11133102" cy="587289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5D08797-B25B-4633-A0D1-8228F38C9D13}"/>
              </a:ext>
            </a:extLst>
          </p:cNvPr>
          <p:cNvSpPr txBox="1"/>
          <p:nvPr/>
        </p:nvSpPr>
        <p:spPr>
          <a:xfrm>
            <a:off x="1536569" y="273377"/>
            <a:ext cx="446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u="sng" dirty="0"/>
              <a:t>2025</a:t>
            </a:r>
            <a:r>
              <a:rPr lang="fi-FI" b="1" dirty="0"/>
              <a:t> viimeistä kertaa käytössä olevat taulukot:</a:t>
            </a:r>
          </a:p>
        </p:txBody>
      </p:sp>
      <p:cxnSp>
        <p:nvCxnSpPr>
          <p:cNvPr id="3" name="Suora yhdysviiva 2">
            <a:extLst>
              <a:ext uri="{FF2B5EF4-FFF2-40B4-BE49-F238E27FC236}">
                <a16:creationId xmlns:a16="http://schemas.microsoft.com/office/drawing/2014/main" id="{AC5175ED-39BD-49EB-BD25-0D38C59C0818}"/>
              </a:ext>
            </a:extLst>
          </p:cNvPr>
          <p:cNvCxnSpPr/>
          <p:nvPr/>
        </p:nvCxnSpPr>
        <p:spPr>
          <a:xfrm>
            <a:off x="235670" y="492550"/>
            <a:ext cx="11123629" cy="5559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217747A5-8992-4293-9EB0-6AD758C7A548}"/>
              </a:ext>
            </a:extLst>
          </p:cNvPr>
          <p:cNvCxnSpPr/>
          <p:nvPr/>
        </p:nvCxnSpPr>
        <p:spPr>
          <a:xfrm flipH="1">
            <a:off x="292231" y="492550"/>
            <a:ext cx="11209726" cy="5540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6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Maatalous-metsätiede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39949"/>
          </a:xfrm>
        </p:spPr>
        <p:txBody>
          <a:bodyPr>
            <a:normAutofit/>
          </a:bodyPr>
          <a:lstStyle/>
          <a:p>
            <a:r>
              <a:rPr lang="fi-FI" dirty="0"/>
              <a:t>Luonnonvaratiede, joka tutkii maanpinnan yläpuolella olevia luonnonvaroja. Pisteytetään AI, MAA/B, ainereaali, kieli.</a:t>
            </a:r>
          </a:p>
          <a:p>
            <a:r>
              <a:rPr lang="fi-FI" b="1" dirty="0"/>
              <a:t>Maatalous-metsätiede, Helsinki </a:t>
            </a:r>
            <a:r>
              <a:rPr lang="fi-FI" dirty="0"/>
              <a:t>(ei kynnysehtoja):</a:t>
            </a:r>
          </a:p>
          <a:p>
            <a:r>
              <a:rPr lang="fi-FI" dirty="0"/>
              <a:t>- Maataloustiede -&gt; agronomi</a:t>
            </a:r>
          </a:p>
          <a:p>
            <a:r>
              <a:rPr lang="fi-FI" dirty="0"/>
              <a:t>- Elintarviketiede</a:t>
            </a:r>
          </a:p>
          <a:p>
            <a:r>
              <a:rPr lang="fi-FI" dirty="0"/>
              <a:t>- Ympäristö- ja elintarviketalous</a:t>
            </a:r>
          </a:p>
          <a:p>
            <a:r>
              <a:rPr lang="fi-FI" dirty="0"/>
              <a:t>- Metsätiede</a:t>
            </a:r>
          </a:p>
          <a:p>
            <a:r>
              <a:rPr lang="fi-FI" b="1" dirty="0"/>
              <a:t>Metsätiede, Joensuu </a:t>
            </a:r>
            <a:r>
              <a:rPr lang="fi-FI" dirty="0"/>
              <a:t>(MAA = A, MAB = C):</a:t>
            </a:r>
          </a:p>
          <a:p>
            <a:r>
              <a:rPr lang="fi-FI" dirty="0"/>
              <a:t>- Metsätiede</a:t>
            </a:r>
          </a:p>
        </p:txBody>
      </p:sp>
    </p:spTree>
    <p:extLst>
      <p:ext uri="{BB962C8B-B14F-4D97-AF65-F5344CB8AC3E}">
        <p14:creationId xmlns:p14="http://schemas.microsoft.com/office/powerpoint/2010/main" val="40579716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85000" lnSpcReduction="20000"/>
          </a:bodyPr>
          <a:lstStyle/>
          <a:p>
            <a:r>
              <a:rPr lang="fi-FI" sz="3000" b="1" dirty="0"/>
              <a:t>10. Biolääketiede, lääketieteelliset alat ja ravitsemustiede</a:t>
            </a:r>
          </a:p>
          <a:p>
            <a:pPr fontAlgn="base"/>
            <a:r>
              <a:rPr lang="fi-FI" dirty="0"/>
              <a:t>Voit saada pisteitä enintään kuudesta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biologia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kemia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pisteet, ja joista vähintään toinen on ainereaali</a:t>
            </a:r>
          </a:p>
          <a:p>
            <a:endParaRPr lang="fi-FI" dirty="0"/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2EE4111-3B25-4B94-82C5-3C0CA242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470" y="118667"/>
            <a:ext cx="5606969" cy="66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476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10" y="1821206"/>
            <a:ext cx="5953074" cy="3033598"/>
          </a:xfrm>
        </p:spPr>
        <p:txBody>
          <a:bodyPr/>
          <a:lstStyle/>
          <a:p>
            <a:pPr algn="ctr"/>
            <a:r>
              <a:rPr lang="fi-FI" sz="6000" dirty="0"/>
              <a:t>Lääketiede, hammaslääketiede ja eläinlääketiede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C46C6C4-755D-4BC5-8001-59655A0F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99" y="963367"/>
            <a:ext cx="4147795" cy="55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60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Lääke- hammas- ja eläinlääketiede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55375"/>
          </a:xfrm>
        </p:spPr>
        <p:txBody>
          <a:bodyPr>
            <a:normAutofit/>
          </a:bodyPr>
          <a:lstStyle/>
          <a:p>
            <a:r>
              <a:rPr lang="fi-FI" dirty="0"/>
              <a:t>Opiskelupaikat:</a:t>
            </a:r>
          </a:p>
          <a:p>
            <a:pPr lvl="1"/>
            <a:r>
              <a:rPr lang="fi-FI" dirty="0"/>
              <a:t>Lääketiede: </a:t>
            </a:r>
            <a:r>
              <a:rPr lang="fi-FI" b="1" dirty="0"/>
              <a:t>Helsinki, Turku, Oulu Tampere, Kuopio</a:t>
            </a:r>
          </a:p>
          <a:p>
            <a:pPr lvl="1"/>
            <a:r>
              <a:rPr lang="fi-FI" dirty="0"/>
              <a:t>Hammaslääketiede: </a:t>
            </a:r>
            <a:r>
              <a:rPr lang="fi-FI" b="1" dirty="0"/>
              <a:t>Helsinki, Turku, Oulu, Kuopio</a:t>
            </a:r>
          </a:p>
          <a:p>
            <a:pPr lvl="1"/>
            <a:r>
              <a:rPr lang="fi-FI" dirty="0"/>
              <a:t>Eläinlääketiede: </a:t>
            </a:r>
            <a:r>
              <a:rPr lang="fi-FI" b="1" dirty="0"/>
              <a:t>Helsinki</a:t>
            </a:r>
          </a:p>
          <a:p>
            <a:r>
              <a:rPr lang="fi-FI" dirty="0"/>
              <a:t>51% todistusvalinnalla, 6 ainetta AI, BI, MA, KE ja kaksi parhaat pisteet tuottavaa seuraavista FY, ainereaali, vieras kieli</a:t>
            </a:r>
          </a:p>
          <a:p>
            <a:r>
              <a:rPr lang="fi-FI" dirty="0"/>
              <a:t>Lääketieteeseen ja hammaslääketieteeseen et voi hakea yhtä aikaa. Eläinlääketieteeseen voit.</a:t>
            </a:r>
          </a:p>
          <a:p>
            <a:r>
              <a:rPr lang="fi-FI" dirty="0"/>
              <a:t>Kevät-23: 51% yo-todistusvalinnalla. Pääsykoe lukion fysiikkaan, kemiaan, biologiaan ja matematiikkaan.</a:t>
            </a:r>
          </a:p>
          <a:p>
            <a:r>
              <a:rPr lang="fi-FI" dirty="0"/>
              <a:t>Laaketieteelliset.fi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902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96897" y="1809946"/>
            <a:ext cx="6556390" cy="2714645"/>
          </a:xfrm>
        </p:spPr>
        <p:txBody>
          <a:bodyPr/>
          <a:lstStyle/>
          <a:p>
            <a:pPr algn="ctr"/>
            <a:r>
              <a:rPr lang="fi-FI" dirty="0"/>
              <a:t>Vaihtoehtoja </a:t>
            </a:r>
            <a:r>
              <a:rPr lang="fi-FI" dirty="0" err="1"/>
              <a:t>lääkikselle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816492D-A2E0-4BE3-A893-7C2C4D37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572" y="1136239"/>
            <a:ext cx="3818547" cy="45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76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Vaihtoehtoja lääketieteelle!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b="1" dirty="0"/>
              <a:t>Bioteknologia</a:t>
            </a:r>
            <a:r>
              <a:rPr lang="fi-FI" dirty="0"/>
              <a:t> ja </a:t>
            </a:r>
            <a:r>
              <a:rPr lang="fi-FI" b="1" dirty="0"/>
              <a:t>biolääketieteen tekniikka </a:t>
            </a:r>
            <a:r>
              <a:rPr lang="fi-FI" dirty="0"/>
              <a:t>(Tampere)</a:t>
            </a:r>
          </a:p>
          <a:p>
            <a:r>
              <a:rPr lang="fi-FI" b="1" dirty="0"/>
              <a:t>Molekyylibiotiede</a:t>
            </a:r>
            <a:r>
              <a:rPr lang="fi-FI" dirty="0"/>
              <a:t> (Helsinki)</a:t>
            </a:r>
          </a:p>
          <a:p>
            <a:r>
              <a:rPr lang="fi-FI" b="1" dirty="0"/>
              <a:t>Biolääketiede</a:t>
            </a:r>
            <a:r>
              <a:rPr lang="fi-FI" dirty="0"/>
              <a:t> (Kuopio, Turku)</a:t>
            </a:r>
          </a:p>
          <a:p>
            <a:r>
              <a:rPr lang="fi-FI" b="1" dirty="0"/>
              <a:t>Biokemia</a:t>
            </a:r>
            <a:r>
              <a:rPr lang="fi-FI" dirty="0"/>
              <a:t> (Oulu, Turku) -&gt; tarkempaa tietoa myöhemmällä dialla.</a:t>
            </a:r>
          </a:p>
          <a:p>
            <a:r>
              <a:rPr lang="fi-FI" b="1" dirty="0"/>
              <a:t>Terveyden edistäminen </a:t>
            </a:r>
            <a:r>
              <a:rPr lang="fi-FI" dirty="0"/>
              <a:t>(Kuopio)</a:t>
            </a:r>
          </a:p>
          <a:p>
            <a:pPr lvl="1"/>
            <a:r>
              <a:rPr lang="fi-FI" b="1" dirty="0"/>
              <a:t>Väestön terveyden ja työhyvinvoinnin edistämisen </a:t>
            </a:r>
            <a:r>
              <a:rPr lang="fi-FI" dirty="0"/>
              <a:t>maisteriohjelma</a:t>
            </a:r>
          </a:p>
          <a:p>
            <a:pPr lvl="1"/>
            <a:r>
              <a:rPr lang="fi-FI" b="1" dirty="0"/>
              <a:t>Terveysliikunnan</a:t>
            </a:r>
            <a:r>
              <a:rPr lang="fi-FI" dirty="0"/>
              <a:t> maisteriohjelma</a:t>
            </a:r>
          </a:p>
          <a:p>
            <a:pPr marL="4572" lvl="1" indent="0">
              <a:buNone/>
            </a:pPr>
            <a:r>
              <a:rPr lang="fi-FI" dirty="0"/>
              <a:t>Lisäksi mm. </a:t>
            </a:r>
            <a:r>
              <a:rPr lang="fi-FI" b="1" dirty="0"/>
              <a:t>ravitsemustiede</a:t>
            </a:r>
            <a:r>
              <a:rPr lang="fi-FI" dirty="0"/>
              <a:t> (Kuopio) ja </a:t>
            </a:r>
            <a:r>
              <a:rPr lang="fi-FI" b="1" dirty="0"/>
              <a:t>hoitotiede</a:t>
            </a:r>
            <a:r>
              <a:rPr lang="fi-FI" dirty="0"/>
              <a:t> (Kuopio, Tampere)</a:t>
            </a:r>
          </a:p>
          <a:p>
            <a:pPr marL="4572" lvl="1" indent="0">
              <a:buNone/>
            </a:pPr>
            <a:r>
              <a:rPr lang="fi-FI" b="1" dirty="0"/>
              <a:t>Terveystiedettä</a:t>
            </a:r>
            <a:r>
              <a:rPr lang="fi-FI" dirty="0"/>
              <a:t> lisäksi Oulussa, Turussa, Tampereella  </a:t>
            </a:r>
          </a:p>
        </p:txBody>
      </p:sp>
    </p:spTree>
    <p:extLst>
      <p:ext uri="{BB962C8B-B14F-4D97-AF65-F5344CB8AC3E}">
        <p14:creationId xmlns:p14="http://schemas.microsoft.com/office/powerpoint/2010/main" val="1365870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>
            <a:extLst>
              <a:ext uri="{FF2B5EF4-FFF2-40B4-BE49-F238E27FC236}">
                <a16:creationId xmlns:a16="http://schemas.microsoft.com/office/drawing/2014/main" id="{D2F98278-4C34-4C39-917B-1F8B43B0F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7" y="471340"/>
            <a:ext cx="5960893" cy="5750352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11. Fysiikan, kemian, matematiikan ja tietojenkäsittelytieteen opettajankoulutukset, fysiikka, kemia ja tekniikan ala</a:t>
            </a:r>
          </a:p>
          <a:p>
            <a:pPr fontAlgn="base"/>
            <a:r>
              <a:rPr lang="fi-FI" dirty="0"/>
              <a:t>Voit saada pisteitä enintään viidestä aineesta, jotka ovat: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 tai lyhyt)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äidinkieli ja kirjallisuus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fysiikka tai kemia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i-FI" dirty="0"/>
              <a:t>kaksi muuta kirjoittamaasi ainetta, joista saat parhaat pisteet</a:t>
            </a:r>
          </a:p>
          <a:p>
            <a:r>
              <a:rPr lang="fi-FI" dirty="0"/>
              <a:t> </a:t>
            </a:r>
          </a:p>
          <a:p>
            <a:endParaRPr lang="fi-FI" sz="3000" dirty="0"/>
          </a:p>
          <a:p>
            <a:pPr fontAlgn="base"/>
            <a:br>
              <a:rPr lang="fi-FI" dirty="0"/>
            </a:br>
            <a:endParaRPr lang="fi-FI" sz="3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7F31035-7CB9-4FD8-ABEE-C47BB2B15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1123" y="109521"/>
            <a:ext cx="5536456" cy="67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30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333083" y="169683"/>
            <a:ext cx="9525833" cy="3374522"/>
          </a:xfrm>
        </p:spPr>
        <p:txBody>
          <a:bodyPr/>
          <a:lstStyle/>
          <a:p>
            <a:pPr algn="ctr"/>
            <a:r>
              <a:rPr lang="fi-FI" dirty="0"/>
              <a:t>DI, tietojenkäsittelytiede ja arkkitehtuuri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2401C8B-CE68-4FFF-ADB0-8CC32DB60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24" y="3429000"/>
            <a:ext cx="5402752" cy="30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00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Diplomi-insinöörikoulutus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81730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Jyväskylä, Aalto yliopisto (Espoo), Tampere, Lappeenranta, Oulu, Vaasa, Pori, Turku</a:t>
            </a:r>
          </a:p>
          <a:p>
            <a:r>
              <a:rPr lang="fi-FI" dirty="0"/>
              <a:t>Yhteisvalinta (voi hakea kuuteen kohteeseen)</a:t>
            </a:r>
          </a:p>
          <a:p>
            <a:r>
              <a:rPr lang="fi-FI" dirty="0"/>
              <a:t>Todistusvalinnalla 80% -&gt; AI, MAA, FY, KE</a:t>
            </a:r>
          </a:p>
          <a:p>
            <a:r>
              <a:rPr lang="fi-FI" dirty="0"/>
              <a:t>dia.fi</a:t>
            </a:r>
          </a:p>
          <a:p>
            <a:r>
              <a:rPr lang="fi-FI" dirty="0"/>
              <a:t>Tampereen yliopiston tuotantotalouden esittelyvideo:</a:t>
            </a:r>
          </a:p>
          <a:p>
            <a:r>
              <a:rPr lang="fi-FI" dirty="0">
                <a:hlinkClick r:id="rId2"/>
              </a:rPr>
              <a:t>https://youtu.be/mtHjlvGj5Q4</a:t>
            </a:r>
            <a:endParaRPr lang="fi-FI" dirty="0"/>
          </a:p>
          <a:p>
            <a:r>
              <a:rPr lang="fi-FI" dirty="0"/>
              <a:t>Jyväskylän yliopiston tieto- ja ohjelmistotekniikan esittelyvideo:</a:t>
            </a:r>
          </a:p>
          <a:p>
            <a:r>
              <a:rPr lang="fi-FI" dirty="0">
                <a:hlinkClick r:id="rId3"/>
              </a:rPr>
              <a:t>https://youtu.be/V71Su9E_E28</a:t>
            </a:r>
            <a:endParaRPr lang="fi-FI" dirty="0"/>
          </a:p>
          <a:p>
            <a:r>
              <a:rPr lang="fi-FI" dirty="0"/>
              <a:t>Teknologiateollisuuden nuorten osaajien uratarinoita: </a:t>
            </a:r>
          </a:p>
          <a:p>
            <a:r>
              <a:rPr lang="fi-FI" dirty="0">
                <a:hlinkClick r:id="rId4"/>
              </a:rPr>
              <a:t>https://www.mytech.fi/uratarinat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9727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Arkkitehtuuri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76656" y="1998133"/>
            <a:ext cx="4663440" cy="4360333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Aalto yliopisto Espoon Otaniemi, Tampere, Oulu</a:t>
            </a:r>
          </a:p>
          <a:p>
            <a:r>
              <a:rPr lang="fi-FI" dirty="0"/>
              <a:t>Yhteisvalinta</a:t>
            </a:r>
          </a:p>
          <a:p>
            <a:r>
              <a:rPr lang="fi-FI" dirty="0"/>
              <a:t>Ennakkotehtävät, matematiikan koe ja piirustus- ja suunnittelukoe</a:t>
            </a:r>
          </a:p>
          <a:p>
            <a:r>
              <a:rPr lang="fi-FI" dirty="0"/>
              <a:t>Yo-tutkinnon matematiikalla ohi kyseisen osuuden (MAA = B, MAB = E)</a:t>
            </a:r>
          </a:p>
          <a:p>
            <a:r>
              <a:rPr lang="fi-FI" dirty="0"/>
              <a:t>Yhteispisteiden perusteella 80%, koepisteiden perusteella 20 %</a:t>
            </a:r>
          </a:p>
          <a:p>
            <a:r>
              <a:rPr lang="fi-FI" dirty="0"/>
              <a:t>Koe 5.-6.6.2023</a:t>
            </a:r>
          </a:p>
          <a:p>
            <a:r>
              <a:rPr lang="fi-FI" dirty="0"/>
              <a:t>dia.fi</a:t>
            </a:r>
          </a:p>
          <a:p>
            <a:r>
              <a:rPr lang="fi-FI" dirty="0"/>
              <a:t>Arkkitehtuurin esittelyvideo:</a:t>
            </a:r>
          </a:p>
          <a:p>
            <a:r>
              <a:rPr lang="fi-FI" dirty="0">
                <a:hlinkClick r:id="rId2"/>
              </a:rPr>
              <a:t>https://youtu.be/ZeKUH_w5u_w</a:t>
            </a:r>
            <a:endParaRPr lang="fi-FI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87" y="1161058"/>
            <a:ext cx="6010089" cy="4905469"/>
          </a:xfrm>
        </p:spPr>
      </p:pic>
    </p:spTree>
    <p:extLst>
      <p:ext uri="{BB962C8B-B14F-4D97-AF65-F5344CB8AC3E}">
        <p14:creationId xmlns:p14="http://schemas.microsoft.com/office/powerpoint/2010/main" val="370182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73" y="286327"/>
            <a:ext cx="5754414" cy="64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41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0909" y="655782"/>
            <a:ext cx="5585429" cy="3284622"/>
          </a:xfrm>
        </p:spPr>
        <p:txBody>
          <a:bodyPr/>
          <a:lstStyle/>
          <a:p>
            <a:pPr algn="ctr"/>
            <a:r>
              <a:rPr lang="fi-FI" dirty="0"/>
              <a:t>Sotilasala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41DDC10-ADA6-4EE8-90A9-791EE12A7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301" y="1457012"/>
            <a:ext cx="5585429" cy="41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984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Maanpuolustuskorkeakoulu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fi-FI" sz="3600" dirty="0"/>
              <a:t>Edellytyksenä suoritettu asepalvelus ja AUK tai RUK</a:t>
            </a:r>
          </a:p>
          <a:p>
            <a:pPr algn="ctr"/>
            <a:r>
              <a:rPr lang="fi-FI" sz="3600" dirty="0"/>
              <a:t>-&gt; sotatieteiden kandi- ja maisteri</a:t>
            </a:r>
          </a:p>
          <a:p>
            <a:pPr algn="ctr"/>
            <a:endParaRPr lang="fi-FI" sz="3600" dirty="0"/>
          </a:p>
          <a:p>
            <a:pPr algn="ctr"/>
            <a:r>
              <a:rPr lang="fi-FI" sz="3600" dirty="0"/>
              <a:t>Opintosuunnat: maavoimat, merivoimat ja ilmavoimat.</a:t>
            </a:r>
          </a:p>
          <a:p>
            <a:pPr algn="ctr"/>
            <a:endParaRPr lang="fi-FI" sz="3600" dirty="0"/>
          </a:p>
          <a:p>
            <a:pPr algn="ctr"/>
            <a:r>
              <a:rPr lang="fi-FI" sz="3600" dirty="0"/>
              <a:t>Soveltuvuuskoe, aineistokoe, fyysiset testit ja lääkärintarkastus.</a:t>
            </a:r>
          </a:p>
          <a:p>
            <a:pPr algn="ctr"/>
            <a:endParaRPr lang="fi-FI" sz="3600" dirty="0"/>
          </a:p>
          <a:p>
            <a:pPr algn="ctr"/>
            <a:r>
              <a:rPr lang="fi-FI" sz="3600" dirty="0"/>
              <a:t>Videolla kadetit, eli sotatieteiden kandidaatin tutkinnon opiskelijat kertovat opintojen arjesta sekä hakeutumisesta:</a:t>
            </a:r>
            <a:endParaRPr lang="fi-FI" sz="3600" b="1" u="sng" dirty="0">
              <a:hlinkClick r:id="rId2"/>
            </a:endParaRPr>
          </a:p>
          <a:p>
            <a:pPr algn="ctr"/>
            <a:r>
              <a:rPr lang="fi-FI" sz="3600" b="1" u="sng" dirty="0">
                <a:hlinkClick r:id="rId2"/>
              </a:rPr>
              <a:t>https://youtu.be/5QC2FDI6R3E</a:t>
            </a:r>
            <a:endParaRPr lang="fi-FI" sz="3600" b="1" u="sng" dirty="0"/>
          </a:p>
          <a:p>
            <a:pPr algn="ctr"/>
            <a:endParaRPr lang="fi-FI" sz="36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72534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5177" y="1121790"/>
            <a:ext cx="11477182" cy="4223208"/>
          </a:xfrm>
        </p:spPr>
        <p:txBody>
          <a:bodyPr/>
          <a:lstStyle/>
          <a:p>
            <a:pPr algn="ctr"/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Englanninkieliset tutkinnot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7270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79B91C-162C-49B9-9D78-0AD05A4C9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Tammikuun yhteishaussa englanninkieliset koulutukset!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6B03D07C-31BF-4114-9A72-6459E047C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314" y="2157729"/>
            <a:ext cx="4663440" cy="3767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Saat listan haussa olevista koulutuksista </a:t>
            </a:r>
            <a:r>
              <a:rPr lang="fi-FI" b="1" dirty="0"/>
              <a:t>opintopolusta</a:t>
            </a:r>
            <a:r>
              <a:rPr lang="fi-FI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Rajaa listaa siten, että opetuskieli on englanti.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Älä epäröi hakea! Englanninkielentaitosi on hyvällä tasolla.</a:t>
            </a:r>
          </a:p>
          <a:p>
            <a:endParaRPr lang="fi-FI" dirty="0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9844F370-6B7C-4996-942A-269C6F560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6843" y="2157730"/>
            <a:ext cx="6591967" cy="4432045"/>
          </a:xfrm>
        </p:spPr>
      </p:pic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2BD33CDF-B128-43AC-8AC2-AEEEABBC356F}"/>
              </a:ext>
            </a:extLst>
          </p:cNvPr>
          <p:cNvCxnSpPr/>
          <p:nvPr/>
        </p:nvCxnSpPr>
        <p:spPr>
          <a:xfrm flipV="1">
            <a:off x="4328719" y="2281806"/>
            <a:ext cx="2608976" cy="4026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17B5CE3C-B70F-4C9B-A459-DFDD363CBDCB}"/>
              </a:ext>
            </a:extLst>
          </p:cNvPr>
          <p:cNvCxnSpPr/>
          <p:nvPr/>
        </p:nvCxnSpPr>
        <p:spPr>
          <a:xfrm>
            <a:off x="4731391" y="3288484"/>
            <a:ext cx="687897" cy="28019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4567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02DF78-DCA1-4856-9682-12452EC1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1" y="100634"/>
            <a:ext cx="10772775" cy="1658198"/>
          </a:xfrm>
        </p:spPr>
        <p:txBody>
          <a:bodyPr>
            <a:normAutofit/>
          </a:bodyPr>
          <a:lstStyle/>
          <a:p>
            <a:r>
              <a:rPr lang="fi-FI" sz="3400" dirty="0"/>
              <a:t>Erityiset saavutukset opiskelijavalinnassa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C8EA6D-7FAF-44D0-8BAF-F3DD07EAF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941" y="1338258"/>
            <a:ext cx="5259958" cy="45157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400" dirty="0"/>
              <a:t>Erityiseksi saavutukseksi voidaan huomioida hakijan </a:t>
            </a:r>
            <a:r>
              <a:rPr lang="fi-FI" sz="1400" b="1" dirty="0"/>
              <a:t>merkittävä</a:t>
            </a:r>
            <a:r>
              <a:rPr lang="fi-FI" sz="1400" dirty="0"/>
              <a:t> suoritus jossain seuraavista kategorioista: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Yrittäjyys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Johtajuus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Vapaaehtoistoiminta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Urheilu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Musiikki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Taide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Tiede/tekniikka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1400" dirty="0"/>
              <a:t>Muut</a:t>
            </a:r>
          </a:p>
          <a:p>
            <a:pPr marL="0" indent="0">
              <a:buNone/>
            </a:pPr>
            <a:r>
              <a:rPr lang="fi-FI" sz="1400" dirty="0"/>
              <a:t>Erityinen saavutus tulee olla </a:t>
            </a:r>
            <a:r>
              <a:rPr lang="fi-FI" sz="1400" b="1" dirty="0"/>
              <a:t>suoritettuna hakukelpoisuuden antavan tutkinnon aikana</a:t>
            </a:r>
            <a:r>
              <a:rPr lang="fi-FI" sz="1400" dirty="0"/>
              <a:t>. Erityisen saavutuksen tulee olla </a:t>
            </a:r>
            <a:r>
              <a:rPr lang="fi-FI" sz="1400" b="1" dirty="0"/>
              <a:t>erittäin merkittävä verrattuna saman ikäisten keskimääräiseen tasoon</a:t>
            </a:r>
            <a:r>
              <a:rPr lang="fi-FI" sz="1400" dirty="0"/>
              <a:t>. Hakijan erityisiä saavutuksia ei arvioida ennakkoon.</a:t>
            </a:r>
          </a:p>
          <a:p>
            <a:pPr marL="0" indent="0">
              <a:buNone/>
            </a:pPr>
            <a:r>
              <a:rPr lang="fi-FI" sz="1400" dirty="0"/>
              <a:t>Aalto-yliopisto –&gt; vapaamuotoinen hakemus</a:t>
            </a:r>
          </a:p>
          <a:p>
            <a:pPr marL="0" indent="0">
              <a:buNone/>
            </a:pPr>
            <a:r>
              <a:rPr lang="fi-FI" sz="1400" dirty="0"/>
              <a:t>Voit hakea erityisten saavutusten lisäksi kauppatieteellisen alan yhteisvalinnassa, SAT-/ACT-testiin perustuvassa valinnassa</a:t>
            </a:r>
            <a:r>
              <a:rPr lang="fi-FI" sz="1400"/>
              <a:t>, talousguru- </a:t>
            </a:r>
            <a:r>
              <a:rPr lang="fi-FI" sz="1400" dirty="0"/>
              <a:t>tai MAOL-kilpailuiden perusteella hakevien valinnassa, avoimen yliopiston opintojen perusteella tai siirtohaussa.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7267C7B-0013-43BE-A3BE-CF8B1EF73F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9329" y="1883701"/>
            <a:ext cx="5430670" cy="4400826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459F625-0A30-48BC-9603-85840CB7C104}"/>
              </a:ext>
            </a:extLst>
          </p:cNvPr>
          <p:cNvSpPr txBox="1"/>
          <p:nvPr/>
        </p:nvSpPr>
        <p:spPr>
          <a:xfrm>
            <a:off x="7720553" y="433633"/>
            <a:ext cx="4166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1">
                    <a:lumMod val="75000"/>
                  </a:schemeClr>
                </a:solidFill>
              </a:rPr>
              <a:t>Lukioaikana mm. pörssisäätiön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pörssilähettiläs, Euroopan nuorten parlamentin jäsen, edustajana Euroopan tulevaisuuskonferenssissa.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99944CB7-6E4E-4C9A-8F5C-0B6D2BBD0D8E}"/>
              </a:ext>
            </a:extLst>
          </p:cNvPr>
          <p:cNvCxnSpPr>
            <a:cxnSpLocks/>
          </p:cNvCxnSpPr>
          <p:nvPr/>
        </p:nvCxnSpPr>
        <p:spPr>
          <a:xfrm flipH="1">
            <a:off x="8880049" y="1633962"/>
            <a:ext cx="1150071" cy="25798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2026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49D6A0-1385-4D69-AD02-C0FC5489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Minkä koulutuksen </a:t>
            </a:r>
            <a:r>
              <a:rPr lang="fi-FI"/>
              <a:t>esittelyn haluatte </a:t>
            </a:r>
            <a:r>
              <a:rPr lang="fi-FI" dirty="0"/>
              <a:t>kuulla: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DA51D1-3CEB-4061-B1E3-56974B74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068609"/>
          </a:xfrm>
        </p:spPr>
        <p:txBody>
          <a:bodyPr>
            <a:normAutofit fontScale="85000" lnSpcReduction="20000"/>
          </a:bodyPr>
          <a:lstStyle/>
          <a:p>
            <a:r>
              <a:rPr lang="fi-FI" dirty="0">
                <a:hlinkClick r:id="rId2"/>
              </a:rPr>
              <a:t>https://www.menti.com/aly37679gh5r</a:t>
            </a:r>
            <a:endParaRPr lang="fi-FI" dirty="0"/>
          </a:p>
          <a:p>
            <a:r>
              <a:rPr lang="fi-FI" dirty="0"/>
              <a:t>Ranskan kieli: </a:t>
            </a:r>
            <a:r>
              <a:rPr lang="fi-FI" dirty="0">
                <a:hlinkClick r:id="rId3"/>
              </a:rPr>
              <a:t>https://www.youtube.com/watch?v=vDv70IX5f7U</a:t>
            </a:r>
            <a:r>
              <a:rPr lang="fi-FI" dirty="0"/>
              <a:t> </a:t>
            </a:r>
          </a:p>
          <a:p>
            <a:r>
              <a:rPr lang="fi-FI" dirty="0"/>
              <a:t>Matematiikka: </a:t>
            </a:r>
            <a:r>
              <a:rPr lang="fi-FI" dirty="0">
                <a:hlinkClick r:id="rId4"/>
              </a:rPr>
              <a:t>https://youtu.be/udKZmGGbvHo</a:t>
            </a:r>
            <a:endParaRPr lang="fi-FI" dirty="0"/>
          </a:p>
          <a:p>
            <a:r>
              <a:rPr lang="fi-FI" dirty="0"/>
              <a:t>Biologia: </a:t>
            </a:r>
            <a:r>
              <a:rPr lang="fi-FI" dirty="0">
                <a:hlinkClick r:id="rId5"/>
              </a:rPr>
              <a:t>https://youtu.be/qTyRO6wP_wk</a:t>
            </a:r>
            <a:endParaRPr lang="fi-FI" dirty="0"/>
          </a:p>
          <a:p>
            <a:r>
              <a:rPr lang="fi-FI" dirty="0"/>
              <a:t>Tuotantotalous: </a:t>
            </a:r>
            <a:r>
              <a:rPr lang="fi-FI" dirty="0">
                <a:hlinkClick r:id="rId6"/>
              </a:rPr>
              <a:t>https://youtu.be/mtHjlvGj5Q4</a:t>
            </a:r>
            <a:endParaRPr lang="fi-FI" dirty="0"/>
          </a:p>
          <a:p>
            <a:r>
              <a:rPr lang="fi-FI" dirty="0"/>
              <a:t>Tieto- ja ohjelmistotekniikka: </a:t>
            </a:r>
            <a:r>
              <a:rPr lang="fi-FI" dirty="0">
                <a:hlinkClick r:id="rId7"/>
              </a:rPr>
              <a:t>https://youtu.be/V71Su9E_E28</a:t>
            </a:r>
            <a:endParaRPr lang="fi-FI" dirty="0"/>
          </a:p>
          <a:p>
            <a:r>
              <a:rPr lang="fi-FI" dirty="0"/>
              <a:t>Arkkitehtuuri: </a:t>
            </a:r>
            <a:r>
              <a:rPr lang="fi-FI" dirty="0">
                <a:hlinkClick r:id="rId8"/>
              </a:rPr>
              <a:t>https://youtu.be/ZeKUH_w5u_w</a:t>
            </a:r>
            <a:endParaRPr lang="fi-FI" dirty="0"/>
          </a:p>
          <a:p>
            <a:r>
              <a:rPr lang="fi-FI" dirty="0"/>
              <a:t>Logopedia: </a:t>
            </a:r>
            <a:r>
              <a:rPr lang="fi-FI" dirty="0">
                <a:hlinkClick r:id="rId9"/>
              </a:rPr>
              <a:t>https://youtu.be/d_J1nFntCP8</a:t>
            </a:r>
            <a:r>
              <a:rPr lang="fi-FI" dirty="0"/>
              <a:t> </a:t>
            </a:r>
          </a:p>
          <a:p>
            <a:r>
              <a:rPr lang="fi-FI" dirty="0"/>
              <a:t>Lääketiede: </a:t>
            </a:r>
            <a:r>
              <a:rPr lang="fi-FI" dirty="0">
                <a:hlinkClick r:id="rId10"/>
              </a:rPr>
              <a:t>https://www.youtube.com/watch?v=5IXg4cK7hx4&amp;list=PLaNfvlZd-a3XNjMpQfQdwr-KCZesEXaQl&amp;index=24</a:t>
            </a:r>
            <a:r>
              <a:rPr lang="fi-FI" dirty="0"/>
              <a:t> </a:t>
            </a:r>
          </a:p>
          <a:p>
            <a:r>
              <a:rPr lang="fi-FI" dirty="0"/>
              <a:t>Biolääketiede: </a:t>
            </a:r>
            <a:r>
              <a:rPr lang="fi-FI" dirty="0">
                <a:hlinkClick r:id="rId11"/>
              </a:rPr>
              <a:t>https://www.youtube.com/watch?v=2mA3nu0eTYw&amp;list=PLaNfvlZd-a3XNjMpQfQdwr-KCZesEXaQl&amp;index=20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5545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liikunta vaikuttaa aivoihin ja oppimiseen?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i-FI" dirty="0">
              <a:hlinkClick r:id="rId2"/>
            </a:endParaRPr>
          </a:p>
          <a:p>
            <a:pPr algn="ctr"/>
            <a:endParaRPr lang="fi-FI" dirty="0">
              <a:hlinkClick r:id="rId2"/>
            </a:endParaRPr>
          </a:p>
          <a:p>
            <a:pPr algn="ctr"/>
            <a:endParaRPr lang="fi-FI" dirty="0">
              <a:hlinkClick r:id="rId2"/>
            </a:endParaRPr>
          </a:p>
          <a:p>
            <a:pPr algn="ctr"/>
            <a:r>
              <a:rPr lang="fi-FI" dirty="0">
                <a:hlinkClick r:id="rId2"/>
              </a:rPr>
              <a:t>https://www.youtube.com/watch?v=Gw2coH2UF-o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4256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Todistusvalintalaskuri: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https://todistusvalinta.fi/</a:t>
            </a:r>
            <a:endParaRPr lang="fi-FI" dirty="0"/>
          </a:p>
          <a:p>
            <a:r>
              <a:rPr lang="fi-FI" dirty="0"/>
              <a:t>Yle -&gt; yhteishakukone</a:t>
            </a:r>
          </a:p>
          <a:p>
            <a:r>
              <a:rPr lang="fi-FI" dirty="0">
                <a:hlinkClick r:id="rId3"/>
              </a:rPr>
              <a:t>https://yle.fi/a/74-20077642</a:t>
            </a:r>
            <a:r>
              <a:rPr lang="fi-FI" dirty="0"/>
              <a:t>  </a:t>
            </a:r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28" y="1998134"/>
            <a:ext cx="4511154" cy="4179286"/>
          </a:xfrm>
        </p:spPr>
      </p:pic>
    </p:spTree>
    <p:extLst>
      <p:ext uri="{BB962C8B-B14F-4D97-AF65-F5344CB8AC3E}">
        <p14:creationId xmlns:p14="http://schemas.microsoft.com/office/powerpoint/2010/main" val="4257231870"/>
      </p:ext>
    </p:extLst>
  </p:cSld>
  <p:clrMapOvr>
    <a:masterClrMapping/>
  </p:clrMapOvr>
</p:sld>
</file>

<file path=ppt/theme/theme1.xml><?xml version="1.0" encoding="utf-8"?>
<a:theme xmlns:a="http://schemas.openxmlformats.org/drawingml/2006/main" name="Suurkaupunki">
  <a:themeElements>
    <a:clrScheme name="Suurkaupun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Suurkaupun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uurkaupun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</Template>
  <TotalTime>4135</TotalTime>
  <Words>2910</Words>
  <Application>Microsoft Office PowerPoint</Application>
  <PresentationFormat>Laajakuva</PresentationFormat>
  <Paragraphs>443</Paragraphs>
  <Slides>86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86</vt:i4>
      </vt:variant>
    </vt:vector>
  </HeadingPairs>
  <TitlesOfParts>
    <vt:vector size="89" baseType="lpstr">
      <vt:lpstr>Arial</vt:lpstr>
      <vt:lpstr>Calibri Light</vt:lpstr>
      <vt:lpstr>Suurkaupunki</vt:lpstr>
      <vt:lpstr>Haku korkeakouluihin vuosina 2025 (3v.)  ja 2026 (4v.)</vt:lpstr>
      <vt:lpstr>Kuinka yo-kirjoitukset sujuivat?</vt:lpstr>
      <vt:lpstr>Muutama vinkki jatkoon:</vt:lpstr>
      <vt:lpstr>Oletko hakemassa opiskelupaikkaa 2025 vai 2026?</vt:lpstr>
      <vt:lpstr>Mitä asioita käsittelemme:</vt:lpstr>
      <vt:lpstr>Yliopistojen valintakokeet 2025,  todistusvalinta 2026:</vt:lpstr>
      <vt:lpstr>PowerPoint-esitys</vt:lpstr>
      <vt:lpstr>PowerPoint-esitys</vt:lpstr>
      <vt:lpstr>Todistusvalintalaskuri:</vt:lpstr>
      <vt:lpstr>Ylen yhteishakukone</vt:lpstr>
      <vt:lpstr>Ammattikorkeakoulut</vt:lpstr>
      <vt:lpstr>AMK-koulutukset</vt:lpstr>
      <vt:lpstr>AMK sähköinen valintakoe:</vt:lpstr>
      <vt:lpstr>Kutsunnat:</vt:lpstr>
      <vt:lpstr>Hygieniaosaamiskoulutus:</vt:lpstr>
      <vt:lpstr>PowerPoint-esitys</vt:lpstr>
      <vt:lpstr>PowerPoint-esitys</vt:lpstr>
      <vt:lpstr>Ehdotus yliopistojen uusista valintakokeista 2025:</vt:lpstr>
      <vt:lpstr>PowerPoint-esitys</vt:lpstr>
      <vt:lpstr>PowerPoint-esitys</vt:lpstr>
      <vt:lpstr>Valintakoe B mm. lääketiede</vt:lpstr>
      <vt:lpstr>PowerPoint-esitys</vt:lpstr>
      <vt:lpstr>PowerPoint-esitys</vt:lpstr>
      <vt:lpstr>Lisää uudistuksesta:</vt:lpstr>
      <vt:lpstr>Tehtäväsi tänään:</vt:lpstr>
      <vt:lpstr>Todistusvalinnan arvosanojen keskiarvo, ammattikorkeakoulut</vt:lpstr>
      <vt:lpstr>Todistusvalinnan arvosanojen keskiarvo, yliopistot</vt:lpstr>
      <vt:lpstr>Ammattikorkeakoulut</vt:lpstr>
      <vt:lpstr>Yliopistot</vt:lpstr>
      <vt:lpstr>PowerPoint-esitys</vt:lpstr>
      <vt:lpstr>Ammattikorkeakoulut</vt:lpstr>
      <vt:lpstr>Yliopistotutkinnot</vt:lpstr>
      <vt:lpstr>Tutkintojen esittelyvideoita:</vt:lpstr>
      <vt:lpstr>PowerPoint-esitys</vt:lpstr>
      <vt:lpstr>Kasvatusala ja opettajankoulutus</vt:lpstr>
      <vt:lpstr>Kasvatustiede</vt:lpstr>
      <vt:lpstr>Kasvatustieteen opiskelijavalinta:</vt:lpstr>
      <vt:lpstr>Kauppatiede</vt:lpstr>
      <vt:lpstr>Kauppatiede</vt:lpstr>
      <vt:lpstr>Logopedia</vt:lpstr>
      <vt:lpstr>Logopedia </vt:lpstr>
      <vt:lpstr>PowerPoint-esitys</vt:lpstr>
      <vt:lpstr>Maantiede</vt:lpstr>
      <vt:lpstr>PowerPoint-esitys</vt:lpstr>
      <vt:lpstr>Psykologia</vt:lpstr>
      <vt:lpstr>PowerPoint-esitys</vt:lpstr>
      <vt:lpstr>Kielten kandi- ja maisteritutkinnot:</vt:lpstr>
      <vt:lpstr>Oikeus- ja hallintotiede</vt:lpstr>
      <vt:lpstr>Oikeustiede</vt:lpstr>
      <vt:lpstr>Valtio- ja yhteiskuntatieteet</vt:lpstr>
      <vt:lpstr>Valtio- ja yhteiskuntatiede</vt:lpstr>
      <vt:lpstr>PowerPoint-esitys</vt:lpstr>
      <vt:lpstr>   Liikunta- ja terveystiede </vt:lpstr>
      <vt:lpstr>Liikunta- ja terveystiede</vt:lpstr>
      <vt:lpstr>PowerPoint-esitys</vt:lpstr>
      <vt:lpstr>Matematiikka, fysiikka ja kemia</vt:lpstr>
      <vt:lpstr>Matematiikka, fysiikka ja kemia</vt:lpstr>
      <vt:lpstr>Tietojenkäsittelytiede</vt:lpstr>
      <vt:lpstr>PowerPoint-esitys</vt:lpstr>
      <vt:lpstr>Filosofia</vt:lpstr>
      <vt:lpstr>Teologia</vt:lpstr>
      <vt:lpstr>Historia</vt:lpstr>
      <vt:lpstr>PowerPoint-esitys</vt:lpstr>
      <vt:lpstr>Kielten kandi- ja maisteritutkinnot:</vt:lpstr>
      <vt:lpstr>PowerPoint-esitys</vt:lpstr>
      <vt:lpstr>Biologia, Biokemia</vt:lpstr>
      <vt:lpstr>PowerPoint-esitys</vt:lpstr>
      <vt:lpstr>Farmasia</vt:lpstr>
      <vt:lpstr>Maatalous- metsätiede</vt:lpstr>
      <vt:lpstr>Maatalous-metsätiede</vt:lpstr>
      <vt:lpstr>PowerPoint-esitys</vt:lpstr>
      <vt:lpstr>Lääketiede, hammaslääketiede ja eläinlääketiede</vt:lpstr>
      <vt:lpstr>Lääke- hammas- ja eläinlääketiede</vt:lpstr>
      <vt:lpstr>Vaihtoehtoja lääkikselle</vt:lpstr>
      <vt:lpstr>Vaihtoehtoja lääketieteelle!</vt:lpstr>
      <vt:lpstr>PowerPoint-esitys</vt:lpstr>
      <vt:lpstr>DI, tietojenkäsittelytiede ja arkkitehtuuri</vt:lpstr>
      <vt:lpstr>Diplomi-insinöörikoulutus</vt:lpstr>
      <vt:lpstr>Arkkitehtuuri</vt:lpstr>
      <vt:lpstr>Sotilasala</vt:lpstr>
      <vt:lpstr>Maanpuolustuskorkeakoulu</vt:lpstr>
      <vt:lpstr>   Englanninkieliset tutkinnot </vt:lpstr>
      <vt:lpstr>Tammikuun yhteishaussa englanninkieliset koulutukset!</vt:lpstr>
      <vt:lpstr>Erityiset saavutukset opiskelijavalinnassa </vt:lpstr>
      <vt:lpstr>Minkä koulutuksen esittelyn haluatte kuulla:</vt:lpstr>
      <vt:lpstr>Miten liikunta vaikuttaa aivoihin ja oppimiseen?</vt:lpstr>
    </vt:vector>
  </TitlesOfParts>
  <Company>Laukaan 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Katsaus kevään 2019 korkeakoulutarjon- taan</dc:title>
  <dc:creator>Eveliina Ojala</dc:creator>
  <cp:lastModifiedBy>Eveliina Ojala</cp:lastModifiedBy>
  <cp:revision>341</cp:revision>
  <cp:lastPrinted>2023-03-22T11:28:10Z</cp:lastPrinted>
  <dcterms:created xsi:type="dcterms:W3CDTF">2018-12-07T09:10:34Z</dcterms:created>
  <dcterms:modified xsi:type="dcterms:W3CDTF">2024-04-09T08:58:27Z</dcterms:modified>
</cp:coreProperties>
</file>