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4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347" r:id="rId12"/>
    <p:sldId id="349" r:id="rId13"/>
    <p:sldId id="273" r:id="rId14"/>
    <p:sldId id="274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h14d1mgIxYjVarZINLUkQFFViB9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3" clrIdx="0"/>
  <p:cmAuthor id="1" name="Minna Sallanen" initials="MS" lastIdx="1" clrIdx="1">
    <p:extLst>
      <p:ext uri="{19B8F6BF-5375-455C-9EA6-DF929625EA0E}">
        <p15:presenceInfo xmlns:p15="http://schemas.microsoft.com/office/powerpoint/2012/main" userId="S::minna.sallanen@edita.fi::2a561c57-f134-40c3-9260-2bc817eef0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7A"/>
    <a:srgbClr val="848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80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bbafd16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bbafd16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553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bafd16e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bafd16e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Kuvan lähde: https://commons.wikimedia.org/wiki/File:Svartholma_Gavril_Sergejev_1809.jpg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bbafd16e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bbafd16e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ba810bf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ba810bf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bafd16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bbafd16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bbafd16e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bbafd16e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bba810bf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bba810bf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bafd16e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bbafd16e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Kuvan lähde: https://upload.wikimedia.org/wikipedia/commons/0/06/Arvid_Horn.jpg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bbafd16e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bbafd16e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RSfvR35dI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luonto, taivas, vesi&#10;&#10;Kuvaus luotu automaattisesti">
            <a:extLst>
              <a:ext uri="{FF2B5EF4-FFF2-40B4-BE49-F238E27FC236}">
                <a16:creationId xmlns:a16="http://schemas.microsoft.com/office/drawing/2014/main" id="{B450CFA3-DE4C-4613-8839-48BD0C9A3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4167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13. Valtiopäiväsäätyjen kultakausi</a:t>
            </a:r>
            <a:endParaRPr sz="6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1979613"/>
            <a:ext cx="9144000" cy="368300"/>
          </a:xfrm>
          <a:prstGeom prst="rect">
            <a:avLst/>
          </a:prstGeom>
          <a:solidFill>
            <a:srgbClr val="FFBA0D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  <a:defRPr/>
            </a:pPr>
            <a:r>
              <a:rPr kumimoji="0" lang="fi-FI" sz="1800" b="1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kumimoji="0" lang="fi-FI" sz="1800" b="1" u="none" strike="noStrike" kern="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ivut</a:t>
            </a:r>
            <a:r>
              <a:rPr kumimoji="0" lang="fi-FI" sz="1800" b="1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184-203</a:t>
            </a:r>
            <a:r>
              <a:rPr kumimoji="0" lang="fi-FI" sz="1400" b="1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1400" b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bbafd16ec_0_26"/>
          <p:cNvSpPr txBox="1">
            <a:spLocks noGrp="1"/>
          </p:cNvSpPr>
          <p:nvPr>
            <p:ph type="body" idx="1"/>
          </p:nvPr>
        </p:nvSpPr>
        <p:spPr>
          <a:xfrm>
            <a:off x="323158" y="1541500"/>
            <a:ext cx="3642786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3525" indent="-263525">
              <a:buSzPct val="100000"/>
            </a:pPr>
            <a:r>
              <a:rPr lang="fi-FI" dirty="0"/>
              <a:t>Turun rauha solmittiin vuonna 1743. </a:t>
            </a:r>
          </a:p>
          <a:p>
            <a:pPr marL="263525" indent="-263525">
              <a:spcBef>
                <a:spcPts val="0"/>
              </a:spcBef>
              <a:buSzPct val="100000"/>
            </a:pPr>
            <a:r>
              <a:rPr lang="fi-FI" dirty="0"/>
              <a:t>Tutki sivun 117 karttaa. Mitä alueita Ruotsi menetti suuren Pohjan sodan jälkeen ja mitä Hattujen sodan jälkeen?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3991FDB7-A3D5-4364-B90D-149D18CE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585" y="1127344"/>
            <a:ext cx="4567471" cy="5179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4B53D91-7F31-4298-A029-B5B92B59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4243"/>
          </a:xfrm>
        </p:spPr>
        <p:txBody>
          <a:bodyPr/>
          <a:lstStyle/>
          <a:p>
            <a:r>
              <a:rPr lang="fi-FI" dirty="0"/>
              <a:t>Hattujen sota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0AF61C-4474-4B81-842A-ABC788AD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72417"/>
            <a:ext cx="7886700" cy="400454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SzPct val="100000"/>
            </a:pPr>
            <a:r>
              <a:rPr lang="fi-FI" dirty="0"/>
              <a:t>Järjestäkää luokassa väittely hattujen sodasta. </a:t>
            </a:r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Jakautukaa hattuihin ja myssyihin ja väitelkää aiheesta: </a:t>
            </a:r>
            <a:r>
              <a:rPr lang="fi-FI" i="1" dirty="0"/>
              <a:t>Tulisiko Ruotsin ryhtyä uuteen sotaan Venäjää vastaan? </a:t>
            </a:r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Väittelyn voi toteuttaa 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fi-FI" dirty="0"/>
              <a:t>pareittain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fi-FI" dirty="0"/>
              <a:t>4 vastaan 4 (säädyt toisiaan vastaan)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fi-FI" dirty="0"/>
              <a:t>paneelikeskusteluna, jossa edustettuna hatut ja myssyt sekä Arvid Horn, joka yrittää toimia riitelevien osapuolten välillä. </a:t>
            </a:r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Väittelyn aluksi osallistujat voivat valita ovatko he hattuja vai myssyjä ja tehdä itselleen nimikyltin, jossa on mainittu myös sääty, johon osallistuja kuuluu.  </a:t>
            </a:r>
          </a:p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C260D52-7ED7-4359-8E05-E2D3F8855468}"/>
              </a:ext>
            </a:extLst>
          </p:cNvPr>
          <p:cNvSpPr/>
          <p:nvPr/>
        </p:nvSpPr>
        <p:spPr>
          <a:xfrm>
            <a:off x="1" y="1392865"/>
            <a:ext cx="9144000" cy="606056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Väittely</a:t>
            </a:r>
          </a:p>
        </p:txBody>
      </p:sp>
      <p:pic>
        <p:nvPicPr>
          <p:cNvPr id="8" name="Kuva 7" descr="Käyttäjät">
            <a:extLst>
              <a:ext uri="{FF2B5EF4-FFF2-40B4-BE49-F238E27FC236}">
                <a16:creationId xmlns:a16="http://schemas.microsoft.com/office/drawing/2014/main" id="{8F993FE4-8947-4131-B032-108A75768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241" y="12193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666468" y="1945584"/>
            <a:ext cx="851535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2800" b="1" dirty="0"/>
              <a:t>Argumentteja sodan puolesta ja vastaan </a:t>
            </a:r>
            <a:endParaRPr sz="2800" b="1"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628650" y="2917568"/>
            <a:ext cx="3868200" cy="48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Hatut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2"/>
          </p:nvPr>
        </p:nvSpPr>
        <p:spPr>
          <a:xfrm>
            <a:off x="628650" y="3310442"/>
            <a:ext cx="3868200" cy="30884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fi-FI" sz="2000" dirty="0"/>
              <a:t>Sodan avulla voimme palauttaa Ruotsin suuruuden!</a:t>
            </a:r>
            <a:endParaRPr sz="20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000" dirty="0"/>
              <a:t>Aika on nyt otollinen, sillä Pietari Suuri on kuollut ja Venäjä on sekasorrossa.</a:t>
            </a:r>
            <a:endParaRPr sz="20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000" dirty="0"/>
              <a:t>Saamme tukea ja apua Ranskalta ja Isolta-Britannialta. </a:t>
            </a:r>
            <a:endParaRPr sz="2000"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3"/>
          </p:nvPr>
        </p:nvSpPr>
        <p:spPr>
          <a:xfrm>
            <a:off x="4810633" y="2893947"/>
            <a:ext cx="1761017" cy="511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Myssyt 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4"/>
          </p:nvPr>
        </p:nvSpPr>
        <p:spPr>
          <a:xfrm>
            <a:off x="4627950" y="3310442"/>
            <a:ext cx="3887400" cy="340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fi-FI" sz="2000" dirty="0"/>
              <a:t>Emme tiedä mikä Venäjän tilanne todella on. Entä jos se onkin valmis sotaan?</a:t>
            </a:r>
            <a:endParaRPr sz="20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000" dirty="0"/>
              <a:t>Onko Ranskan ja Ison-Britannian tuki varmaa?</a:t>
            </a:r>
            <a:endParaRPr sz="20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000" dirty="0"/>
              <a:t>Kannatamme hyvien välien säilyttämistä kaikkiin.</a:t>
            </a:r>
            <a:endParaRPr sz="20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000" dirty="0"/>
              <a:t>Sota vie taas monta miestä ja aiheuttaa suurta kärsimystä. </a:t>
            </a:r>
            <a:endParaRPr sz="20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000" dirty="0"/>
              <a:t>Suomi on jo kärsinyt tarpeeksi sodista.</a:t>
            </a:r>
            <a:endParaRPr sz="2000" dirty="0"/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7A0AC9FA-D8B8-408A-8015-78C7F017DDF2}"/>
              </a:ext>
            </a:extLst>
          </p:cNvPr>
          <p:cNvSpPr txBox="1">
            <a:spLocks/>
          </p:cNvSpPr>
          <p:nvPr/>
        </p:nvSpPr>
        <p:spPr>
          <a:xfrm>
            <a:off x="666468" y="228122"/>
            <a:ext cx="7848882" cy="102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/>
              <a:t>Hattujen sota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0FE2968-00C6-4AAC-9CD9-3454370C70B0}"/>
              </a:ext>
            </a:extLst>
          </p:cNvPr>
          <p:cNvSpPr/>
          <p:nvPr/>
        </p:nvSpPr>
        <p:spPr>
          <a:xfrm>
            <a:off x="1" y="1392865"/>
            <a:ext cx="9144000" cy="606056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Väittely</a:t>
            </a:r>
          </a:p>
        </p:txBody>
      </p:sp>
      <p:pic>
        <p:nvPicPr>
          <p:cNvPr id="9" name="Kuva 8" descr="Käyttäjät">
            <a:extLst>
              <a:ext uri="{FF2B5EF4-FFF2-40B4-BE49-F238E27FC236}">
                <a16:creationId xmlns:a16="http://schemas.microsoft.com/office/drawing/2014/main" id="{954251D3-835A-4E9C-9403-0EC6130B6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1241" y="12193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bbafd16ec_0_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Suomen kehittämiseen panostetaan </a:t>
            </a:r>
            <a:endParaRPr sz="3600" b="1" dirty="0"/>
          </a:p>
        </p:txBody>
      </p:sp>
      <p:pic>
        <p:nvPicPr>
          <p:cNvPr id="215" name="Google Shape;215;g5bbafd16ec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546022"/>
            <a:ext cx="7383135" cy="403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5bbafd16ec_0_80"/>
          <p:cNvSpPr txBox="1"/>
          <p:nvPr/>
        </p:nvSpPr>
        <p:spPr>
          <a:xfrm>
            <a:off x="1224591" y="5741581"/>
            <a:ext cx="6191251" cy="75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 err="1">
                <a:latin typeface="Calibri"/>
                <a:ea typeface="Calibri"/>
                <a:cs typeface="Calibri"/>
                <a:sym typeface="Calibri"/>
              </a:rPr>
              <a:t>Svartholman</a:t>
            </a:r>
            <a:r>
              <a:rPr lang="fi-FI" sz="1800" dirty="0">
                <a:latin typeface="Calibri"/>
                <a:ea typeface="Calibri"/>
                <a:cs typeface="Calibri"/>
                <a:sym typeface="Calibri"/>
              </a:rPr>
              <a:t> merilinnoitus rakennettiin Loviisan edustalle ja se kuului osana Suomenlahtea suojanneeseen linnoitusketjuun. </a:t>
            </a:r>
            <a:r>
              <a:rPr lang="fi-FI" sz="1800" dirty="0" err="1">
                <a:latin typeface="Calibri"/>
                <a:ea typeface="Calibri"/>
                <a:cs typeface="Calibri"/>
                <a:sym typeface="Calibri"/>
              </a:rPr>
              <a:t>Gavril</a:t>
            </a:r>
            <a:r>
              <a:rPr lang="fi-FI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800" dirty="0" err="1">
                <a:latin typeface="Calibri"/>
                <a:ea typeface="Calibri"/>
                <a:cs typeface="Calibri"/>
                <a:sym typeface="Calibri"/>
              </a:rPr>
              <a:t>Sergejevin</a:t>
            </a:r>
            <a:r>
              <a:rPr lang="fi-FI" sz="1800" dirty="0">
                <a:latin typeface="Calibri"/>
                <a:ea typeface="Calibri"/>
                <a:cs typeface="Calibri"/>
                <a:sym typeface="Calibri"/>
              </a:rPr>
              <a:t> maalaus vuodelta 1809.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F5739DB5-B47C-415B-BA45-35D3662F1AE4}"/>
              </a:ext>
            </a:extLst>
          </p:cNvPr>
          <p:cNvSpPr/>
          <p:nvPr/>
        </p:nvSpPr>
        <p:spPr>
          <a:xfrm>
            <a:off x="4320216" y="4152591"/>
            <a:ext cx="4483176" cy="1159387"/>
          </a:xfrm>
          <a:prstGeom prst="rect">
            <a:avLst/>
          </a:prstGeom>
          <a:solidFill>
            <a:srgbClr val="FFD97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Perehtykää Suomenlinnan ja Helsingin historiaan </a:t>
            </a:r>
            <a:r>
              <a:rPr lang="fi-FI" sz="24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videon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avulla.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bbafd16ec_0_93"/>
          <p:cNvSpPr txBox="1">
            <a:spLocks noGrp="1"/>
          </p:cNvSpPr>
          <p:nvPr>
            <p:ph type="body" idx="1"/>
          </p:nvPr>
        </p:nvSpPr>
        <p:spPr>
          <a:xfrm>
            <a:off x="628650" y="1541720"/>
            <a:ext cx="7886700" cy="41148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100000"/>
            </a:pPr>
            <a:r>
              <a:rPr lang="fi-FI" sz="2400" dirty="0"/>
              <a:t>Turun rauhan jälkeen Suomen oloihin ryhdyttiin kiinnittämään enemmän huomiota.</a:t>
            </a:r>
            <a:endParaRPr sz="2400" dirty="0"/>
          </a:p>
          <a:p>
            <a:pPr>
              <a:spcBef>
                <a:spcPts val="0"/>
              </a:spcBef>
              <a:buSzPct val="100000"/>
            </a:pPr>
            <a:r>
              <a:rPr lang="fi-FI" sz="2400" dirty="0"/>
              <a:t>1740- ja 1750-luvut olivat Suomen historian suuria murroskohtia.</a:t>
            </a:r>
            <a:endParaRPr sz="2400" dirty="0"/>
          </a:p>
          <a:p>
            <a:pPr>
              <a:spcBef>
                <a:spcPts val="0"/>
              </a:spcBef>
              <a:buSzPct val="100000"/>
            </a:pPr>
            <a:r>
              <a:rPr lang="fi-FI" sz="2400" dirty="0"/>
              <a:t>Suomen alueelta kaivattiin lisäresursseja, koska valtakunnan koko oli supistunut ja muun muassa Baltian vilja-aitat menetetty:</a:t>
            </a:r>
            <a:endParaRPr sz="2400" dirty="0"/>
          </a:p>
          <a:p>
            <a:pPr lvl="1">
              <a:spcBef>
                <a:spcPts val="0"/>
              </a:spcBef>
              <a:buSzPct val="100000"/>
              <a:buFont typeface="Calibri" panose="020F0502020204030204" pitchFamily="34" charset="0"/>
              <a:buChar char="→"/>
            </a:pPr>
            <a:r>
              <a:rPr lang="fi-FI" dirty="0"/>
              <a:t>talouselämän kehittämiseen panostettiin. 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sz="2400" dirty="0"/>
              <a:t>Ruotsalaiset pelkäsivät, että venäläiset voisivat pyrkiä valtaamaan Tukholman meriteitse:</a:t>
            </a:r>
            <a:endParaRPr sz="2400" dirty="0"/>
          </a:p>
          <a:p>
            <a:pPr lvl="1">
              <a:spcBef>
                <a:spcPts val="0"/>
              </a:spcBef>
              <a:buSzPct val="100000"/>
              <a:buFont typeface="Calibri" panose="020F0502020204030204" pitchFamily="34" charset="0"/>
              <a:buChar char="→"/>
            </a:pPr>
            <a:r>
              <a:rPr lang="fi-FI" dirty="0"/>
              <a:t>Itämerelle rakennettiin linnoitusketju, johon kuului muun muassa Suomenlinna. 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sz="2400" dirty="0"/>
              <a:t>Suomalaiset talonpojat vaativat suomen kieltä taitavia virkamiehiä.</a:t>
            </a:r>
            <a:endParaRPr sz="2400" dirty="0"/>
          </a:p>
        </p:txBody>
      </p:sp>
      <p:sp>
        <p:nvSpPr>
          <p:cNvPr id="4" name="Google Shape;213;g5bbafd16ec_0_80">
            <a:extLst>
              <a:ext uri="{FF2B5EF4-FFF2-40B4-BE49-F238E27FC236}">
                <a16:creationId xmlns:a16="http://schemas.microsoft.com/office/drawing/2014/main" id="{31B621DA-346E-4B0F-A3EB-4E28905D40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65220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Suomen kehittämiseen panostetaan </a:t>
            </a:r>
            <a:endParaRPr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94364" y="129475"/>
            <a:ext cx="6420736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Vapauden aika 1718-1772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329609" y="1562985"/>
            <a:ext cx="4391247" cy="461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Bef>
                <a:spcPts val="0"/>
              </a:spcBef>
              <a:buSzPct val="100000"/>
            </a:pPr>
            <a:r>
              <a:rPr lang="fi-FI" dirty="0"/>
              <a:t>Kaarle XII kuoli vuonna 1718. Vallan peri hänen sisarensa Ulrika Eleonora, joka luovutti sen miehelleen Fredrik I:lle. 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Vuosien 1719 ja 1720 hallitusmuodot ja vuoden 1723 valtiopäiväjärjestys veivät kuninkaalta itsevaltiaan aseman ja siirsivät vallan valtiopäiväsäädyille.</a:t>
            </a:r>
            <a:endParaRPr dirty="0"/>
          </a:p>
        </p:txBody>
      </p:sp>
      <p:pic>
        <p:nvPicPr>
          <p:cNvPr id="5" name="Kuva 4" descr="Kuva, joka sisältää kohteen henkilö, vaatetus, päällä pitäminen, solmio&#10;&#10;Kuvaus luotu automaattisesti">
            <a:extLst>
              <a:ext uri="{FF2B5EF4-FFF2-40B4-BE49-F238E27FC236}">
                <a16:creationId xmlns:a16="http://schemas.microsoft.com/office/drawing/2014/main" id="{0FA8D601-8F85-4C6F-956B-B9D7618F8D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0961" y="812829"/>
            <a:ext cx="4213430" cy="581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CAA7823-03D4-457A-AA82-3B311D49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" y="1155902"/>
            <a:ext cx="8187069" cy="50214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2880374" y="1028700"/>
            <a:ext cx="3122527" cy="911100"/>
          </a:xfrm>
          <a:prstGeom prst="horizontalScroll">
            <a:avLst>
              <a:gd name="adj" fmla="val 12500"/>
            </a:avLst>
          </a:prstGeom>
          <a:solidFill>
            <a:srgbClr val="848923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Valtaneuvosto (17 jäsentä)</a:t>
            </a:r>
            <a:endParaRPr sz="1600" b="1" dirty="0"/>
          </a:p>
        </p:txBody>
      </p:sp>
      <p:sp>
        <p:nvSpPr>
          <p:cNvPr id="109" name="Google Shape;109;p3"/>
          <p:cNvSpPr/>
          <p:nvPr/>
        </p:nvSpPr>
        <p:spPr>
          <a:xfrm>
            <a:off x="372275" y="1732625"/>
            <a:ext cx="8601900" cy="28941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Valtiopäivät </a:t>
            </a:r>
            <a:endParaRPr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säädyt, jotka kokoontuivat 3 vuoden välein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valvoi valtiontaloutta sekä kuninkaan ja valtioneuvoston toimintaa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sääti lakeja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hyväksyi uusia veroja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aatelistolla eniten valtaa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muita säätyjä: papisto, porvaristo ja talonpojat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hatut ja myssyt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valtaa keskittyi liikaa säädyille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-FI" dirty="0"/>
              <a:t>säädyt puuttuivat sisä- ja ulkopolitiikkaan, mutta myös esim. oikeuslaitoksen toimintaan. </a:t>
            </a:r>
            <a:endParaRPr dirty="0"/>
          </a:p>
        </p:txBody>
      </p:sp>
      <p:sp>
        <p:nvSpPr>
          <p:cNvPr id="110" name="Google Shape;110;p3"/>
          <p:cNvSpPr/>
          <p:nvPr/>
        </p:nvSpPr>
        <p:spPr>
          <a:xfrm>
            <a:off x="7125162" y="1732625"/>
            <a:ext cx="1881036" cy="1881036"/>
          </a:xfrm>
          <a:prstGeom prst="irregularSeal2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Paljon valtaa </a:t>
            </a:r>
            <a:endParaRPr b="1" dirty="0"/>
          </a:p>
        </p:txBody>
      </p:sp>
      <p:sp>
        <p:nvSpPr>
          <p:cNvPr id="111" name="Google Shape;111;p3"/>
          <p:cNvSpPr/>
          <p:nvPr/>
        </p:nvSpPr>
        <p:spPr>
          <a:xfrm>
            <a:off x="340252" y="112038"/>
            <a:ext cx="2681761" cy="1620587"/>
          </a:xfrm>
          <a:prstGeom prst="irregularSeal1">
            <a:avLst/>
          </a:prstGeom>
          <a:solidFill>
            <a:srgbClr val="FFFF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Valta riippui valtiopäivistä =  heikkoja </a:t>
            </a:r>
            <a:endParaRPr b="1" dirty="0"/>
          </a:p>
        </p:txBody>
      </p:sp>
      <p:sp>
        <p:nvSpPr>
          <p:cNvPr id="112" name="Google Shape;112;p3"/>
          <p:cNvSpPr/>
          <p:nvPr/>
        </p:nvSpPr>
        <p:spPr>
          <a:xfrm>
            <a:off x="764199" y="4314425"/>
            <a:ext cx="3605781" cy="2136825"/>
          </a:xfrm>
          <a:prstGeom prst="horizontalScroll">
            <a:avLst>
              <a:gd name="adj" fmla="val 12500"/>
            </a:avLst>
          </a:prstGeom>
          <a:solidFill>
            <a:srgbClr val="FFD97A">
              <a:alpha val="59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Salainen valiokunta</a:t>
            </a:r>
            <a:endParaRPr b="1"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päätösten valmistelu ja käsittely</a:t>
            </a:r>
            <a:endParaRPr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6 alavaliokuntaa</a:t>
            </a:r>
            <a:endParaRPr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jäsenet aatelistosta, papistosta ja porvaristosta </a:t>
            </a:r>
            <a:endParaRPr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ulko-, puolustus- ja talouspolitiikka.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3"/>
          <p:cNvSpPr/>
          <p:nvPr/>
        </p:nvSpPr>
        <p:spPr>
          <a:xfrm>
            <a:off x="2880374" y="117600"/>
            <a:ext cx="3226515" cy="911100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84892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/>
              <a:t>Kuningas</a:t>
            </a:r>
            <a:r>
              <a:rPr lang="fi-FI" b="1" dirty="0"/>
              <a:t> </a:t>
            </a:r>
            <a:endParaRPr b="1" dirty="0"/>
          </a:p>
        </p:txBody>
      </p:sp>
      <p:sp>
        <p:nvSpPr>
          <p:cNvPr id="114" name="Google Shape;114;p3"/>
          <p:cNvSpPr/>
          <p:nvPr/>
        </p:nvSpPr>
        <p:spPr>
          <a:xfrm>
            <a:off x="5701925" y="4570250"/>
            <a:ext cx="2527800" cy="1881000"/>
          </a:xfrm>
          <a:prstGeom prst="horizontalScroll">
            <a:avLst>
              <a:gd name="adj" fmla="val 12500"/>
            </a:avLst>
          </a:prstGeom>
          <a:solidFill>
            <a:srgbClr val="FFD97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/>
              <a:t>Debutaatiot</a:t>
            </a:r>
            <a:endParaRPr b="1"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perustettiin tarpeen mukaan</a:t>
            </a:r>
            <a:endParaRPr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1-10 kpl</a:t>
            </a:r>
            <a:endParaRPr dirty="0"/>
          </a:p>
          <a:p>
            <a:pPr marL="180975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dirty="0"/>
              <a:t>tekivät päätöksiä.</a:t>
            </a:r>
            <a:endParaRPr dirty="0"/>
          </a:p>
        </p:txBody>
      </p:sp>
      <p:sp>
        <p:nvSpPr>
          <p:cNvPr id="115" name="Google Shape;115;p3"/>
          <p:cNvSpPr/>
          <p:nvPr/>
        </p:nvSpPr>
        <p:spPr>
          <a:xfrm>
            <a:off x="6228768" y="112038"/>
            <a:ext cx="313500" cy="17241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8489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6606062" y="573150"/>
            <a:ext cx="1307423" cy="9111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hallitus 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bafd16ec_0_5"/>
          <p:cNvSpPr txBox="1">
            <a:spLocks noGrp="1"/>
          </p:cNvSpPr>
          <p:nvPr>
            <p:ph type="title"/>
          </p:nvPr>
        </p:nvSpPr>
        <p:spPr>
          <a:xfrm>
            <a:off x="958259" y="67347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1" dirty="0"/>
              <a:t>Suhde Venäjään värittää ulkopolitiikkaa</a:t>
            </a:r>
            <a:endParaRPr sz="3200" b="1" dirty="0"/>
          </a:p>
        </p:txBody>
      </p:sp>
      <p:sp>
        <p:nvSpPr>
          <p:cNvPr id="122" name="Google Shape;122;g5bbafd16ec_0_5"/>
          <p:cNvSpPr txBox="1">
            <a:spLocks noGrp="1"/>
          </p:cNvSpPr>
          <p:nvPr>
            <p:ph type="body" idx="1"/>
          </p:nvPr>
        </p:nvSpPr>
        <p:spPr>
          <a:xfrm>
            <a:off x="958134" y="1895469"/>
            <a:ext cx="6909959" cy="458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100000"/>
            </a:pPr>
            <a:r>
              <a:rPr lang="fi-FI" dirty="0"/>
              <a:t>Suuren Pohjan sodan jälkeen (1700-1721) Ruotsi menetti laajoja maa-alueita ja asemansa poliittisena suurvaltana.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Uudenkaupungin rauhansopimuksen artikla mahdollisti Venäjän puuttumisen Ruotsin sisäisiin asioihin. 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Venäjä kontrolloi Ruotsia 1720-luvulta 1770-luvulle.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Ruotsi pyrki solmimaan ystävyysliittoja ja haki turvatakuita Ranskalta ja Iso-Britannialta.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bbafd16ec_0_86"/>
          <p:cNvSpPr txBox="1">
            <a:spLocks noGrp="1"/>
          </p:cNvSpPr>
          <p:nvPr>
            <p:ph type="title"/>
          </p:nvPr>
        </p:nvSpPr>
        <p:spPr>
          <a:xfrm>
            <a:off x="966853" y="1107060"/>
            <a:ext cx="7362955" cy="11444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Korruptiota valtiopäivillä </a:t>
            </a:r>
            <a:endParaRPr sz="3600" b="1" dirty="0"/>
          </a:p>
        </p:txBody>
      </p:sp>
      <p:sp>
        <p:nvSpPr>
          <p:cNvPr id="129" name="Google Shape;129;g5bbafd16ec_0_86"/>
          <p:cNvSpPr txBox="1">
            <a:spLocks noGrp="1"/>
          </p:cNvSpPr>
          <p:nvPr>
            <p:ph type="body" idx="1"/>
          </p:nvPr>
        </p:nvSpPr>
        <p:spPr>
          <a:xfrm>
            <a:off x="966853" y="2251510"/>
            <a:ext cx="7362955" cy="42972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100000"/>
            </a:pPr>
            <a:r>
              <a:rPr lang="fi-FI" dirty="0"/>
              <a:t>Venäjä, Ranska ja Iso-Britannia pyrkivät vaikuttamaan valtiopäivien päätöksiin kestitsemällä valtiopäiväedustajia ja jopa lahjomalla.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Ulkovallat eivät kuitenkaan aina saaneet tahtoaan läpi.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Lahjonnalla ei myöskään voinut vaikuttaa valtiopäivillä edustavien säätyjen edustajien valintaan.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ba810bf8_0_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5683277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Puoluelaitos syntyy ja hattujen sota syttyy </a:t>
            </a:r>
            <a:endParaRPr sz="3600" b="1" dirty="0"/>
          </a:p>
        </p:txBody>
      </p:sp>
      <p:sp>
        <p:nvSpPr>
          <p:cNvPr id="143" name="Google Shape;143;g5bba810bf8_0_18"/>
          <p:cNvSpPr txBox="1">
            <a:spLocks noGrp="1"/>
          </p:cNvSpPr>
          <p:nvPr>
            <p:ph type="body" idx="1"/>
          </p:nvPr>
        </p:nvSpPr>
        <p:spPr>
          <a:xfrm>
            <a:off x="629842" y="1977655"/>
            <a:ext cx="3868200" cy="52730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200" dirty="0"/>
              <a:t>Hatut</a:t>
            </a:r>
            <a:endParaRPr sz="3200" dirty="0"/>
          </a:p>
        </p:txBody>
      </p:sp>
      <p:sp>
        <p:nvSpPr>
          <p:cNvPr id="144" name="Google Shape;144;g5bba810bf8_0_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3525" indent="-263525">
              <a:buSzPct val="100000"/>
            </a:pPr>
            <a:r>
              <a:rPr lang="fi-FI" dirty="0"/>
              <a:t>Halusivat vallat takaisin Venäjälle suuressa Pohjan sodassa menetetyt alueet. </a:t>
            </a:r>
            <a:endParaRPr dirty="0"/>
          </a:p>
          <a:p>
            <a:pPr marL="263525" indent="-263525">
              <a:spcBef>
                <a:spcPts val="0"/>
              </a:spcBef>
              <a:buSzPct val="100000"/>
            </a:pPr>
            <a:r>
              <a:rPr lang="fi-FI" dirty="0"/>
              <a:t>Hattuja kannattivat valtakunnan läntisten osien aatelisto, papisto ja Kaarle XII:n armeijan veteraanit.</a:t>
            </a:r>
            <a:endParaRPr dirty="0"/>
          </a:p>
        </p:txBody>
      </p:sp>
      <p:sp>
        <p:nvSpPr>
          <p:cNvPr id="145" name="Google Shape;145;g5bba810bf8_0_18"/>
          <p:cNvSpPr txBox="1">
            <a:spLocks noGrp="1"/>
          </p:cNvSpPr>
          <p:nvPr>
            <p:ph type="body" idx="3"/>
          </p:nvPr>
        </p:nvSpPr>
        <p:spPr>
          <a:xfrm>
            <a:off x="4629150" y="1977655"/>
            <a:ext cx="3887400" cy="52730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200" dirty="0"/>
              <a:t>Myssyt </a:t>
            </a:r>
            <a:endParaRPr sz="3200" dirty="0"/>
          </a:p>
        </p:txBody>
      </p:sp>
      <p:sp>
        <p:nvSpPr>
          <p:cNvPr id="146" name="Google Shape;146;g5bba810bf8_0_18"/>
          <p:cNvSpPr txBox="1">
            <a:spLocks noGrp="1"/>
          </p:cNvSpPr>
          <p:nvPr>
            <p:ph type="body" idx="4"/>
          </p:nvPr>
        </p:nvSpPr>
        <p:spPr>
          <a:xfrm>
            <a:off x="4629149" y="2505075"/>
            <a:ext cx="4201699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8" indent="-249238">
              <a:buSzPct val="100000"/>
            </a:pPr>
            <a:r>
              <a:rPr lang="fi-FI" dirty="0"/>
              <a:t>Halusivat pitää yllä hyviä suhteita Venäjään.</a:t>
            </a:r>
            <a:endParaRPr dirty="0"/>
          </a:p>
          <a:p>
            <a:pPr marL="363538" indent="-249238">
              <a:spcBef>
                <a:spcPts val="0"/>
              </a:spcBef>
              <a:buSzPct val="100000"/>
            </a:pPr>
            <a:r>
              <a:rPr lang="fi-FI" dirty="0"/>
              <a:t>Saivat kannatusta porvaristossa ja talonpojissa.</a:t>
            </a:r>
            <a:endParaRPr dirty="0"/>
          </a:p>
          <a:p>
            <a:pPr marL="363538" indent="-249238">
              <a:spcBef>
                <a:spcPts val="0"/>
              </a:spcBef>
              <a:buSzPct val="100000"/>
            </a:pPr>
            <a:r>
              <a:rPr lang="fi-FI" dirty="0"/>
              <a:t>Myös suomalaiset valtiopäiväedustajat kannattivat myssyjä.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bbafd16ec_0_11"/>
          <p:cNvSpPr txBox="1">
            <a:spLocks noGrp="1"/>
          </p:cNvSpPr>
          <p:nvPr>
            <p:ph type="title"/>
          </p:nvPr>
        </p:nvSpPr>
        <p:spPr>
          <a:xfrm>
            <a:off x="628650" y="681174"/>
            <a:ext cx="7886700" cy="100965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Arvid Bernhard Horn (1664-1742) </a:t>
            </a:r>
            <a:endParaRPr sz="3600" b="1" dirty="0"/>
          </a:p>
        </p:txBody>
      </p:sp>
      <p:sp>
        <p:nvSpPr>
          <p:cNvPr id="136" name="Google Shape;136;g5bbafd16ec_0_11"/>
          <p:cNvSpPr txBox="1">
            <a:spLocks noGrp="1"/>
          </p:cNvSpPr>
          <p:nvPr>
            <p:ph type="body" idx="2"/>
          </p:nvPr>
        </p:nvSpPr>
        <p:spPr>
          <a:xfrm>
            <a:off x="4629149" y="1513000"/>
            <a:ext cx="4214225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/>
              <a:t>suomalaissyntyinen poliitikko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/>
              <a:t>johti Ruotsin ulkopolitiikkaa 1730-luvulle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/>
              <a:t>halusi ylläpitää tasapainoa suurvaltojen välillä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/>
              <a:t>olisi ollut tilanteen salliessa valmis menetettyjen alueiden takaisinvaltaamiseen. </a:t>
            </a:r>
            <a:endParaRPr dirty="0"/>
          </a:p>
        </p:txBody>
      </p:sp>
      <p:pic>
        <p:nvPicPr>
          <p:cNvPr id="137" name="Google Shape;137;g5bbafd16ec_0_11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1" y="1690826"/>
            <a:ext cx="3799650" cy="461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bafd16ec_0_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5017238" cy="160145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b="1" dirty="0"/>
              <a:t>Hattujen sota 1741-1743 ja pikkuviha </a:t>
            </a:r>
            <a:endParaRPr sz="3600" b="1" dirty="0"/>
          </a:p>
        </p:txBody>
      </p:sp>
      <p:sp>
        <p:nvSpPr>
          <p:cNvPr id="152" name="Google Shape;152;g5bbafd16ec_0_18"/>
          <p:cNvSpPr txBox="1">
            <a:spLocks noGrp="1"/>
          </p:cNvSpPr>
          <p:nvPr>
            <p:ph type="body" idx="1"/>
          </p:nvPr>
        </p:nvSpPr>
        <p:spPr>
          <a:xfrm>
            <a:off x="628650" y="1796903"/>
            <a:ext cx="7886700" cy="43799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ct val="100000"/>
            </a:pPr>
            <a:r>
              <a:rPr lang="fi-FI" dirty="0"/>
              <a:t>Tavoitteena vallata suuressa Pohjan sodassa menetetyt alueet takaisin.</a:t>
            </a:r>
            <a:endParaRPr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Sota oli katastrofi</a:t>
            </a:r>
            <a:endParaRPr dirty="0"/>
          </a:p>
          <a:p>
            <a:pPr lvl="1">
              <a:spcBef>
                <a:spcPts val="0"/>
              </a:spcBef>
              <a:buSzPct val="100000"/>
            </a:pPr>
            <a:r>
              <a:rPr lang="fi-FI" sz="2800" dirty="0"/>
              <a:t>tuhannet sotilaat ja siviilit kuolivat </a:t>
            </a:r>
            <a:endParaRPr sz="2800" dirty="0"/>
          </a:p>
          <a:p>
            <a:pPr lvl="1">
              <a:spcBef>
                <a:spcPts val="0"/>
              </a:spcBef>
              <a:buSzPct val="100000"/>
            </a:pPr>
            <a:r>
              <a:rPr lang="fi-FI" sz="2800" dirty="0"/>
              <a:t>ruotsalaisten sotataidot olivat ruosteessa. </a:t>
            </a:r>
            <a:endParaRPr sz="2800" dirty="0"/>
          </a:p>
          <a:p>
            <a:pPr>
              <a:spcBef>
                <a:spcPts val="0"/>
              </a:spcBef>
              <a:buSzPct val="100000"/>
            </a:pPr>
            <a:r>
              <a:rPr lang="fi-FI" dirty="0"/>
              <a:t>Venäläiset miehittivät helposti Suomen ja alkoi pikkuviha (1742-1743):</a:t>
            </a:r>
            <a:endParaRPr dirty="0"/>
          </a:p>
          <a:p>
            <a:pPr lvl="1">
              <a:spcBef>
                <a:spcPts val="0"/>
              </a:spcBef>
              <a:buSzPct val="100000"/>
            </a:pPr>
            <a:r>
              <a:rPr lang="fi-FI" sz="2800" dirty="0"/>
              <a:t>venäläisten miehitys oli lempeämpi kuin isovihan aikaan</a:t>
            </a:r>
            <a:endParaRPr sz="2800" dirty="0"/>
          </a:p>
          <a:p>
            <a:pPr lvl="1">
              <a:spcBef>
                <a:spcPts val="0"/>
              </a:spcBef>
              <a:buSzPct val="100000"/>
            </a:pPr>
            <a:r>
              <a:rPr lang="fi-FI" sz="2800" dirty="0"/>
              <a:t>Elisabetin manifesti.</a:t>
            </a:r>
          </a:p>
          <a:p>
            <a:pPr marL="114300" indent="0">
              <a:spcBef>
                <a:spcPts val="0"/>
              </a:spcBef>
              <a:buSzPct val="100000"/>
              <a:buNone/>
            </a:pPr>
            <a:endParaRPr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691</Words>
  <Application>Microsoft Office PowerPoint</Application>
  <PresentationFormat>Näytössä katseltava diaesitys (4:3)</PresentationFormat>
  <Paragraphs>96</Paragraphs>
  <Slides>14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Office-teema</vt:lpstr>
      <vt:lpstr>13. Valtiopäiväsäätyjen kultakausi</vt:lpstr>
      <vt:lpstr>Vapauden aika 1718-1772</vt:lpstr>
      <vt:lpstr>PowerPoint-esitys</vt:lpstr>
      <vt:lpstr>PowerPoint-esitys</vt:lpstr>
      <vt:lpstr>Suhde Venäjään värittää ulkopolitiikkaa</vt:lpstr>
      <vt:lpstr>Korruptiota valtiopäivillä </vt:lpstr>
      <vt:lpstr>Puoluelaitos syntyy ja hattujen sota syttyy </vt:lpstr>
      <vt:lpstr>Arvid Bernhard Horn (1664-1742) </vt:lpstr>
      <vt:lpstr>Hattujen sota 1741-1743 ja pikkuviha </vt:lpstr>
      <vt:lpstr>PowerPoint-esitys</vt:lpstr>
      <vt:lpstr>Hattujen sota</vt:lpstr>
      <vt:lpstr>Argumentteja sodan puolesta ja vastaan </vt:lpstr>
      <vt:lpstr>Suomen kehittämiseen panostetaan </vt:lpstr>
      <vt:lpstr>Suomen kehittämiseen panostetaan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Valtiopäiväsäätyjen kultakausi </dc:title>
  <dc:creator>Minna Sallanen</dc:creator>
  <cp:lastModifiedBy>Minna Sallanen</cp:lastModifiedBy>
  <cp:revision>19</cp:revision>
  <dcterms:created xsi:type="dcterms:W3CDTF">2019-05-29T10:24:56Z</dcterms:created>
  <dcterms:modified xsi:type="dcterms:W3CDTF">2019-09-02T10:41:43Z</dcterms:modified>
</cp:coreProperties>
</file>