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462888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87280" y="3533400"/>
            <a:ext cx="462888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88728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5932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452560" y="98748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017840" y="98748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887280" y="353340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5452560" y="353340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017840" y="353340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887280" y="987480"/>
            <a:ext cx="4628880" cy="487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462888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630000" y="457200"/>
            <a:ext cx="2948760" cy="7417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88728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887280" y="987480"/>
            <a:ext cx="4628880" cy="487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25932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887280" y="3533400"/>
            <a:ext cx="462888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462888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887280" y="3533400"/>
            <a:ext cx="462888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88728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625932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452560" y="98748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7017840" y="98748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887280" y="353340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5452560" y="353340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7017840" y="353340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subTitle"/>
          </p:nvPr>
        </p:nvSpPr>
        <p:spPr>
          <a:xfrm>
            <a:off x="3887280" y="987480"/>
            <a:ext cx="4628880" cy="487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462888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462888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subTitle"/>
          </p:nvPr>
        </p:nvSpPr>
        <p:spPr>
          <a:xfrm>
            <a:off x="630000" y="457200"/>
            <a:ext cx="2948760" cy="7417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388728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625932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3887280" y="3533400"/>
            <a:ext cx="462888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462888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3887280" y="3533400"/>
            <a:ext cx="462888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388728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625932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5452560" y="98748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7017840" y="98748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3887280" y="353340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6"/>
          <p:cNvSpPr>
            <a:spLocks noGrp="1"/>
          </p:cNvSpPr>
          <p:nvPr>
            <p:ph type="body"/>
          </p:nvPr>
        </p:nvSpPr>
        <p:spPr>
          <a:xfrm>
            <a:off x="5452560" y="353340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7"/>
          <p:cNvSpPr>
            <a:spLocks noGrp="1"/>
          </p:cNvSpPr>
          <p:nvPr>
            <p:ph type="body"/>
          </p:nvPr>
        </p:nvSpPr>
        <p:spPr>
          <a:xfrm>
            <a:off x="7017840" y="3533400"/>
            <a:ext cx="149040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30000" y="457200"/>
            <a:ext cx="2948760" cy="7417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88728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487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59320" y="353340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59320" y="987480"/>
            <a:ext cx="225864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887280" y="3533400"/>
            <a:ext cx="4628880" cy="2324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43000" y="1122480"/>
            <a:ext cx="6857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fi-FI" sz="4500" spc="-1" strike="noStrike">
                <a:solidFill>
                  <a:srgbClr val="000000"/>
                </a:solidFill>
                <a:latin typeface="Calibri Light"/>
              </a:rPr>
              <a:t>Muokkaa ots. perustyyl. napsautt.</a:t>
            </a:r>
            <a:endParaRPr b="0" lang="fi-FI" sz="45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94171C78-8AF0-421F-AA32-D576D3B0AC87}" type="datetime">
              <a:rPr b="0" lang="fi-FI" sz="900" spc="-1" strike="noStrike">
                <a:solidFill>
                  <a:srgbClr val="8b8b8b"/>
                </a:solidFill>
                <a:latin typeface="Calibri"/>
              </a:rPr>
              <a:t>16.1.2022</a:t>
            </a:fld>
            <a:endParaRPr b="0" lang="fi-FI" sz="9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fi-FI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2955D4C6-C8AD-4BDC-8CDE-BA02AFDB8D51}" type="slidenum">
              <a:rPr b="0" lang="fi-FI" sz="9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fi-FI" sz="9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Muokkaa jäsennyksen tekstimuotoa napsauttamalla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1500" spc="-1" strike="noStrike">
                <a:solidFill>
                  <a:srgbClr val="000000"/>
                </a:solidFill>
                <a:latin typeface="Calibri"/>
              </a:rPr>
              <a:t>Toinen jäsennystaso</a:t>
            </a:r>
            <a:endParaRPr b="0" lang="fi-FI" sz="15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1350" spc="-1" strike="noStrike">
                <a:solidFill>
                  <a:srgbClr val="000000"/>
                </a:solidFill>
                <a:latin typeface="Calibri"/>
              </a:rPr>
              <a:t>Kolmas jäsennystaso</a:t>
            </a:r>
            <a:endParaRPr b="0" lang="fi-FI" sz="135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1350" spc="-1" strike="noStrike">
                <a:solidFill>
                  <a:srgbClr val="000000"/>
                </a:solidFill>
                <a:latin typeface="Calibri"/>
              </a:rPr>
              <a:t>Neljäs jäsennystaso</a:t>
            </a:r>
            <a:endParaRPr b="0" lang="fi-FI" sz="135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000" spc="-1" strike="noStrike">
                <a:solidFill>
                  <a:srgbClr val="000000"/>
                </a:solidFill>
                <a:latin typeface="Calibri"/>
              </a:rPr>
              <a:t>Viides jäsennystaso</a:t>
            </a:r>
            <a:endParaRPr b="0" lang="fi-FI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000" spc="-1" strike="noStrike">
                <a:solidFill>
                  <a:srgbClr val="000000"/>
                </a:solidFill>
                <a:latin typeface="Calibri"/>
              </a:rPr>
              <a:t>Kuudes jäsennystaso</a:t>
            </a:r>
            <a:endParaRPr b="0" lang="fi-FI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000" spc="-1" strike="noStrike">
                <a:solidFill>
                  <a:srgbClr val="000000"/>
                </a:solidFill>
                <a:latin typeface="Calibri"/>
              </a:rPr>
              <a:t>Seitsemäs jäsennystaso</a:t>
            </a:r>
            <a:endParaRPr b="0" lang="fi-FI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30000" y="365040"/>
            <a:ext cx="788652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fi-FI" sz="3300" spc="-1" strike="noStrike">
                <a:solidFill>
                  <a:srgbClr val="000000"/>
                </a:solidFill>
                <a:latin typeface="Calibri Light"/>
              </a:rPr>
              <a:t>Muokkaa ots. perustyyl. napsautt.</a:t>
            </a:r>
            <a:endParaRPr b="0" lang="fi-FI" sz="33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30000" y="1681200"/>
            <a:ext cx="3867840" cy="82368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90000"/>
              </a:lnSpc>
              <a:spcBef>
                <a:spcPts val="751"/>
              </a:spcBef>
            </a:pPr>
            <a:r>
              <a:rPr b="1" lang="fi-FI" sz="1800" spc="-1" strike="noStrike">
                <a:solidFill>
                  <a:srgbClr val="000000"/>
                </a:solidFill>
                <a:latin typeface="Calibri"/>
              </a:rPr>
              <a:t>Muokkaa tekstin perustyylejä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30000" y="2505240"/>
            <a:ext cx="3867840" cy="3684240"/>
          </a:xfrm>
          <a:prstGeom prst="rect">
            <a:avLst/>
          </a:prstGeom>
        </p:spPr>
        <p:txBody>
          <a:bodyPr>
            <a:noAutofit/>
          </a:bodyPr>
          <a:p>
            <a:pPr marL="171360" indent="-1710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Muokkaa tekstin perustyylejä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lvl="1" marL="51444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800" spc="-1" strike="noStrike">
                <a:solidFill>
                  <a:srgbClr val="000000"/>
                </a:solidFill>
                <a:latin typeface="Calibri"/>
              </a:rPr>
              <a:t>toinen taso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  <a:p>
            <a:pPr lvl="2" marL="85716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500" spc="-1" strike="noStrike">
                <a:solidFill>
                  <a:srgbClr val="000000"/>
                </a:solidFill>
                <a:latin typeface="Calibri"/>
              </a:rPr>
              <a:t>kolmas taso</a:t>
            </a:r>
            <a:endParaRPr b="0" lang="fi-FI" sz="1500" spc="-1" strike="noStrike">
              <a:solidFill>
                <a:srgbClr val="000000"/>
              </a:solidFill>
              <a:latin typeface="Calibri"/>
            </a:endParaRPr>
          </a:p>
          <a:p>
            <a:pPr lvl="3" marL="120024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350" spc="-1" strike="noStrike">
                <a:solidFill>
                  <a:srgbClr val="000000"/>
                </a:solidFill>
                <a:latin typeface="Calibri"/>
              </a:rPr>
              <a:t>neljäs taso</a:t>
            </a:r>
            <a:endParaRPr b="0" lang="fi-FI" sz="1350" spc="-1" strike="noStrike">
              <a:solidFill>
                <a:srgbClr val="000000"/>
              </a:solidFill>
              <a:latin typeface="Calibri"/>
            </a:endParaRPr>
          </a:p>
          <a:p>
            <a:pPr lvl="4" marL="154296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350" spc="-1" strike="noStrike">
                <a:solidFill>
                  <a:srgbClr val="000000"/>
                </a:solidFill>
                <a:latin typeface="Calibri"/>
              </a:rPr>
              <a:t>viides taso</a:t>
            </a:r>
            <a:endParaRPr b="0" lang="fi-FI" sz="135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629240" y="1681200"/>
            <a:ext cx="3886920" cy="82368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90000"/>
              </a:lnSpc>
              <a:spcBef>
                <a:spcPts val="751"/>
              </a:spcBef>
            </a:pPr>
            <a:r>
              <a:rPr b="1" lang="fi-FI" sz="1800" spc="-1" strike="noStrike">
                <a:solidFill>
                  <a:srgbClr val="000000"/>
                </a:solidFill>
                <a:latin typeface="Calibri"/>
              </a:rPr>
              <a:t>Muokkaa tekstin perustyylejä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629240" y="2505240"/>
            <a:ext cx="3886920" cy="3684240"/>
          </a:xfrm>
          <a:prstGeom prst="rect">
            <a:avLst/>
          </a:prstGeom>
        </p:spPr>
        <p:txBody>
          <a:bodyPr>
            <a:noAutofit/>
          </a:bodyPr>
          <a:p>
            <a:pPr marL="171360" indent="-1710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Muokkaa tekstin perustyylejä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lvl="1" marL="51444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800" spc="-1" strike="noStrike">
                <a:solidFill>
                  <a:srgbClr val="000000"/>
                </a:solidFill>
                <a:latin typeface="Calibri"/>
              </a:rPr>
              <a:t>toinen taso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  <a:p>
            <a:pPr lvl="2" marL="85716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500" spc="-1" strike="noStrike">
                <a:solidFill>
                  <a:srgbClr val="000000"/>
                </a:solidFill>
                <a:latin typeface="Calibri"/>
              </a:rPr>
              <a:t>kolmas taso</a:t>
            </a:r>
            <a:endParaRPr b="0" lang="fi-FI" sz="1500" spc="-1" strike="noStrike">
              <a:solidFill>
                <a:srgbClr val="000000"/>
              </a:solidFill>
              <a:latin typeface="Calibri"/>
            </a:endParaRPr>
          </a:p>
          <a:p>
            <a:pPr lvl="3" marL="120024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350" spc="-1" strike="noStrike">
                <a:solidFill>
                  <a:srgbClr val="000000"/>
                </a:solidFill>
                <a:latin typeface="Calibri"/>
              </a:rPr>
              <a:t>neljäs taso</a:t>
            </a:r>
            <a:endParaRPr b="0" lang="fi-FI" sz="1350" spc="-1" strike="noStrike">
              <a:solidFill>
                <a:srgbClr val="000000"/>
              </a:solidFill>
              <a:latin typeface="Calibri"/>
            </a:endParaRPr>
          </a:p>
          <a:p>
            <a:pPr lvl="4" marL="1542960" indent="-1710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350" spc="-1" strike="noStrike">
                <a:solidFill>
                  <a:srgbClr val="000000"/>
                </a:solidFill>
                <a:latin typeface="Calibri"/>
              </a:rPr>
              <a:t>viides taso</a:t>
            </a:r>
            <a:endParaRPr b="0" lang="fi-FI" sz="135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7E481274-6EE5-412E-9CE2-3BC64F8D7AA4}" type="datetime">
              <a:rPr b="0" lang="fi-FI" sz="900" spc="-1" strike="noStrike">
                <a:solidFill>
                  <a:srgbClr val="8b8b8b"/>
                </a:solidFill>
                <a:latin typeface="Calibri"/>
              </a:rPr>
              <a:t>16.1.2022</a:t>
            </a:fld>
            <a:endParaRPr b="0" lang="fi-FI" sz="900" spc="-1" strike="noStrike">
              <a:latin typeface="Times New Roman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fi-FI" sz="2400" spc="-1" strike="noStrike">
              <a:latin typeface="Times New Roman"/>
            </a:endParaRPr>
          </a:p>
        </p:txBody>
      </p:sp>
      <p:sp>
        <p:nvSpPr>
          <p:cNvPr id="48" name="PlaceHolder 8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0513EE26-9687-49E8-977E-ECAF5E4B777E}" type="slidenum">
              <a:rPr b="0" lang="fi-FI" sz="9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fi-FI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fi-FI" sz="2400" spc="-1" strike="noStrike">
                <a:solidFill>
                  <a:srgbClr val="000000"/>
                </a:solidFill>
                <a:latin typeface="Calibri Light"/>
              </a:rPr>
              <a:t>Muokkaa ots. perustyyl. napsautt.</a:t>
            </a:r>
            <a:endParaRPr b="0" lang="fi-FI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4628880" cy="487332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400" spc="-1" strike="noStrike">
                <a:solidFill>
                  <a:srgbClr val="000000"/>
                </a:solidFill>
                <a:latin typeface="Calibri"/>
              </a:rPr>
              <a:t>Muokkaa jäsennyksen tekstimuotoa napsauttamalla</a:t>
            </a:r>
            <a:endParaRPr b="0" lang="fi-FI" sz="24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2400" spc="-1" strike="noStrike">
                <a:solidFill>
                  <a:srgbClr val="000000"/>
                </a:solidFill>
                <a:latin typeface="Calibri"/>
              </a:rPr>
              <a:t>Toinen jäsennystaso</a:t>
            </a:r>
            <a:endParaRPr b="0" lang="fi-FI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400" spc="-1" strike="noStrike">
                <a:solidFill>
                  <a:srgbClr val="000000"/>
                </a:solidFill>
                <a:latin typeface="Calibri"/>
              </a:rPr>
              <a:t>Kolmas jäsennystaso</a:t>
            </a:r>
            <a:endParaRPr b="0" lang="fi-FI" sz="24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2400" spc="-1" strike="noStrike">
                <a:solidFill>
                  <a:srgbClr val="000000"/>
                </a:solidFill>
                <a:latin typeface="Calibri"/>
              </a:rPr>
              <a:t>Neljäs jäsennystaso</a:t>
            </a:r>
            <a:endParaRPr b="0" lang="fi-FI" sz="24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400" spc="-1" strike="noStrike">
                <a:solidFill>
                  <a:srgbClr val="000000"/>
                </a:solidFill>
                <a:latin typeface="Calibri"/>
              </a:rPr>
              <a:t>Viides jäsennystaso</a:t>
            </a:r>
            <a:endParaRPr b="0" lang="fi-FI" sz="24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400" spc="-1" strike="noStrike">
                <a:solidFill>
                  <a:srgbClr val="000000"/>
                </a:solidFill>
                <a:latin typeface="Calibri"/>
              </a:rPr>
              <a:t>Kuudes jäsennystaso</a:t>
            </a:r>
            <a:endParaRPr b="0" lang="fi-FI" sz="24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400" spc="-1" strike="noStrike">
                <a:solidFill>
                  <a:srgbClr val="000000"/>
                </a:solidFill>
                <a:latin typeface="Calibri"/>
              </a:rPr>
              <a:t>Seitsemäs jäsennystaso</a:t>
            </a:r>
            <a:endParaRPr b="0" lang="fi-FI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30000" y="2057400"/>
            <a:ext cx="2948760" cy="381132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90000"/>
              </a:lnSpc>
              <a:spcBef>
                <a:spcPts val="751"/>
              </a:spcBef>
            </a:pPr>
            <a:r>
              <a:rPr b="0" lang="fi-FI" sz="1200" spc="-1" strike="noStrike">
                <a:solidFill>
                  <a:srgbClr val="000000"/>
                </a:solidFill>
                <a:latin typeface="Calibri"/>
              </a:rPr>
              <a:t>Muokkaa tekstin perustyylejä</a:t>
            </a:r>
            <a:endParaRPr b="0" lang="fi-FI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A6521EC6-9BFF-4666-849D-2DEC8EEE348F}" type="datetime">
              <a:rPr b="0" lang="fi-FI" sz="900" spc="-1" strike="noStrike">
                <a:solidFill>
                  <a:srgbClr val="8b8b8b"/>
                </a:solidFill>
                <a:latin typeface="Calibri"/>
              </a:rPr>
              <a:t>16.1.2022</a:t>
            </a:fld>
            <a:endParaRPr b="0" lang="fi-FI" sz="900" spc="-1" strike="noStrike">
              <a:latin typeface="Times New Roman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fi-FI" sz="2400" spc="-1" strike="noStrike">
              <a:latin typeface="Times New Roman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0A9CBEF-EF2E-4AC7-B43D-1C4AC4D3A115}" type="slidenum">
              <a:rPr b="0" lang="fi-FI" sz="9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fi-FI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1143000" y="1122480"/>
            <a:ext cx="6857640" cy="238716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fi-FI" sz="4500" spc="-1" strike="noStrike">
                <a:solidFill>
                  <a:srgbClr val="000000"/>
                </a:solidFill>
                <a:latin typeface="Calibri Light"/>
              </a:rPr>
              <a:t>Suomesta osa kristillistä Eurooppaa</a:t>
            </a:r>
            <a:endParaRPr b="0" lang="fi-FI" sz="45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TextShape 2"/>
          <p:cNvSpPr txBox="1"/>
          <p:nvPr/>
        </p:nvSpPr>
        <p:spPr>
          <a:xfrm>
            <a:off x="1143000" y="3602160"/>
            <a:ext cx="6857640" cy="16552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algn="ctr">
              <a:lnSpc>
                <a:spcPct val="90000"/>
              </a:lnSpc>
              <a:spcBef>
                <a:spcPts val="751"/>
              </a:spcBef>
            </a:pPr>
            <a:r>
              <a:rPr b="0" lang="fi-FI" sz="1800" spc="-1" strike="noStrike">
                <a:solidFill>
                  <a:srgbClr val="000000"/>
                </a:solidFill>
                <a:latin typeface="Calibri"/>
              </a:rPr>
              <a:t>Suomi idän ja lännen kiistakapulana</a:t>
            </a:r>
            <a:endParaRPr b="0" lang="fi-FI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630000" y="365040"/>
            <a:ext cx="788652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fi-FI" sz="3300" spc="-1" strike="noStrike" u="sng">
                <a:solidFill>
                  <a:srgbClr val="000000"/>
                </a:solidFill>
                <a:uFillTx/>
                <a:latin typeface="Calibri Light"/>
              </a:rPr>
              <a:t>Miksi kiinnostus Suomenniemeä kohtaan heräsi?</a:t>
            </a:r>
            <a:endParaRPr b="0" lang="fi-FI" sz="33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630000" y="1681200"/>
            <a:ext cx="3867840" cy="8236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TextShape 3"/>
          <p:cNvSpPr txBox="1"/>
          <p:nvPr/>
        </p:nvSpPr>
        <p:spPr>
          <a:xfrm>
            <a:off x="630000" y="2505240"/>
            <a:ext cx="3867840" cy="36842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171360" indent="-1710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Uskonnollinen kilpailu (Rooma vs. Bysantti) kristikunnan jakautuminen 1054, katolisen ja ortodoksisen kirkon kilpailu viimeisistä pakana-alueista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0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Taloudellinen kilpailu Itämeren alueella (Novgorod, Ruotsi, Hansa-liitto, Tanska)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 marL="171360" indent="-1710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100" spc="-1" strike="noStrike">
                <a:solidFill>
                  <a:srgbClr val="000000"/>
                </a:solidFill>
                <a:latin typeface="Calibri"/>
              </a:rPr>
              <a:t>Kuningasehdokkaiden kilpailu Ruotsissa (kirkon tuen saaminen)</a:t>
            </a: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endParaRPr b="0" lang="fi-FI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2" name="TextShape 4"/>
          <p:cNvSpPr txBox="1"/>
          <p:nvPr/>
        </p:nvSpPr>
        <p:spPr>
          <a:xfrm>
            <a:off x="4629240" y="1681200"/>
            <a:ext cx="3886920" cy="8236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  <a:spcBef>
                <a:spcPts val="751"/>
              </a:spcBef>
            </a:pPr>
            <a:r>
              <a:rPr b="1" lang="fi-FI" sz="1800" spc="-1" strike="noStrike">
                <a:solidFill>
                  <a:srgbClr val="000000"/>
                </a:solidFill>
                <a:latin typeface="Calibri"/>
              </a:rPr>
              <a:t>Eerik Pyhä, ensimmäisen ristiretken johtaja ja Ruotsin kuningas 1156-1150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33" name="Sisällön paikkamerkki 7" descr=""/>
          <p:cNvPicPr/>
          <p:nvPr/>
        </p:nvPicPr>
        <p:blipFill>
          <a:blip r:embed="rId1"/>
          <a:stretch/>
        </p:blipFill>
        <p:spPr>
          <a:xfrm>
            <a:off x="5687280" y="2505240"/>
            <a:ext cx="2268720" cy="33717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630000" y="457200"/>
            <a:ext cx="2948760" cy="5230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fi-FI" sz="2400" spc="-1" strike="noStrike" u="sng">
                <a:solidFill>
                  <a:srgbClr val="000000"/>
                </a:solidFill>
                <a:uFillTx/>
                <a:latin typeface="Calibri Light"/>
              </a:rPr>
              <a:t>Ristiretket Suomeen</a:t>
            </a:r>
            <a:endParaRPr b="0" lang="fi-FI" sz="2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35" name="Kuvan paikkamerkki 5" descr=""/>
          <p:cNvPicPr/>
          <p:nvPr/>
        </p:nvPicPr>
        <p:blipFill>
          <a:blip r:embed="rId1"/>
          <a:srcRect l="18403" t="0" r="18403" b="0"/>
          <a:stretch/>
        </p:blipFill>
        <p:spPr>
          <a:xfrm>
            <a:off x="3884760" y="992160"/>
            <a:ext cx="4628880" cy="4873320"/>
          </a:xfrm>
          <a:prstGeom prst="rect">
            <a:avLst/>
          </a:prstGeom>
          <a:ln>
            <a:noFill/>
          </a:ln>
        </p:spPr>
      </p:pic>
      <p:sp>
        <p:nvSpPr>
          <p:cNvPr id="136" name="TextShape 2"/>
          <p:cNvSpPr txBox="1"/>
          <p:nvPr/>
        </p:nvSpPr>
        <p:spPr>
          <a:xfrm>
            <a:off x="630000" y="1052640"/>
            <a:ext cx="2948760" cy="48157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7000"/>
          </a:bodyPr>
          <a:p>
            <a:pPr>
              <a:lnSpc>
                <a:spcPct val="90000"/>
              </a:lnSpc>
              <a:spcBef>
                <a:spcPts val="751"/>
              </a:spcBef>
            </a:pPr>
            <a:r>
              <a:rPr b="0" lang="fi-FI" sz="1200" spc="-1" strike="noStrike">
                <a:solidFill>
                  <a:srgbClr val="000000"/>
                </a:solidFill>
                <a:latin typeface="Calibri"/>
              </a:rPr>
              <a:t>Perinteisen käsityksen mukaan Ruotsi otti haltuunsa Suomen kolmen ristiretken myötä:</a:t>
            </a:r>
            <a:endParaRPr b="0" lang="fi-FI" sz="1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</a:pPr>
            <a:r>
              <a:rPr b="0" lang="fi-FI" sz="1200" spc="-1" strike="noStrike">
                <a:solidFill>
                  <a:srgbClr val="000000"/>
                </a:solidFill>
                <a:latin typeface="Calibri"/>
              </a:rPr>
              <a:t>ristiretki vuosina 1155 ruotsalaisen vallantavoittelija Eerikin ja englantilaissyntyisen piispa Henrikin johdolla Lounais-Suomeen</a:t>
            </a:r>
            <a:endParaRPr b="0" lang="fi-FI" sz="1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</a:pPr>
            <a:r>
              <a:rPr b="0" lang="fi-FI" sz="1200" spc="-1" strike="noStrike">
                <a:solidFill>
                  <a:srgbClr val="000000"/>
                </a:solidFill>
                <a:latin typeface="Calibri"/>
              </a:rPr>
              <a:t>ristiretki Hämeeseen Birger-jaarlin johdolla 1250-luvulla</a:t>
            </a:r>
            <a:endParaRPr b="0" lang="fi-FI" sz="1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AutoNum type="arabicPeriod"/>
            </a:pPr>
            <a:r>
              <a:rPr b="0" lang="fi-FI" sz="1200" spc="-1" strike="noStrike">
                <a:solidFill>
                  <a:srgbClr val="000000"/>
                </a:solidFill>
                <a:latin typeface="Calibri"/>
              </a:rPr>
              <a:t>ristiretki Karjalaan 1293 Tyrgils Knuutinpojan johdolla, jolloin Rakennettiin Viipurin linna</a:t>
            </a:r>
            <a:endParaRPr b="0" lang="fi-FI" sz="1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r>
              <a:rPr b="0" lang="fi-FI" sz="1200" spc="-1" strike="noStrike">
                <a:solidFill>
                  <a:srgbClr val="000000"/>
                </a:solidFill>
                <a:latin typeface="Calibri"/>
              </a:rPr>
              <a:t>Nykytutkimuksen mukaan ruotsalaisvaikutus levisi Suomeen vähitellen eikä yksittäisten retkien myötä. Tutkimuksen ongelmana on se että lähteitä on vähän ja ne ovat epäluotettavia.</a:t>
            </a:r>
            <a:endParaRPr b="0" lang="fi-FI" sz="1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r>
              <a:rPr b="0" lang="fi-FI" sz="1200" spc="-1" strike="noStrike">
                <a:solidFill>
                  <a:srgbClr val="000000"/>
                </a:solidFill>
                <a:latin typeface="Calibri"/>
              </a:rPr>
              <a:t>Ruotsalaiset saivat vähitellen vakiinnutettua valtansa Suomessa. Ristiretkien seurauksena pidetään Turun, Viipurin ja Hämeen linnan rakentamista.</a:t>
            </a:r>
            <a:endParaRPr b="0" lang="fi-FI" sz="1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r>
              <a:rPr b="0" lang="fi-FI" sz="1200" spc="-1" strike="noStrike">
                <a:solidFill>
                  <a:srgbClr val="000000"/>
                </a:solidFill>
                <a:latin typeface="Calibri"/>
              </a:rPr>
              <a:t>Suomen alueista taisteli myös ortodoksinen Novgorod</a:t>
            </a:r>
            <a:endParaRPr b="0" lang="fi-FI" sz="1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r>
              <a:rPr b="0" lang="fi-FI" sz="1200" spc="-1" strike="noStrike">
                <a:solidFill>
                  <a:srgbClr val="000000"/>
                </a:solidFill>
                <a:latin typeface="Calibri"/>
              </a:rPr>
              <a:t>Koska kiistelyt ja rajakahakat vaikeuttivat kovasti kauppaa, alueista sovittiin Pähkinäsaaren rauhassa 1323</a:t>
            </a:r>
            <a:endParaRPr b="0" lang="fi-FI" sz="1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751"/>
              </a:spcBef>
            </a:pPr>
            <a:r>
              <a:rPr b="0" lang="fi-FI" sz="1200" spc="-1" strike="noStrike">
                <a:solidFill>
                  <a:srgbClr val="000000"/>
                </a:solidFill>
                <a:latin typeface="Calibri"/>
              </a:rPr>
              <a:t>Pähkinäsaaren rauhan raja Suomen ensimmäinen itäraja, rauhan raja oli myös kulttuuripiirien raja ja uskontokuntien raja</a:t>
            </a:r>
            <a:endParaRPr b="0" lang="fi-FI" sz="1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630000" y="365040"/>
            <a:ext cx="788652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fi-FI" sz="3300" spc="-1" strike="noStrike" u="sng">
                <a:solidFill>
                  <a:srgbClr val="000000"/>
                </a:solidFill>
                <a:uFillTx/>
                <a:latin typeface="Calibri Light"/>
              </a:rPr>
              <a:t>Miten kristillinen kirkko järjestyi Suomessa?</a:t>
            </a:r>
            <a:endParaRPr b="0" lang="fi-FI" sz="33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8" name="TextShape 2"/>
          <p:cNvSpPr txBox="1"/>
          <p:nvPr/>
        </p:nvSpPr>
        <p:spPr>
          <a:xfrm>
            <a:off x="630000" y="1681200"/>
            <a:ext cx="3867840" cy="8236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  <a:spcBef>
                <a:spcPts val="751"/>
              </a:spcBef>
            </a:pPr>
            <a:r>
              <a:rPr b="1" lang="fi-FI" sz="1800" spc="-1" strike="noStrike">
                <a:solidFill>
                  <a:srgbClr val="000000"/>
                </a:solidFill>
                <a:latin typeface="Calibri"/>
              </a:rPr>
              <a:t>Suomen ensimmäinen itäraja 1323-1595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39" name="Kuvan paikkamerkki 4" descr=""/>
          <p:cNvPicPr/>
          <p:nvPr/>
        </p:nvPicPr>
        <p:blipFill>
          <a:blip r:embed="rId1"/>
          <a:stretch/>
        </p:blipFill>
        <p:spPr>
          <a:xfrm>
            <a:off x="1437840" y="2505240"/>
            <a:ext cx="2253240" cy="36842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Application>LibreOffice/6.3.5.2$Windows_X86_64 LibreOffice_project/dd0751754f11728f69b42ee2af66670068624673</Application>
  <Words>211</Words>
  <Paragraphs>23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2014-03-02T13:14:34Z</dcterms:created>
  <dc:creator>Minna</dc:creator>
  <dc:description/>
  <dc:language>fi-FI</dc:language>
  <cp:lastModifiedBy/>
  <dcterms:modified xsi:type="dcterms:W3CDTF">2022-01-16T11:41:32Z</dcterms:modified>
  <cp:revision>30</cp:revision>
  <dc:subject/>
  <dc:title>Suomi rooman kirkon ja Ruotsin valtakunnan yhteyteen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Näytössä katseltava diaesitys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4</vt:i4>
  </property>
</Properties>
</file>