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72" r:id="rId4"/>
    <p:sldId id="260" r:id="rId5"/>
    <p:sldId id="259" r:id="rId6"/>
    <p:sldId id="262" r:id="rId7"/>
    <p:sldId id="261" r:id="rId8"/>
    <p:sldId id="270" r:id="rId9"/>
    <p:sldId id="263" r:id="rId10"/>
    <p:sldId id="269" r:id="rId11"/>
    <p:sldId id="264" r:id="rId12"/>
    <p:sldId id="265" r:id="rId13"/>
    <p:sldId id="266" r:id="rId14"/>
    <p:sldId id="271" r:id="rId15"/>
    <p:sldId id="267" r:id="rId16"/>
    <p:sldId id="268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2"/>
    <p:restoredTop sz="94662"/>
  </p:normalViewPr>
  <p:slideViewPr>
    <p:cSldViewPr snapToGrid="0" snapToObjects="1">
      <p:cViewPr varScale="1">
        <p:scale>
          <a:sx n="108" d="100"/>
          <a:sy n="108" d="100"/>
        </p:scale>
        <p:origin x="10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D2FCD-F680-BA48-8804-F2BEB8F10441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2D756-4264-044D-B764-97DBDCE9043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789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(Esim. Jaakko ja pavunvarsi)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(Esim. Tuhkimo)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(esim. </a:t>
            </a:r>
            <a:r>
              <a:rPr lang="fi-FI" dirty="0" err="1"/>
              <a:t>Hobitti</a:t>
            </a:r>
            <a:r>
              <a:rPr lang="fi-FI" dirty="0"/>
              <a:t>)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D756-4264-044D-B764-97DBDCE9043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0606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(Esim. Liisa ihmemaassa)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(Esim. Lumikki)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52D756-4264-044D-B764-97DBDCE9043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36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025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0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063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15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02888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001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2565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05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941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6564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50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9D804AB-4E3F-9749-9975-59F8E73B4C6A}" type="datetimeFigureOut">
              <a:rPr lang="fi-FI" smtClean="0"/>
              <a:t>14.4.2020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7C0CF2-45AC-D844-AF28-0080C356697B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827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ulukino.fi/pan-s-labyrinth/kansansadun-funktio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E128BE-4B02-6243-B814-A0430B3D4F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Kertomus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E917EE0-9A4C-BA4B-B6B3-3B9EC28D8C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ÄI6</a:t>
            </a:r>
          </a:p>
        </p:txBody>
      </p:sp>
    </p:spTree>
    <p:extLst>
      <p:ext uri="{BB962C8B-B14F-4D97-AF65-F5344CB8AC3E}">
        <p14:creationId xmlns:p14="http://schemas.microsoft.com/office/powerpoint/2010/main" val="104133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669C27-5AB3-CA48-983D-650F3E529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63929"/>
            <a:ext cx="10178322" cy="5115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b="1" dirty="0"/>
              <a:t>Varjo</a:t>
            </a:r>
            <a:r>
              <a:rPr lang="fi-FI" sz="3200" dirty="0"/>
              <a:t> edustaa ihmisyyden pimeää puolta, jota sankari ei halua nähdä itsessään.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Tästä syystä varjo onkin usein tarinan päävihollinen, vaikka muistuttaakin jollain tapaa sankaria: </a:t>
            </a:r>
          </a:p>
          <a:p>
            <a:pPr marL="0" indent="0">
              <a:buNone/>
            </a:pPr>
            <a:r>
              <a:rPr lang="fi-FI" sz="3200" i="1" dirty="0"/>
              <a:t>Raamatun</a:t>
            </a:r>
            <a:r>
              <a:rPr lang="fi-FI" sz="3200" dirty="0"/>
              <a:t> Saatana on langennut enkeli, </a:t>
            </a:r>
          </a:p>
          <a:p>
            <a:pPr marL="0" indent="0">
              <a:buNone/>
            </a:pPr>
            <a:r>
              <a:rPr lang="fi-FI" sz="3200" i="1" dirty="0"/>
              <a:t>Tähtien sodan</a:t>
            </a:r>
            <a:r>
              <a:rPr lang="fi-FI" sz="3200" dirty="0"/>
              <a:t> sithit käyttävät jediritareista poiketen Voiman pimeää puolta ja </a:t>
            </a:r>
          </a:p>
          <a:p>
            <a:pPr marL="0" indent="0">
              <a:buNone/>
            </a:pPr>
            <a:r>
              <a:rPr lang="fi-FI" sz="3200" dirty="0"/>
              <a:t>Harry Potterin pahin vihollinen Voldemort on monella tapaa samanlainen kuin Harry.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346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AD2CD2-F7CA-BE4E-988B-A289E969C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370391"/>
            <a:ext cx="10178322" cy="64876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3200" b="1" dirty="0"/>
              <a:t>Antisankari</a:t>
            </a:r>
            <a:r>
              <a:rPr lang="fi-FI" sz="3200" dirty="0"/>
              <a:t> on päähenkilö, jolta puuttuvat sankarin ominaisuudet eli hyveellisyys, ihanteellisuus ja pyyteettömyys, henkilö, joka epäonnistuu toistuvasti, tai henkilö, joka pyrkii tavoitteisiinsa keinoja kaihtamatta.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b="1" dirty="0"/>
              <a:t>Apuri</a:t>
            </a:r>
            <a:r>
              <a:rPr lang="fi-FI" sz="3200" dirty="0"/>
              <a:t> on usein sankarin ystävä ja uskollisin ja lähin apulainen ja sankarin vastapari, joka korostaa sankarin taitoja ja voimia. Apuri voi olla narri eli koominen hahmo, mutta myös </a:t>
            </a:r>
            <a:r>
              <a:rPr lang="fi-FI" sz="3200" b="1" dirty="0"/>
              <a:t>vanha viisas mies tai nainen,</a:t>
            </a:r>
            <a:r>
              <a:rPr lang="fi-FI" sz="3200" dirty="0"/>
              <a:t> joka voi toimia myös </a:t>
            </a:r>
            <a:r>
              <a:rPr lang="fi-FI" sz="3200" b="1" dirty="0"/>
              <a:t>opettajana</a:t>
            </a:r>
            <a:r>
              <a:rPr lang="fi-FI" sz="3200" dirty="0"/>
              <a:t>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Lisäksi yleisiä erityisiesti naispuolisia hahmoja ovat esim. neito pulassa, hyväsydäminen huora, naapurintyttö ja paha äitipuoli.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782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95C5C2-9A72-BF46-BFC9-69DBC06E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kertomustyypit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CD34B7-32D9-5542-8F13-CE86AD6B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46835"/>
            <a:ext cx="10178322" cy="44327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200" dirty="0"/>
              <a:t>Kertomustyyppejä on luokiteltu eri tavoin.</a:t>
            </a:r>
          </a:p>
          <a:p>
            <a:pPr marL="0" indent="0">
              <a:buNone/>
            </a:pPr>
            <a:r>
              <a:rPr lang="fi-FI" sz="3200" dirty="0"/>
              <a:t>Vladimir Proppin mukaan ihmesaduissa on toistuvia juonenkäänteitä, joita on yhteensä 31.</a:t>
            </a:r>
          </a:p>
          <a:p>
            <a:pPr marL="0" indent="0">
              <a:buNone/>
            </a:pPr>
            <a:r>
              <a:rPr lang="fi-FI" sz="3200" dirty="0">
                <a:hlinkClick r:id="rId2"/>
              </a:rPr>
              <a:t>http://www.koulukino.fi/pan-s-labyrinth/kansansadun-funktiot</a:t>
            </a:r>
            <a:endParaRPr lang="fi-FI" sz="3200" dirty="0"/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Tutkija Christopher Bookerin mukaan kertomuksen perustyyppejä on seitsemän.</a:t>
            </a:r>
          </a:p>
          <a:p>
            <a:pPr marL="0" indent="0">
              <a:buNone/>
            </a:pPr>
            <a:r>
              <a:rPr lang="fi-FI" sz="3200" dirty="0"/>
              <a:t>Juhana Torkin mukaan niitä on lukemattomia.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792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7FEC21-A9B8-EB41-8579-A79B3B7A1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29205"/>
            <a:ext cx="10178322" cy="5775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1) Hirviön voittaminen</a:t>
            </a:r>
          </a:p>
          <a:p>
            <a:pPr marL="0" indent="0">
              <a:buNone/>
            </a:pPr>
            <a:r>
              <a:rPr lang="fi-FI" sz="3200" dirty="0"/>
              <a:t>– Päähenkilön on kohdattava kylää, kaupunkia tai yhteisöä piinaava hirviö. Yleensä hirviön voittamiseen liittyy aarre.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2) Ryysyistä rikkauksiin</a:t>
            </a:r>
          </a:p>
          <a:p>
            <a:pPr marL="0" indent="0">
              <a:buNone/>
            </a:pPr>
            <a:r>
              <a:rPr lang="fi-FI" sz="3200" dirty="0"/>
              <a:t>– Köyhä päähenkilö saavuttaa rikkauksia, vaikutusvaltaa ja/tai puolison. Sitten hän menettää ne ja voittaa ne lopulta takaisin. Päähenkilö kasvaa ihmisenä. </a:t>
            </a:r>
          </a:p>
        </p:txBody>
      </p:sp>
    </p:spTree>
    <p:extLst>
      <p:ext uri="{BB962C8B-B14F-4D97-AF65-F5344CB8AC3E}">
        <p14:creationId xmlns:p14="http://schemas.microsoft.com/office/powerpoint/2010/main" val="1185529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8F83F1-29CF-F54C-80EB-DB705741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06057"/>
            <a:ext cx="10178322" cy="517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dirty="0"/>
              <a:t>3) Tehtävä</a:t>
            </a:r>
          </a:p>
          <a:p>
            <a:pPr marL="0" indent="0">
              <a:buNone/>
            </a:pPr>
            <a:r>
              <a:rPr lang="fi-FI" sz="3200" dirty="0"/>
              <a:t>– Päähenkilö lähtee – usein apujoukon tukemana – tavoittelemaan jotain suurta ja tuntematonta. Hän kohtaa uhkia ja joutuu huikeaan seikkailuun, mutta saavuttaa lopulta tavoitteensa.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4) Matka ja paluu</a:t>
            </a:r>
          </a:p>
          <a:p>
            <a:pPr marL="0" indent="0">
              <a:buNone/>
            </a:pPr>
            <a:r>
              <a:rPr lang="fi-FI" sz="3200" dirty="0"/>
              <a:t>– Päähenkilö matkustaa outoon ja kiehtovaan maahan, josta hän palaa kokemusta rikkaampana.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6731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59EFB6-BD97-C44D-94FC-D3A1CDD45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5196"/>
            <a:ext cx="10178322" cy="6759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800" dirty="0"/>
              <a:t>5) Komedia</a:t>
            </a:r>
          </a:p>
          <a:p>
            <a:pPr marL="0" indent="0">
              <a:buNone/>
            </a:pPr>
            <a:r>
              <a:rPr lang="fi-FI" sz="2800" dirty="0"/>
              <a:t>– Päähenkilö/-henkilöt kohtaavat vastoinkäymisiä ja väärinkäsityksiä. Lopulta kaikki päättyy hyvin.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6) Tragedia</a:t>
            </a:r>
          </a:p>
          <a:p>
            <a:pPr marL="0" indent="0">
              <a:buNone/>
            </a:pPr>
            <a:r>
              <a:rPr lang="fi-FI" sz="2800" dirty="0"/>
              <a:t>– Päähenkilö kohtaa onnettoman kohtalon. Henkilön tuhoutuminen on oikeutettu kohtalo.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7) Jälleensyntymä</a:t>
            </a:r>
          </a:p>
          <a:p>
            <a:pPr marL="0" indent="0">
              <a:buNone/>
            </a:pPr>
            <a:r>
              <a:rPr lang="fi-FI" sz="2800" dirty="0"/>
              <a:t>– Päähenkilö on viaton, mutta joku toinen henkilö yrittää pilata hänen tulevaisuutensa. Päähenkilö ei tiedä tästä, kunnes tapahtuu suuri käänne, jolle vastustajakaan ei voi mitään. </a:t>
            </a:r>
          </a:p>
        </p:txBody>
      </p:sp>
    </p:spTree>
    <p:extLst>
      <p:ext uri="{BB962C8B-B14F-4D97-AF65-F5344CB8AC3E}">
        <p14:creationId xmlns:p14="http://schemas.microsoft.com/office/powerpoint/2010/main" val="2459693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689667-9A5F-474B-9A06-E4247DC79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kerronnan keinoja: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4DB2F5C-7306-2E44-A444-D01EF86E3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69985"/>
            <a:ext cx="10178322" cy="5243331"/>
          </a:xfrm>
        </p:spPr>
        <p:txBody>
          <a:bodyPr/>
          <a:lstStyle/>
          <a:p>
            <a:pPr lvl="1"/>
            <a:r>
              <a:rPr lang="fi-FI" sz="3200" dirty="0"/>
              <a:t>kertoja</a:t>
            </a:r>
          </a:p>
          <a:p>
            <a:pPr lvl="1"/>
            <a:r>
              <a:rPr lang="fi-FI" sz="3200" dirty="0"/>
              <a:t>kuvailu</a:t>
            </a:r>
          </a:p>
          <a:p>
            <a:pPr lvl="1"/>
            <a:r>
              <a:rPr lang="fi-FI" sz="3200" dirty="0"/>
              <a:t>ajan kuvaaminen: ennakointi, takauma</a:t>
            </a:r>
          </a:p>
          <a:p>
            <a:pPr lvl="1"/>
            <a:r>
              <a:rPr lang="fi-FI" sz="3200" dirty="0"/>
              <a:t>kohtaus</a:t>
            </a:r>
          </a:p>
          <a:p>
            <a:pPr lvl="1"/>
            <a:r>
              <a:rPr lang="fi-FI" sz="3200" dirty="0"/>
              <a:t>dialogi</a:t>
            </a:r>
          </a:p>
          <a:p>
            <a:pPr lvl="1"/>
            <a:r>
              <a:rPr lang="fi-FI" sz="3200" dirty="0"/>
              <a:t>cliffhanger = koukku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253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A51B63-BE12-B143-AB6B-733DB4D43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24979" cy="1492132"/>
          </a:xfrm>
        </p:spPr>
        <p:txBody>
          <a:bodyPr>
            <a:normAutofit/>
          </a:bodyPr>
          <a:lstStyle/>
          <a:p>
            <a:r>
              <a:rPr lang="fi-FI" sz="3600" dirty="0"/>
              <a:t>Miksi kurssin aiheena on kertomuksellisuus?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6EB403E-7153-6B4F-8082-195F8E21C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678" y="1433646"/>
            <a:ext cx="2590711" cy="4601212"/>
          </a:xfr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11D6CF25-6D24-0A42-8878-A24CB8DE0063}"/>
              </a:ext>
            </a:extLst>
          </p:cNvPr>
          <p:cNvSpPr/>
          <p:nvPr/>
        </p:nvSpPr>
        <p:spPr>
          <a:xfrm>
            <a:off x="1251678" y="6034858"/>
            <a:ext cx="2425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b="0" i="0" u="none" strike="noStrike" cap="all" dirty="0">
                <a:solidFill>
                  <a:srgbClr val="363630"/>
                </a:solidFill>
                <a:effectLst/>
                <a:latin typeface="Noto Sans"/>
              </a:rPr>
              <a:t>DAGMAR HOLLMANN / </a:t>
            </a:r>
          </a:p>
          <a:p>
            <a:r>
              <a:rPr lang="fi-FI" b="0" i="0" u="none" strike="noStrike" cap="all" dirty="0">
                <a:solidFill>
                  <a:srgbClr val="363630"/>
                </a:solidFill>
                <a:effectLst/>
                <a:latin typeface="Noto Sans"/>
              </a:rPr>
              <a:t>WIKIMEDIA COMMONS</a:t>
            </a:r>
            <a:endParaRPr lang="fi-FI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0415D6C5-735C-0740-9E30-FCEC287E3291}"/>
              </a:ext>
            </a:extLst>
          </p:cNvPr>
          <p:cNvSpPr/>
          <p:nvPr/>
        </p:nvSpPr>
        <p:spPr>
          <a:xfrm>
            <a:off x="4033155" y="1433646"/>
            <a:ext cx="77435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b="0" i="0" u="none" strike="noStrike" dirty="0">
                <a:solidFill>
                  <a:srgbClr val="363630"/>
                </a:solidFill>
                <a:effectLst/>
                <a:latin typeface="Noto Serif"/>
              </a:rPr>
              <a:t>Kieli mahdollistaa puhumisen siitä, mitä ei ole olemassa.</a:t>
            </a:r>
          </a:p>
          <a:p>
            <a:endParaRPr lang="fi-FI" sz="3600" dirty="0">
              <a:solidFill>
                <a:srgbClr val="363630"/>
              </a:solidFill>
              <a:latin typeface="Noto Serif"/>
            </a:endParaRPr>
          </a:p>
          <a:p>
            <a:r>
              <a:rPr lang="fi-FI" sz="3600" b="0" i="0" u="none" strike="noStrike" dirty="0">
                <a:solidFill>
                  <a:srgbClr val="363630"/>
                </a:solidFill>
                <a:effectLst/>
                <a:latin typeface="Noto Serif"/>
              </a:rPr>
              <a:t>Tarut ja myytit ovat keskeinen osa kulttuurejamme.</a:t>
            </a:r>
          </a:p>
        </p:txBody>
      </p:sp>
    </p:spTree>
    <p:extLst>
      <p:ext uri="{BB962C8B-B14F-4D97-AF65-F5344CB8AC3E}">
        <p14:creationId xmlns:p14="http://schemas.microsoft.com/office/powerpoint/2010/main" val="320580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D1941B-70DD-D147-A8D1-A87EC056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Tarinan valta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FF7889-5669-134A-BC06-4BE30BF54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2583"/>
            <a:ext cx="10178322" cy="431701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3200" dirty="0"/>
              <a:t>Hyvä tarina tuntuu merkitykselliseltä ja eteenpäin kertomisen arvoiselta. </a:t>
            </a:r>
          </a:p>
          <a:p>
            <a:pPr marL="0" indent="0">
              <a:buNone/>
            </a:pPr>
            <a:r>
              <a:rPr lang="fi-FI" sz="3200" dirty="0"/>
              <a:t>Se herättää jonkin tunteen. Tarinassa on jotain, mihin voi uskoa. </a:t>
            </a:r>
          </a:p>
          <a:p>
            <a:pPr marL="0" indent="0">
              <a:buNone/>
            </a:pPr>
            <a:r>
              <a:rPr lang="fi-FI" sz="3200" dirty="0"/>
              <a:t>Parhaimmillaan se synnyttää myös halun toimia. 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Siksi tarinat ovat käytössä niin opetuksessa, uskonnoissa, mainonnassa kuin politiikassakin.</a:t>
            </a:r>
          </a:p>
          <a:p>
            <a:pPr marL="0" indent="0">
              <a:buNone/>
            </a:pPr>
            <a:endParaRPr lang="fi-FI" dirty="0">
              <a:solidFill>
                <a:srgbClr val="363630"/>
              </a:solidFill>
              <a:latin typeface="Noto Serif"/>
            </a:endParaRPr>
          </a:p>
          <a:p>
            <a:pPr marL="0" indent="0">
              <a:buNone/>
            </a:pPr>
            <a:endParaRPr lang="fi-FI" dirty="0">
              <a:solidFill>
                <a:srgbClr val="363630"/>
              </a:solidFill>
              <a:latin typeface="Noto Serif"/>
            </a:endParaRPr>
          </a:p>
          <a:p>
            <a:pPr marL="0" indent="0">
              <a:buNone/>
            </a:pPr>
            <a:endParaRPr lang="fi-FI" dirty="0">
              <a:solidFill>
                <a:srgbClr val="363630"/>
              </a:solidFill>
              <a:latin typeface="Noto Serif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228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95288E-0FF9-8049-9E16-B51D5D04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kertomuksen peruselementtejä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6DDA2C-ACBD-1E4A-9831-50AA5F74D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92193"/>
            <a:ext cx="10178322" cy="5405378"/>
          </a:xfrm>
        </p:spPr>
        <p:txBody>
          <a:bodyPr>
            <a:normAutofit lnSpcReduction="10000"/>
          </a:bodyPr>
          <a:lstStyle/>
          <a:p>
            <a:r>
              <a:rPr lang="fi-FI" sz="2800" dirty="0"/>
              <a:t>draaman kaari</a:t>
            </a:r>
          </a:p>
          <a:p>
            <a:r>
              <a:rPr lang="fi-FI" sz="2800" dirty="0"/>
              <a:t>henkilöhahmot</a:t>
            </a:r>
          </a:p>
          <a:p>
            <a:r>
              <a:rPr lang="fi-FI" sz="2800" dirty="0"/>
              <a:t>henkilöhahmojen tyypit</a:t>
            </a:r>
          </a:p>
          <a:p>
            <a:r>
              <a:rPr lang="fi-FI" sz="2800" dirty="0"/>
              <a:t>kertomustyypit</a:t>
            </a:r>
          </a:p>
          <a:p>
            <a:r>
              <a:rPr lang="fi-FI" sz="2800" dirty="0"/>
              <a:t>kerronnan keinoja: </a:t>
            </a:r>
          </a:p>
          <a:p>
            <a:pPr lvl="1"/>
            <a:r>
              <a:rPr lang="fi-FI" sz="2800" dirty="0"/>
              <a:t>kertoja</a:t>
            </a:r>
          </a:p>
          <a:p>
            <a:pPr lvl="1"/>
            <a:r>
              <a:rPr lang="fi-FI" sz="2800" dirty="0"/>
              <a:t>kuvailu</a:t>
            </a:r>
          </a:p>
          <a:p>
            <a:pPr lvl="1"/>
            <a:r>
              <a:rPr lang="fi-FI" sz="2800" dirty="0"/>
              <a:t>ajan kuvaaminen</a:t>
            </a:r>
          </a:p>
          <a:p>
            <a:pPr lvl="1"/>
            <a:r>
              <a:rPr lang="fi-FI" sz="2800" dirty="0"/>
              <a:t>kohtaus</a:t>
            </a:r>
          </a:p>
          <a:p>
            <a:pPr lvl="1"/>
            <a:r>
              <a:rPr lang="fi-FI" sz="2800" dirty="0"/>
              <a:t>dialogi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877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500678-8EDA-3146-BF58-89BF6559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draaman kaari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5E3FC520-E8E9-8746-9F4E-0C2617770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2237" y="1330110"/>
            <a:ext cx="5827594" cy="552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684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59B3F9-D421-4F4B-942B-FCF5BBD6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henkilöt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370128-6F15-BB42-A8D4-23C96C016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81559"/>
            <a:ext cx="10178322" cy="4398033"/>
          </a:xfrm>
        </p:spPr>
        <p:txBody>
          <a:bodyPr>
            <a:normAutofit/>
          </a:bodyPr>
          <a:lstStyle/>
          <a:p>
            <a:r>
              <a:rPr lang="fi-FI" sz="3600" dirty="0"/>
              <a:t>päähenkilö</a:t>
            </a:r>
          </a:p>
          <a:p>
            <a:r>
              <a:rPr lang="fi-FI" sz="3600" dirty="0"/>
              <a:t>sivuhenkilöt</a:t>
            </a:r>
          </a:p>
          <a:p>
            <a:r>
              <a:rPr lang="fi-FI" sz="3600" dirty="0"/>
              <a:t>taustahenkilöt</a:t>
            </a:r>
          </a:p>
        </p:txBody>
      </p:sp>
    </p:spTree>
    <p:extLst>
      <p:ext uri="{BB962C8B-B14F-4D97-AF65-F5344CB8AC3E}">
        <p14:creationId xmlns:p14="http://schemas.microsoft.com/office/powerpoint/2010/main" val="210086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922252-6661-684C-B76F-3CC53DF1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278213"/>
            <a:ext cx="10178322" cy="879255"/>
          </a:xfrm>
        </p:spPr>
        <p:txBody>
          <a:bodyPr/>
          <a:lstStyle/>
          <a:p>
            <a:r>
              <a:rPr lang="fi-FI" dirty="0"/>
              <a:t>henkilöhahmojen tyypit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8888D3-265E-204B-BF00-98D42C78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147" y="1296365"/>
            <a:ext cx="10822329" cy="5278055"/>
          </a:xfrm>
        </p:spPr>
        <p:txBody>
          <a:bodyPr>
            <a:noAutofit/>
          </a:bodyPr>
          <a:lstStyle/>
          <a:p>
            <a:r>
              <a:rPr lang="fi-FI" sz="2800" dirty="0"/>
              <a:t>satututkija Vladimir Propp: </a:t>
            </a:r>
          </a:p>
          <a:p>
            <a:endParaRPr lang="fi-FI" sz="2800" dirty="0"/>
          </a:p>
          <a:p>
            <a:pPr lvl="1"/>
            <a:r>
              <a:rPr lang="fi-FI" sz="2800" dirty="0"/>
              <a:t>sankari, </a:t>
            </a:r>
          </a:p>
          <a:p>
            <a:pPr lvl="1"/>
            <a:r>
              <a:rPr lang="fi-FI" sz="2800" dirty="0"/>
              <a:t>konna, </a:t>
            </a:r>
          </a:p>
          <a:p>
            <a:pPr lvl="1"/>
            <a:r>
              <a:rPr lang="fi-FI" sz="2800" dirty="0"/>
              <a:t>lahjoittaja, </a:t>
            </a:r>
          </a:p>
          <a:p>
            <a:pPr lvl="1"/>
            <a:r>
              <a:rPr lang="fi-FI" sz="2800" dirty="0"/>
              <a:t>auttaja, </a:t>
            </a:r>
          </a:p>
          <a:p>
            <a:pPr lvl="1"/>
            <a:r>
              <a:rPr lang="fi-FI" sz="2800" dirty="0"/>
              <a:t>etsitty henkilö (usein prinsessa) ja hänen isänsä, </a:t>
            </a:r>
          </a:p>
          <a:p>
            <a:pPr lvl="1"/>
            <a:r>
              <a:rPr lang="fi-FI" sz="2800" dirty="0"/>
              <a:t>liikkeellelähettäjä eli tehtävän antaja, </a:t>
            </a:r>
          </a:p>
          <a:p>
            <a:pPr lvl="1"/>
            <a:r>
              <a:rPr lang="fi-FI" sz="2800" dirty="0"/>
              <a:t>väärä sankari</a:t>
            </a:r>
          </a:p>
          <a:p>
            <a:pPr marL="0" indent="0">
              <a:buNone/>
            </a:pPr>
            <a:endParaRPr lang="fi-FI" sz="2800" b="1" dirty="0"/>
          </a:p>
        </p:txBody>
      </p:sp>
    </p:spTree>
    <p:extLst>
      <p:ext uri="{BB962C8B-B14F-4D97-AF65-F5344CB8AC3E}">
        <p14:creationId xmlns:p14="http://schemas.microsoft.com/office/powerpoint/2010/main" val="152083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9EBCFB-1EDF-A544-ADA9-802C9BEDF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787079"/>
            <a:ext cx="10178322" cy="509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 dirty="0"/>
              <a:t>Sankari</a:t>
            </a:r>
            <a:r>
              <a:rPr lang="fi-FI" sz="2800" dirty="0"/>
              <a:t> on usein päähenkilö, joka edustaa positiivisia arvoja ja on hyveellinen ja johon tarinan yleisön on tarkoitus samaistua. </a:t>
            </a:r>
          </a:p>
          <a:p>
            <a:pPr marL="0" indent="0">
              <a:buNone/>
            </a:pPr>
            <a:r>
              <a:rPr lang="fi-FI" sz="2800" dirty="0"/>
              <a:t>Sankarityyppejä ovat esim. </a:t>
            </a:r>
          </a:p>
          <a:p>
            <a:pPr lvl="1"/>
            <a:r>
              <a:rPr lang="fi-FI" sz="2800" dirty="0"/>
              <a:t>ylivertainen sankari,</a:t>
            </a:r>
          </a:p>
          <a:p>
            <a:pPr lvl="1"/>
            <a:r>
              <a:rPr lang="fi-FI" sz="2800" dirty="0"/>
              <a:t>sankariksi kasvava nuori poika tai tyttö,</a:t>
            </a:r>
          </a:p>
          <a:p>
            <a:pPr lvl="1"/>
            <a:r>
              <a:rPr lang="fi-FI" sz="2800" dirty="0"/>
              <a:t>valittu eli maailman pelastava messiashahmo ja</a:t>
            </a:r>
          </a:p>
          <a:p>
            <a:pPr lvl="1"/>
            <a:r>
              <a:rPr lang="fi-FI" sz="2800" dirty="0"/>
              <a:t>traaginen sankari, jolla on jokin heikkous, joka johtaa hänet tuhoon.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076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4B8F61-DD48-8C4F-B277-36610731E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509286"/>
            <a:ext cx="10178322" cy="61230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Antagonisti</a:t>
            </a:r>
            <a:r>
              <a:rPr lang="fi-FI" sz="3200" dirty="0"/>
              <a:t> on päähenkilön eli protagonistin tai sankarin </a:t>
            </a:r>
            <a:r>
              <a:rPr lang="fi-FI" sz="3200" b="1" dirty="0"/>
              <a:t>vastustaja</a:t>
            </a:r>
            <a:r>
              <a:rPr lang="fi-FI" sz="3200" dirty="0"/>
              <a:t>, tarinan </a:t>
            </a:r>
            <a:r>
              <a:rPr lang="fi-FI" sz="3200" b="1" dirty="0"/>
              <a:t>konna</a:t>
            </a:r>
            <a:r>
              <a:rPr lang="fi-FI" sz="3200" dirty="0"/>
              <a:t> tai muu hahmo, joka on sankarin pyrkimysten tiellä tai edustaa vastakkaisia arvoja kuin sankari. </a:t>
            </a:r>
          </a:p>
          <a:p>
            <a:pPr marL="0" indent="0">
              <a:buNone/>
            </a:pPr>
            <a:r>
              <a:rPr lang="fi-FI" sz="3200" dirty="0"/>
              <a:t>Vastustajia ovat esim. </a:t>
            </a:r>
          </a:p>
          <a:p>
            <a:pPr lvl="1"/>
            <a:r>
              <a:rPr lang="fi-FI" sz="3200" dirty="0"/>
              <a:t>arkkivihollinen eli sankarin pahin ja vaarallisin vastustaja,</a:t>
            </a:r>
          </a:p>
          <a:p>
            <a:pPr lvl="1"/>
            <a:r>
              <a:rPr lang="fi-FI" sz="3200" dirty="0"/>
              <a:t>femme fatale eli kaunis naispuolinen konna,</a:t>
            </a:r>
          </a:p>
          <a:p>
            <a:pPr lvl="1"/>
            <a:r>
              <a:rPr lang="fi-FI" sz="3200" dirty="0"/>
              <a:t>hullu tiedemies,</a:t>
            </a:r>
          </a:p>
          <a:p>
            <a:pPr lvl="1"/>
            <a:r>
              <a:rPr lang="fi-FI" sz="3200" dirty="0"/>
              <a:t>ilkeä kaksonen eli sankarin kopio, jolla on samanlainen ulkonäkö ja samat kyvyt.</a:t>
            </a:r>
          </a:p>
        </p:txBody>
      </p:sp>
    </p:spTree>
    <p:extLst>
      <p:ext uri="{BB962C8B-B14F-4D97-AF65-F5344CB8AC3E}">
        <p14:creationId xmlns:p14="http://schemas.microsoft.com/office/powerpoint/2010/main" val="3600285706"/>
      </p:ext>
    </p:extLst>
  </p:cSld>
  <p:clrMapOvr>
    <a:masterClrMapping/>
  </p:clrMapOvr>
</p:sld>
</file>

<file path=ppt/theme/theme1.xml><?xml version="1.0" encoding="utf-8"?>
<a:theme xmlns:a="http://schemas.openxmlformats.org/drawingml/2006/main" name="Merkki">
  <a:themeElements>
    <a:clrScheme name="Harmaasäv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erkki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rkki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{5FD452D4-2E33-1146-B525-E29B003E9B69}tf10001071</Template>
  <TotalTime>4272</TotalTime>
  <Words>651</Words>
  <Application>Microsoft Macintosh PowerPoint</Application>
  <PresentationFormat>Laajakuva</PresentationFormat>
  <Paragraphs>104</Paragraphs>
  <Slides>16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Gill Sans MT</vt:lpstr>
      <vt:lpstr>Impact</vt:lpstr>
      <vt:lpstr>Noto Sans</vt:lpstr>
      <vt:lpstr>Noto Serif</vt:lpstr>
      <vt:lpstr>Merkki</vt:lpstr>
      <vt:lpstr>Kertomus</vt:lpstr>
      <vt:lpstr>Miksi kurssin aiheena on kertomuksellisuus?</vt:lpstr>
      <vt:lpstr>Tarinan valta</vt:lpstr>
      <vt:lpstr>kertomuksen peruselementtejä</vt:lpstr>
      <vt:lpstr>draaman kaari</vt:lpstr>
      <vt:lpstr>henkilöt</vt:lpstr>
      <vt:lpstr>henkilöhahmojen tyypit</vt:lpstr>
      <vt:lpstr>PowerPoint-esitys</vt:lpstr>
      <vt:lpstr>PowerPoint-esitys</vt:lpstr>
      <vt:lpstr>PowerPoint-esitys</vt:lpstr>
      <vt:lpstr>PowerPoint-esitys</vt:lpstr>
      <vt:lpstr>kertomustyypit</vt:lpstr>
      <vt:lpstr>PowerPoint-esitys</vt:lpstr>
      <vt:lpstr>PowerPoint-esitys</vt:lpstr>
      <vt:lpstr>PowerPoint-esitys</vt:lpstr>
      <vt:lpstr>kerronnan keinoja: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Kertomus</dc:title>
  <dc:creator>Minna Artimo</dc:creator>
  <cp:lastModifiedBy>Minna Artimo</cp:lastModifiedBy>
  <cp:revision>13</cp:revision>
  <dcterms:created xsi:type="dcterms:W3CDTF">2018-08-18T10:42:41Z</dcterms:created>
  <dcterms:modified xsi:type="dcterms:W3CDTF">2020-04-14T10:48:19Z</dcterms:modified>
</cp:coreProperties>
</file>