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75" r:id="rId2"/>
    <p:sldId id="261" r:id="rId3"/>
    <p:sldId id="257" r:id="rId4"/>
    <p:sldId id="272" r:id="rId5"/>
    <p:sldId id="258" r:id="rId6"/>
    <p:sldId id="273" r:id="rId7"/>
    <p:sldId id="260" r:id="rId8"/>
    <p:sldId id="274" r:id="rId9"/>
    <p:sldId id="259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62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05"/>
  </p:normalViewPr>
  <p:slideViewPr>
    <p:cSldViewPr snapToGrid="0" snapToObjects="1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BC413-CED4-0144-B9CA-17195BB8A370}" type="datetimeFigureOut">
              <a:rPr lang="fi-FI" smtClean="0"/>
              <a:t>21.4.2020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72292-ACAC-C74F-A194-E4D2FBCBF9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333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Viraalimarkkinointi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mainontaa, jossa mainosviesti kulkee, pääasiassa internetissä, ihmiseltä toiselle nopeasti, kuin virus, linkitysten ja jatkolinkitysten avulla.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72292-ACAC-C74F-A194-E4D2FBCBF9C7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2881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CACD02-787A-E74B-8757-AE5B59FA4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0036F66-2054-1742-9DF1-CF42C8A54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D9EC148-99A8-D94B-BE72-57DF1978C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3346-E805-074E-A4A8-99A7152244CE}" type="datetimeFigureOut">
              <a:rPr lang="fi-FI" smtClean="0"/>
              <a:t>21.4.2020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22E4B30-7CB0-8F40-B3FB-A278123DF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C76A889-5F3B-7E46-BF9B-5CABED49E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D303-FFF4-124B-B0F3-BE9ABC5D4A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1393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7E4F13-8885-6F4A-9B6E-8C74757F5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494C2D6-9C7A-914F-A086-462297384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DF972C-588E-9047-BC67-A32135616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3346-E805-074E-A4A8-99A7152244CE}" type="datetimeFigureOut">
              <a:rPr lang="fi-FI" smtClean="0"/>
              <a:t>21.4.2020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C1C8D4F-4F6B-844B-BC38-F14AB55D1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2329232-B105-A041-8AAC-0A5688B9B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D303-FFF4-124B-B0F3-BE9ABC5D4A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5492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15C0989D-E40D-724E-9C2E-50325D5382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1E7F7D1-85ED-A645-B601-2C1A3BD0B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3A63FF4-FCF8-0847-85CB-69085A228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3346-E805-074E-A4A8-99A7152244CE}" type="datetimeFigureOut">
              <a:rPr lang="fi-FI" smtClean="0"/>
              <a:t>21.4.2020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1847BAE-6466-7241-8584-6C0080198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7F5CB0-76E8-3445-A178-4E42ECAC3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D303-FFF4-124B-B0F3-BE9ABC5D4A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9077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C2400C-BDF5-B948-AECE-7E6E18147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F3C65F-1DDF-5349-9A9E-04F500A3D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2772501-FBD1-184B-ADCF-DE0DC5884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3346-E805-074E-A4A8-99A7152244CE}" type="datetimeFigureOut">
              <a:rPr lang="fi-FI" smtClean="0"/>
              <a:t>21.4.2020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16432E5-23F4-3C4D-8F04-49126E30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59398D4-93A6-084A-827F-EE68A365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D303-FFF4-124B-B0F3-BE9ABC5D4A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5548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5A6F1A-EE29-BD4C-929F-0ED0EE01F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6DEB9C0-8024-C542-8AEE-7DE9DD373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F62BD0A-AFAF-9B45-9E12-8F7ECB745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3346-E805-074E-A4A8-99A7152244CE}" type="datetimeFigureOut">
              <a:rPr lang="fi-FI" smtClean="0"/>
              <a:t>21.4.2020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817DA1F-50DB-BD4E-8533-A336F8DE5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717C18E-3821-F14C-BCF0-6A89992AF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D303-FFF4-124B-B0F3-BE9ABC5D4A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8872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CFE03D-2483-464A-8C56-7D2A6645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3579848-1D3E-0C4E-BD31-65F24C7E12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7C3BE71-1A77-7341-A0D8-A9C65DD31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9FCB750-F6AB-4F4B-BA88-856EFB978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3346-E805-074E-A4A8-99A7152244CE}" type="datetimeFigureOut">
              <a:rPr lang="fi-FI" smtClean="0"/>
              <a:t>21.4.2020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7F5A578-2F63-3548-BA2C-7761D8C67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30B42ED-08A1-2E40-87ED-5C26D4B93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D303-FFF4-124B-B0F3-BE9ABC5D4A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1363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6C380E-9732-E147-8DC6-FB45392C4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C1D1EC5-9366-3C41-886C-F0ADA8CDE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86C2DB6-9791-EE49-B764-93CE7757A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0B0EC14-3655-A14A-9B2D-F7E98DB24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136D4E75-6626-954C-8917-A10257C28F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48186DC-643E-A847-96ED-6407EBF2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3346-E805-074E-A4A8-99A7152244CE}" type="datetimeFigureOut">
              <a:rPr lang="fi-FI" smtClean="0"/>
              <a:t>21.4.2020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C0EB350-B3CB-1943-88E9-E841B5267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A0C80BA-084F-1E46-9F35-1A5C5F2A2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D303-FFF4-124B-B0F3-BE9ABC5D4A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6861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DC7CAB-27DE-B140-8E50-4916BA1E5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95296AA-1FAB-D144-9DD1-14DD945C8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3346-E805-074E-A4A8-99A7152244CE}" type="datetimeFigureOut">
              <a:rPr lang="fi-FI" smtClean="0"/>
              <a:t>21.4.2020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FCDD894-8FBB-5340-AFD1-8AC568404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E1F2BEB-C9C8-2243-8F1F-3D30FF754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D303-FFF4-124B-B0F3-BE9ABC5D4A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6229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C736678-F836-064A-9103-D0093071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3346-E805-074E-A4A8-99A7152244CE}" type="datetimeFigureOut">
              <a:rPr lang="fi-FI" smtClean="0"/>
              <a:t>21.4.2020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25631DB-8F02-E148-BE09-6EB40D19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C75AC8A-4855-6140-8581-F34928C1E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D303-FFF4-124B-B0F3-BE9ABC5D4A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3110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7BF077-B6F9-2F4F-92DE-2481E5C59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EA77E84-B306-4442-BA25-29B3C675D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84E7658-5304-964B-BFEF-4A401DC97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CF18D19-A408-B643-94A9-BE39393D4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3346-E805-074E-A4A8-99A7152244CE}" type="datetimeFigureOut">
              <a:rPr lang="fi-FI" smtClean="0"/>
              <a:t>21.4.2020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857382C-1E5A-5143-83E3-A66380E02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64BD660-2BB1-BC4D-9FF7-C22613C75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D303-FFF4-124B-B0F3-BE9ABC5D4A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297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9CE776-367A-234D-8639-63C4D1CD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226019FF-0A27-4E42-BFCC-FE170717B9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634497F-4CB4-1B47-820D-9BB8BF748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ECFC78E-6B32-F24B-8B2F-7CF4BA156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3346-E805-074E-A4A8-99A7152244CE}" type="datetimeFigureOut">
              <a:rPr lang="fi-FI" smtClean="0"/>
              <a:t>21.4.2020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01EFF97-DABD-334D-B01C-60F610C5C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7C2A7B5-58DD-9645-9B2A-E0EFA4D2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D303-FFF4-124B-B0F3-BE9ABC5D4A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9447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277E08B-8056-FB44-8627-0D7D52559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A3337D0-6816-1D4D-92C0-044265FC9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B007D93-4EB1-B74B-8180-08263E472D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03346-E805-074E-A4A8-99A7152244CE}" type="datetimeFigureOut">
              <a:rPr lang="fi-FI" smtClean="0"/>
              <a:t>21.4.2020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74DD437-4F91-C247-95E8-50F53A8D2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513591E-6B32-CB4A-99FD-1406ADBBF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0D303-FFF4-124B-B0F3-BE9ABC5D4A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29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gfvyIIttJ0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le.fi/aihe/artikkeli/2013/04/11/digi-tv-tehtiin-tutuksi-tietoiskuilla" TargetMode="External"/><Relationship Id="rId2" Type="http://schemas.openxmlformats.org/officeDocument/2006/relationships/hyperlink" Target="https://www.youtube.com/watch?v=LEnHgoSz7r0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Zb2bj2tDkA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KZIm_75VkA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wPJHu8xJn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5EAE061-4AFE-4B3A-8FA1-FC5953E7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0398FB-7D27-4C59-A68B-663AE7A37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55E2C42-9473-D349-AAA8-17B261001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520" y="2744662"/>
            <a:ext cx="6589707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fi-FI" sz="6000" dirty="0">
                <a:solidFill>
                  <a:srgbClr val="080808"/>
                </a:solidFill>
              </a:rPr>
              <a:t>Mainonta ja kertomukset</a:t>
            </a:r>
            <a:br>
              <a:rPr lang="fi-FI" sz="6000" dirty="0">
                <a:solidFill>
                  <a:srgbClr val="080808"/>
                </a:solidFill>
              </a:rPr>
            </a:br>
            <a:r>
              <a:rPr lang="fi-FI" sz="6000" dirty="0">
                <a:solidFill>
                  <a:srgbClr val="080808"/>
                </a:solidFill>
              </a:rPr>
              <a:t>S26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DEE8134-8942-423C-9EAA-0110FCA11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20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9AD2B6E-8DDA-FB47-9B80-86A92D90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Mainonnan käyttämät myytit ja symbolit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BCA8D72-B157-CA49-BB88-27C023826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fi-FI" sz="3200" dirty="0"/>
              <a:t>Luonto</a:t>
            </a:r>
          </a:p>
          <a:p>
            <a:r>
              <a:rPr lang="fi-FI" sz="3200" dirty="0"/>
              <a:t>Tiede</a:t>
            </a:r>
          </a:p>
          <a:p>
            <a:r>
              <a:rPr lang="fi-FI" sz="3200" dirty="0"/>
              <a:t>Magia </a:t>
            </a:r>
          </a:p>
          <a:p>
            <a:r>
              <a:rPr lang="fi-FI" sz="3200" dirty="0"/>
              <a:t>Aika </a:t>
            </a:r>
          </a:p>
          <a:p>
            <a:r>
              <a:rPr lang="fi-FI" sz="3200" dirty="0"/>
              <a:t>Taide</a:t>
            </a:r>
          </a:p>
          <a:p>
            <a:r>
              <a:rPr lang="fi-FI" sz="3200" dirty="0"/>
              <a:t>Aikaisempi mainonta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3714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009083-9081-7E49-A237-0F81C0F93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35" y="309380"/>
            <a:ext cx="10515600" cy="1325563"/>
          </a:xfrm>
        </p:spPr>
        <p:txBody>
          <a:bodyPr/>
          <a:lstStyle/>
          <a:p>
            <a:r>
              <a:rPr lang="fi-FI" dirty="0"/>
              <a:t>Luonto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9F2B8EA-9A86-E441-A024-9EF2BA723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46" y="153642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Luontoon liittyviä </a:t>
            </a:r>
          </a:p>
          <a:p>
            <a:pPr marL="0" indent="0">
              <a:buNone/>
            </a:pPr>
            <a:r>
              <a:rPr lang="fi-FI" dirty="0"/>
              <a:t>mielikuvia: aitous,</a:t>
            </a:r>
          </a:p>
          <a:p>
            <a:pPr marL="0" indent="0">
              <a:buNone/>
            </a:pPr>
            <a:r>
              <a:rPr lang="fi-FI" dirty="0"/>
              <a:t>puhtaus, rehevyys, </a:t>
            </a:r>
          </a:p>
          <a:p>
            <a:pPr marL="0" indent="0">
              <a:buNone/>
            </a:pPr>
            <a:r>
              <a:rPr lang="fi-FI" dirty="0"/>
              <a:t>villiys, ekologisuus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6922BDC-5669-1F49-A565-BD8E40F52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401" y="808637"/>
            <a:ext cx="8087301" cy="507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82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655462-6F3D-0C41-ADE6-091F4B224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7" y="140272"/>
            <a:ext cx="10515600" cy="1325563"/>
          </a:xfrm>
        </p:spPr>
        <p:txBody>
          <a:bodyPr/>
          <a:lstStyle/>
          <a:p>
            <a:r>
              <a:rPr lang="fi-FI" dirty="0"/>
              <a:t>Tiede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3F71F7-CBF2-384D-AA8A-2C3BA3D03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07" y="1136077"/>
            <a:ext cx="11227632" cy="4351338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Tieteeseen liittyviä mielikuvia: uskottavuus, luotettavuus, arvovaltaisuus</a:t>
            </a:r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7C7900B6-AD88-214E-AD67-CE5084C81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07" y="1817287"/>
            <a:ext cx="10103371" cy="485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78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4F4AF3-EBE0-D342-9DB2-8C531ACD6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75" y="185243"/>
            <a:ext cx="10515600" cy="1325563"/>
          </a:xfrm>
        </p:spPr>
        <p:txBody>
          <a:bodyPr/>
          <a:lstStyle/>
          <a:p>
            <a:r>
              <a:rPr lang="fi-FI" dirty="0"/>
              <a:t>Magia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6615C6-A14A-F14E-8A81-DADDC3026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75" y="1241009"/>
            <a:ext cx="10515600" cy="4351338"/>
          </a:xfrm>
        </p:spPr>
        <p:txBody>
          <a:bodyPr/>
          <a:lstStyle/>
          <a:p>
            <a:r>
              <a:rPr lang="fi-FI" dirty="0"/>
              <a:t>tarkoittaa satujen piirteiden hyväksikäyttöä </a:t>
            </a:r>
          </a:p>
          <a:p>
            <a:pPr marL="0" indent="0">
              <a:buNone/>
            </a:pPr>
            <a:r>
              <a:rPr lang="fi-FI" dirty="0"/>
              <a:t>Annetaan mielikuvia tuotteen ihmeitätekevistä voimista.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>
                <a:hlinkClick r:id="rId2"/>
              </a:rPr>
              <a:t>https://www.youtube.com/watch?v=OgfvyIIttJ0</a:t>
            </a:r>
            <a:endParaRPr lang="fi-FI" dirty="0"/>
          </a:p>
          <a:p>
            <a:pPr marL="0" indent="0">
              <a:buNone/>
            </a:pPr>
            <a:r>
              <a:rPr lang="fi-FI" dirty="0"/>
              <a:t>(vanhoja pesuainemainoksia)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3481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FE7C2C-7748-D247-A3E2-3CC6D1243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03" y="95328"/>
            <a:ext cx="10515600" cy="1325563"/>
          </a:xfrm>
        </p:spPr>
        <p:txBody>
          <a:bodyPr/>
          <a:lstStyle/>
          <a:p>
            <a:r>
              <a:rPr lang="fi-FI" dirty="0"/>
              <a:t>Aika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E70944E-5680-004B-8126-7CAB4E055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846" y="37157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tarkoittaa sekä historiaa että tulevaisuutta </a:t>
            </a:r>
          </a:p>
          <a:p>
            <a:pPr marL="0" indent="0">
              <a:buNone/>
            </a:pPr>
            <a:r>
              <a:rPr lang="fi-FI" dirty="0"/>
              <a:t>Mielikuvia: vanhuus, arvokkuus / tulevaisuuden ratkaisu, uutuus, käänteentekevyys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8A8272F-8ECA-F849-AB7B-C62325411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7415"/>
            <a:ext cx="12192000" cy="497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7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4FCFF8-C519-1748-8241-5AF97FB57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58" y="365125"/>
            <a:ext cx="10515600" cy="1325563"/>
          </a:xfrm>
        </p:spPr>
        <p:txBody>
          <a:bodyPr/>
          <a:lstStyle/>
          <a:p>
            <a:r>
              <a:rPr lang="fi-FI" dirty="0"/>
              <a:t>Taide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57512B7-CB5A-FF45-994A-173BCF138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058" y="142089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tuote esitetään taideteoksena, </a:t>
            </a:r>
          </a:p>
          <a:p>
            <a:pPr marL="0" indent="0">
              <a:buNone/>
            </a:pPr>
            <a:r>
              <a:rPr lang="fi-FI" dirty="0"/>
              <a:t>mainonta viittaa taiteeseen tai </a:t>
            </a:r>
          </a:p>
          <a:p>
            <a:pPr marL="0" indent="0">
              <a:buNone/>
            </a:pPr>
            <a:r>
              <a:rPr lang="fi-FI" dirty="0"/>
              <a:t>tuotetta suunnittelee tai </a:t>
            </a:r>
          </a:p>
          <a:p>
            <a:pPr marL="0" indent="0">
              <a:buNone/>
            </a:pPr>
            <a:r>
              <a:rPr lang="fi-FI" dirty="0"/>
              <a:t>markkinoi taiteilija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Mielikuvia: arvokkuus, </a:t>
            </a:r>
          </a:p>
          <a:p>
            <a:pPr marL="0" indent="0">
              <a:buNone/>
            </a:pPr>
            <a:r>
              <a:rPr lang="fi-FI" dirty="0"/>
              <a:t>ihailtavuus, myös luovuus, </a:t>
            </a:r>
          </a:p>
          <a:p>
            <a:pPr marL="0" indent="0">
              <a:buNone/>
            </a:pPr>
            <a:r>
              <a:rPr lang="fi-FI" dirty="0"/>
              <a:t>leikkisyys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2A1AE83-93E6-FA42-BF22-530FE34BA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858" y="1352629"/>
            <a:ext cx="56769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1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413C08-C433-2E46-81F2-8E2BDCF2F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Aiempi mainonta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C46C04-B470-C745-A9A5-F69F9FFB5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Mainonta viittaa itseensä tai aikaisempiin mainoksiin</a:t>
            </a:r>
          </a:p>
          <a:p>
            <a:r>
              <a:rPr lang="fi-FI" dirty="0"/>
              <a:t>Parodia</a:t>
            </a:r>
          </a:p>
        </p:txBody>
      </p:sp>
    </p:spTree>
    <p:extLst>
      <p:ext uri="{BB962C8B-B14F-4D97-AF65-F5344CB8AC3E}">
        <p14:creationId xmlns:p14="http://schemas.microsoft.com/office/powerpoint/2010/main" val="2819976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FC5F15A-EA6A-0145-AAAD-B246FD54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fi-FI" sz="5400"/>
              <a:t>Yhteiskunnallinen mainonta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C9919D-33F7-A744-A88F-DAEFFEF65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327565"/>
            <a:ext cx="10143668" cy="3707476"/>
          </a:xfrm>
        </p:spPr>
        <p:txBody>
          <a:bodyPr anchor="ctr">
            <a:normAutofit/>
          </a:bodyPr>
          <a:lstStyle/>
          <a:p>
            <a:r>
              <a:rPr lang="fi-FI" sz="3200" dirty="0"/>
              <a:t>aatteelliset yhdistykset ja organisaatiot</a:t>
            </a:r>
          </a:p>
          <a:p>
            <a:r>
              <a:rPr lang="fi-FI" sz="3200" dirty="0"/>
              <a:t>esim. luonnon- ja lastensuojelu, tietoiskut</a:t>
            </a:r>
          </a:p>
          <a:p>
            <a:endParaRPr lang="fi-FI" sz="2400" dirty="0"/>
          </a:p>
          <a:p>
            <a:pPr marL="0" indent="0">
              <a:buNone/>
            </a:pPr>
            <a:r>
              <a:rPr lang="fi-FI" sz="2400" dirty="0">
                <a:hlinkClick r:id="rId2"/>
              </a:rPr>
              <a:t>https://www.youtube.com/watch?v=LEnHgoSz7r0</a:t>
            </a:r>
            <a:endParaRPr lang="fi-FI" sz="2400" dirty="0"/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r>
              <a:rPr lang="fi-FI" sz="2400" dirty="0">
                <a:hlinkClick r:id="rId3"/>
              </a:rPr>
              <a:t>https://yle.fi/aihe/artikkeli/2013/04/11/digi-tv-tehtiin-tutuksi-tietoiskuilla</a:t>
            </a:r>
            <a:endParaRPr lang="fi-FI" sz="2400" dirty="0"/>
          </a:p>
          <a:p>
            <a:pPr marL="0" indent="0">
              <a:buNone/>
            </a:pP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4129218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CDF3F78-F2B1-7549-8AC3-387A51151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i-FI" sz="3400" dirty="0">
                <a:solidFill>
                  <a:srgbClr val="FFFFFF"/>
                </a:solidFill>
              </a:rPr>
              <a:t>Mainoselokuvan analyysi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432916-9A1B-5F4D-9177-360F7F019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272" y="235084"/>
            <a:ext cx="7606147" cy="5585619"/>
          </a:xfrm>
        </p:spPr>
        <p:txBody>
          <a:bodyPr anchor="ctr">
            <a:normAutofit/>
          </a:bodyPr>
          <a:lstStyle/>
          <a:p>
            <a:r>
              <a:rPr lang="fi-FI" sz="3200" dirty="0"/>
              <a:t>Mitä mainostetaan? </a:t>
            </a:r>
          </a:p>
          <a:p>
            <a:r>
              <a:rPr lang="fi-FI" sz="3200" dirty="0"/>
              <a:t>Miten mainostettava tuote/brändi on sijoitettu tarinaan?</a:t>
            </a:r>
          </a:p>
          <a:p>
            <a:r>
              <a:rPr lang="fi-FI" sz="3200" dirty="0"/>
              <a:t>Millainen tarina?</a:t>
            </a:r>
          </a:p>
          <a:p>
            <a:r>
              <a:rPr lang="fi-FI" sz="3200" dirty="0"/>
              <a:t>Ketkä toimivat?</a:t>
            </a:r>
          </a:p>
          <a:p>
            <a:r>
              <a:rPr lang="fi-FI" sz="3200" dirty="0"/>
              <a:t>Mikä miljöö?</a:t>
            </a:r>
          </a:p>
          <a:p>
            <a:r>
              <a:rPr lang="fi-FI" sz="3200" dirty="0"/>
              <a:t>Aika? </a:t>
            </a:r>
          </a:p>
          <a:p>
            <a:r>
              <a:rPr lang="fi-FI" sz="3200" dirty="0"/>
              <a:t>Millainen rytmi? Kuvakulmat &amp; leikkaukset</a:t>
            </a:r>
          </a:p>
          <a:p>
            <a:r>
              <a:rPr lang="fi-FI" sz="3200" dirty="0"/>
              <a:t>Äänimaailma? Musiikki &amp; muut äänet</a:t>
            </a:r>
          </a:p>
        </p:txBody>
      </p:sp>
    </p:spTree>
    <p:extLst>
      <p:ext uri="{BB962C8B-B14F-4D97-AF65-F5344CB8AC3E}">
        <p14:creationId xmlns:p14="http://schemas.microsoft.com/office/powerpoint/2010/main" val="139435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8FABB7-84DB-AF46-98D7-D147EDAA9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55" y="444995"/>
            <a:ext cx="10515600" cy="1325563"/>
          </a:xfrm>
        </p:spPr>
        <p:txBody>
          <a:bodyPr/>
          <a:lstStyle/>
          <a:p>
            <a:r>
              <a:rPr lang="fi-FI" dirty="0"/>
              <a:t>Monimediainen mainonta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23ABEB9-1319-434B-9D1D-15C194B38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55" y="1600773"/>
            <a:ext cx="10515600" cy="5069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3200" dirty="0"/>
              <a:t>Mainosviesti on esillä useissa kanavissa</a:t>
            </a:r>
          </a:p>
          <a:p>
            <a:pPr lvl="1"/>
            <a:r>
              <a:rPr lang="fi-FI" sz="3200" dirty="0"/>
              <a:t>tv</a:t>
            </a:r>
          </a:p>
          <a:p>
            <a:pPr lvl="1"/>
            <a:r>
              <a:rPr lang="fi-FI" sz="3200" dirty="0"/>
              <a:t>radio</a:t>
            </a:r>
          </a:p>
          <a:p>
            <a:pPr lvl="1"/>
            <a:r>
              <a:rPr lang="fi-FI" sz="3200" dirty="0"/>
              <a:t>internet </a:t>
            </a:r>
          </a:p>
          <a:p>
            <a:pPr lvl="2"/>
            <a:r>
              <a:rPr lang="fi-FI" sz="2800" dirty="0" err="1"/>
              <a:t>viraalimainonta</a:t>
            </a:r>
            <a:endParaRPr lang="fi-FI" sz="2800" dirty="0"/>
          </a:p>
          <a:p>
            <a:pPr lvl="1"/>
            <a:r>
              <a:rPr lang="fi-FI" sz="3200" dirty="0"/>
              <a:t>lehdet</a:t>
            </a:r>
          </a:p>
          <a:p>
            <a:pPr lvl="1"/>
            <a:r>
              <a:rPr lang="fi-FI" sz="3200" dirty="0"/>
              <a:t>ulkomainonta</a:t>
            </a:r>
          </a:p>
          <a:p>
            <a:pPr lvl="1"/>
            <a:r>
              <a:rPr lang="fi-FI" sz="3200" dirty="0"/>
              <a:t>jne.</a:t>
            </a:r>
          </a:p>
          <a:p>
            <a:pPr marL="457200" lvl="1" indent="0">
              <a:buNone/>
            </a:pPr>
            <a:endParaRPr lang="fi-FI" sz="3200" dirty="0"/>
          </a:p>
          <a:p>
            <a:pPr marL="457200" lvl="1" indent="0">
              <a:buNone/>
            </a:pPr>
            <a:r>
              <a:rPr lang="fi-FI" sz="3200" dirty="0"/>
              <a:t>Digitaalinen jalanjälki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FE61371-9B2B-EF4F-938E-2C4E264C1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051" y="0"/>
            <a:ext cx="5353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8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793E69-7573-8347-A2A9-F92A2FB4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8154" y="372121"/>
            <a:ext cx="4174746" cy="1657614"/>
          </a:xfrm>
        </p:spPr>
        <p:txBody>
          <a:bodyPr>
            <a:normAutofit/>
          </a:bodyPr>
          <a:lstStyle/>
          <a:p>
            <a:r>
              <a:rPr lang="fi-FI" sz="3600" dirty="0"/>
              <a:t>Tarina on osa brändiä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C807E0D-61E0-DB46-AEC8-36F224130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61" y="375320"/>
            <a:ext cx="3848658" cy="384865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9BF9DD33-95C4-DA4D-B551-FBA05945A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540" y="375320"/>
            <a:ext cx="2545945" cy="165761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BF1CF1E6-8D8B-9B42-802E-B9F180E859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874"/>
          <a:stretch/>
        </p:blipFill>
        <p:spPr>
          <a:xfrm>
            <a:off x="4902652" y="2729742"/>
            <a:ext cx="2628286" cy="118910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8145DA3F-4DA9-E640-A5E5-A0C6DB2EE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76" y="4911833"/>
            <a:ext cx="1448019" cy="1448019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F144E86F-05D9-074F-88BD-B300CC0848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0954" y="4946369"/>
            <a:ext cx="1669613" cy="1378951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FF32457A-E0CA-B24E-93A9-605B22392A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7874" y="4912224"/>
            <a:ext cx="2412713" cy="1447628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E71ABE2-4C8E-F742-9236-6CBF235ED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5331" y="1628776"/>
            <a:ext cx="4351881" cy="49577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Brändi tarkoittaa yrityksen, henkilön, tuotteen tai muun mainetta kuluttajien ja asiakkaiden silmissä. </a:t>
            </a:r>
          </a:p>
          <a:p>
            <a:pPr marL="0" indent="0">
              <a:buNone/>
            </a:pPr>
            <a:endParaRPr lang="fi-FI" dirty="0"/>
          </a:p>
          <a:p>
            <a:pPr lvl="1"/>
            <a:r>
              <a:rPr lang="fi-FI" sz="2800" dirty="0"/>
              <a:t>Brändi koostuu myytävästä tuotteesta ja siihen liittyvistä asioista kuten nimistä ja logoista sekä erityisesti mielikuvista, joita tuotteeseen liitetään.</a:t>
            </a:r>
          </a:p>
          <a:p>
            <a:pPr marL="0" indent="0">
              <a:buNone/>
            </a:pPr>
            <a:endParaRPr lang="fi-FI" sz="20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-1"/>
            <a:ext cx="0" cy="6858001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7905"/>
            <a:ext cx="7530662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218591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447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E09956F-2441-D04C-881D-B4C5AFBCC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03" y="631133"/>
            <a:ext cx="10350044" cy="528937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3200" dirty="0"/>
              <a:t>Tarinaa ja kerronnan keinoja käytetään mainonnassa esimerkiksi </a:t>
            </a:r>
          </a:p>
          <a:p>
            <a:pPr marL="0" indent="0">
              <a:buNone/>
            </a:pPr>
            <a:endParaRPr lang="fi-FI" sz="3200" dirty="0"/>
          </a:p>
          <a:p>
            <a:pPr lvl="1"/>
            <a:r>
              <a:rPr lang="fi-FI" sz="3200" dirty="0"/>
              <a:t>kuluttajan mielenkiinnon herättämiseen </a:t>
            </a:r>
          </a:p>
          <a:p>
            <a:pPr lvl="1"/>
            <a:r>
              <a:rPr lang="fi-FI" sz="3200" dirty="0"/>
              <a:t>yhteyden saamiseen kuluttajaan</a:t>
            </a:r>
          </a:p>
          <a:p>
            <a:pPr lvl="1"/>
            <a:r>
              <a:rPr lang="fi-FI" sz="3200" dirty="0"/>
              <a:t>mielikuvien synnyttämiseen</a:t>
            </a:r>
          </a:p>
          <a:p>
            <a:pPr lvl="1"/>
            <a:r>
              <a:rPr lang="fi-FI" sz="3200" dirty="0"/>
              <a:t>tunteiden luomiseen</a:t>
            </a:r>
          </a:p>
          <a:p>
            <a:pPr lvl="1"/>
            <a:r>
              <a:rPr lang="fi-FI" sz="3200" dirty="0"/>
              <a:t>samastumisen kohteen esittämiseen</a:t>
            </a:r>
          </a:p>
          <a:p>
            <a:pPr lvl="1"/>
            <a:r>
              <a:rPr lang="fi-FI" sz="3200" dirty="0"/>
              <a:t>viihdyttämiseen</a:t>
            </a:r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1889115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BB55FE5-D3CC-4C4A-8F33-0A3939C1F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2435"/>
            <a:ext cx="10515600" cy="5644528"/>
          </a:xfrm>
        </p:spPr>
        <p:txBody>
          <a:bodyPr/>
          <a:lstStyle/>
          <a:p>
            <a:pPr marL="0" indent="0">
              <a:buNone/>
            </a:pPr>
            <a:r>
              <a:rPr lang="fi-FI" sz="4400" dirty="0">
                <a:latin typeface="+mj-lt"/>
              </a:rPr>
              <a:t>Tuotteen tarina</a:t>
            </a:r>
          </a:p>
          <a:p>
            <a:r>
              <a:rPr lang="fi-FI" sz="3200" dirty="0"/>
              <a:t>asiakas saadaan kiinnostumaan</a:t>
            </a:r>
          </a:p>
          <a:p>
            <a:r>
              <a:rPr lang="fi-FI" sz="3200" dirty="0"/>
              <a:t>vetoaa usein perinteeseen &gt; laatuun, suosioon</a:t>
            </a:r>
          </a:p>
          <a:p>
            <a:pPr marL="0" indent="0">
              <a:buNone/>
            </a:pPr>
            <a:r>
              <a:rPr lang="fi-FI" sz="3200" dirty="0"/>
              <a:t>	</a:t>
            </a:r>
            <a:r>
              <a:rPr lang="fi-FI" sz="2000" dirty="0"/>
              <a:t>Moni yritys käyttää mainonnassa historiaansa esittelemällä vaikka yrityksen </a:t>
            </a:r>
          </a:p>
          <a:p>
            <a:pPr marL="0" indent="0">
              <a:buNone/>
            </a:pPr>
            <a:r>
              <a:rPr lang="fi-FI" sz="2000" dirty="0"/>
              <a:t>	perustajan, joka toiminnallaan tuotti jotain hyvää asiakkaille.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7571A81-3141-A94B-BF58-41D4BA180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1" y="3762137"/>
            <a:ext cx="12057089" cy="2869315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7D4715CD-C9BC-594D-B0DA-EF123B70A037}"/>
              </a:ext>
            </a:extLst>
          </p:cNvPr>
          <p:cNvSpPr/>
          <p:nvPr/>
        </p:nvSpPr>
        <p:spPr>
          <a:xfrm>
            <a:off x="209862" y="6226717"/>
            <a:ext cx="3372787" cy="404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1602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6375B7C-10A6-AB49-978F-B100CA8F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2" y="1239927"/>
            <a:ext cx="4044340" cy="4680583"/>
          </a:xfrm>
        </p:spPr>
        <p:txBody>
          <a:bodyPr anchor="ctr">
            <a:normAutofit/>
          </a:bodyPr>
          <a:lstStyle/>
          <a:p>
            <a:r>
              <a:rPr lang="fi-FI" sz="4800" dirty="0"/>
              <a:t>Yhteyden saaminen kohderyhmään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FC19F3E-B59A-E04C-869B-52FE8199C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646" y="1167677"/>
            <a:ext cx="7499268" cy="468058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dirty="0"/>
              <a:t>Esimerkiksi </a:t>
            </a:r>
          </a:p>
          <a:p>
            <a:r>
              <a:rPr lang="fi-FI" dirty="0"/>
              <a:t>tutun tarinan kertominen</a:t>
            </a:r>
          </a:p>
          <a:p>
            <a:r>
              <a:rPr lang="fi-FI" dirty="0"/>
              <a:t>tarinan sijoittaminen miljööseen, joka on kohderyhmälle tuttu / kohderyhmän ”oma”</a:t>
            </a:r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fi-FI" sz="2000" dirty="0">
                <a:hlinkClick r:id="rId2"/>
              </a:rPr>
              <a:t>https://www.youtube.com/watch?v=bZb2bj2tDkA</a:t>
            </a:r>
            <a:endParaRPr lang="fi-FI" sz="2000" dirty="0"/>
          </a:p>
          <a:p>
            <a:pPr marL="0" indent="0">
              <a:buNone/>
            </a:pPr>
            <a:r>
              <a:rPr lang="fi-FI" dirty="0"/>
              <a:t>(Lidl)</a:t>
            </a:r>
          </a:p>
        </p:txBody>
      </p:sp>
    </p:spTree>
    <p:extLst>
      <p:ext uri="{BB962C8B-B14F-4D97-AF65-F5344CB8AC3E}">
        <p14:creationId xmlns:p14="http://schemas.microsoft.com/office/powerpoint/2010/main" val="2434222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FCF94A-1A76-FF4D-A7C8-165D1BCB3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87" y="53532"/>
            <a:ext cx="10515600" cy="1325563"/>
          </a:xfrm>
        </p:spPr>
        <p:txBody>
          <a:bodyPr/>
          <a:lstStyle/>
          <a:p>
            <a:r>
              <a:rPr lang="fi-FI" dirty="0"/>
              <a:t>Mielikuvien synnyttäminen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3E9F81A-B945-2D49-9FDF-C7A58AB32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455" y="1019331"/>
            <a:ext cx="11079930" cy="4797868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Kertomuksellisuus näkyy esimerkiksi siinä, miten jokin tuote kuvataan. 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AC98A5EF-3CB9-9447-8C27-05D1E19BB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87" y="2973635"/>
            <a:ext cx="3937000" cy="2997200"/>
          </a:xfrm>
          <a:prstGeom prst="rect">
            <a:avLst/>
          </a:prstGeom>
        </p:spPr>
      </p:pic>
      <p:pic>
        <p:nvPicPr>
          <p:cNvPr id="5" name="Sisällön paikkamerkki 3">
            <a:extLst>
              <a:ext uri="{FF2B5EF4-FFF2-40B4-BE49-F238E27FC236}">
                <a16:creationId xmlns:a16="http://schemas.microsoft.com/office/drawing/2014/main" id="{02C62259-0894-0345-BE78-AB2373B44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574" y="2211635"/>
            <a:ext cx="7620000" cy="37592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EF2EE036-FF69-FE40-BE85-82FDCE68CD82}"/>
              </a:ext>
            </a:extLst>
          </p:cNvPr>
          <p:cNvSpPr txBox="1"/>
          <p:nvPr/>
        </p:nvSpPr>
        <p:spPr>
          <a:xfrm>
            <a:off x="4459574" y="6136667"/>
            <a:ext cx="5428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Millainen mielikuva vastaanottajan päässä syntyy? Millaisen tarinan hän mielessään kehittelee?</a:t>
            </a:r>
          </a:p>
        </p:txBody>
      </p:sp>
    </p:spTree>
    <p:extLst>
      <p:ext uri="{BB962C8B-B14F-4D97-AF65-F5344CB8AC3E}">
        <p14:creationId xmlns:p14="http://schemas.microsoft.com/office/powerpoint/2010/main" val="2970922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981846-CAE6-D440-9328-934CBD79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Tunteiden luominen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8541053-F5BB-504D-89A3-009EA7658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fi-FI" dirty="0"/>
              <a:t>Tarina naurattaa, itkettää, pelästyttää jne.</a:t>
            </a:r>
          </a:p>
          <a:p>
            <a:r>
              <a:rPr lang="fi-FI" dirty="0"/>
              <a:t>Tunteet ”ohittavat” järjen &gt; tunnekokemus jää mieleen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sz="2000" dirty="0">
                <a:hlinkClick r:id="rId2"/>
              </a:rPr>
              <a:t>https://www.youtube.com/watch?v=NKZIm_75VkA</a:t>
            </a:r>
            <a:endParaRPr lang="fi-FI" sz="2000" dirty="0"/>
          </a:p>
          <a:p>
            <a:pPr marL="0" indent="0">
              <a:buNone/>
            </a:pPr>
            <a:r>
              <a:rPr lang="fi-FI" dirty="0"/>
              <a:t>(Fazer)</a:t>
            </a:r>
          </a:p>
        </p:txBody>
      </p:sp>
    </p:spTree>
    <p:extLst>
      <p:ext uri="{BB962C8B-B14F-4D97-AF65-F5344CB8AC3E}">
        <p14:creationId xmlns:p14="http://schemas.microsoft.com/office/powerpoint/2010/main" val="54827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7A0F88-0984-BA44-9659-097836C87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7428017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dirty="0"/>
              <a:t>Samastumisen kohde</a:t>
            </a:r>
          </a:p>
          <a:p>
            <a:pPr marL="0" indent="0">
              <a:buNone/>
            </a:pPr>
            <a:r>
              <a:rPr lang="fi-FI" dirty="0"/>
              <a:t>Tarinoilla voidaan luoda asiakkaalle samastumisen kohde. Asiakas näkee itsensä mainoksessa esimerkiksi sankarin roolissa, kun hän ratkaisee ongelman tai hankalan tilanteen mainostettavaa tuotetta tai palvelua käyttämällä. </a:t>
            </a:r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r>
              <a:rPr lang="fi-FI" sz="2000" dirty="0">
                <a:hlinkClick r:id="rId2"/>
              </a:rPr>
              <a:t>https://www.youtube.com/watch?v=ewPJHu8xJnU</a:t>
            </a:r>
            <a:endParaRPr lang="fi-FI" sz="2000" dirty="0"/>
          </a:p>
          <a:p>
            <a:pPr marL="0" indent="0">
              <a:buNone/>
            </a:pPr>
            <a:r>
              <a:rPr lang="fi-FI" sz="2400" dirty="0"/>
              <a:t>(vanhat pesuainemainokset)</a:t>
            </a:r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r>
              <a:rPr lang="fi-FI" sz="2400" dirty="0"/>
              <a:t>Mihin tunteisiin oheisessa mainoksessa vedotaan?</a:t>
            </a:r>
          </a:p>
          <a:p>
            <a:pPr marL="0" indent="0">
              <a:buNone/>
            </a:pPr>
            <a:r>
              <a:rPr lang="fi-FI" sz="2400" dirty="0"/>
              <a:t>Minkä ongelman tuote ratkaisee?</a:t>
            </a:r>
          </a:p>
        </p:txBody>
      </p:sp>
    </p:spTree>
    <p:extLst>
      <p:ext uri="{BB962C8B-B14F-4D97-AF65-F5344CB8AC3E}">
        <p14:creationId xmlns:p14="http://schemas.microsoft.com/office/powerpoint/2010/main" val="1649611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483</Words>
  <Application>Microsoft Macintosh PowerPoint</Application>
  <PresentationFormat>Laajakuva</PresentationFormat>
  <Paragraphs>107</Paragraphs>
  <Slides>18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Office-teema</vt:lpstr>
      <vt:lpstr>Mainonta ja kertomukset S26</vt:lpstr>
      <vt:lpstr>Monimediainen mainonta</vt:lpstr>
      <vt:lpstr>Tarina on osa brändiä</vt:lpstr>
      <vt:lpstr>PowerPoint-esitys</vt:lpstr>
      <vt:lpstr>PowerPoint-esitys</vt:lpstr>
      <vt:lpstr>Yhteyden saaminen kohderyhmään</vt:lpstr>
      <vt:lpstr>Mielikuvien synnyttäminen</vt:lpstr>
      <vt:lpstr>Tunteiden luominen</vt:lpstr>
      <vt:lpstr>PowerPoint-esitys</vt:lpstr>
      <vt:lpstr>Mainonnan käyttämät myytit ja symbolit</vt:lpstr>
      <vt:lpstr>Luonto</vt:lpstr>
      <vt:lpstr>Tiede</vt:lpstr>
      <vt:lpstr>Magia</vt:lpstr>
      <vt:lpstr>Aika</vt:lpstr>
      <vt:lpstr>Taide</vt:lpstr>
      <vt:lpstr>Aiempi mainonta</vt:lpstr>
      <vt:lpstr>Yhteiskunnallinen mainonta</vt:lpstr>
      <vt:lpstr>Mainoselokuvan analyysi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Mainonta ja kertomukset S26</dc:title>
  <dc:creator>Minna Artimo</dc:creator>
  <cp:lastModifiedBy>Minna Artimo</cp:lastModifiedBy>
  <cp:revision>3</cp:revision>
  <dcterms:created xsi:type="dcterms:W3CDTF">2020-04-21T10:44:29Z</dcterms:created>
  <dcterms:modified xsi:type="dcterms:W3CDTF">2020-04-21T10:49:36Z</dcterms:modified>
</cp:coreProperties>
</file>